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544" r:id="rId2"/>
    <p:sldId id="581" r:id="rId3"/>
    <p:sldId id="371" r:id="rId4"/>
    <p:sldId id="594" r:id="rId5"/>
    <p:sldId id="562" r:id="rId6"/>
    <p:sldId id="538" r:id="rId7"/>
    <p:sldId id="578" r:id="rId8"/>
    <p:sldId id="580" r:id="rId9"/>
    <p:sldId id="584" r:id="rId10"/>
    <p:sldId id="585" r:id="rId11"/>
    <p:sldId id="586" r:id="rId12"/>
    <p:sldId id="587" r:id="rId13"/>
    <p:sldId id="579" r:id="rId14"/>
    <p:sldId id="583" r:id="rId15"/>
    <p:sldId id="582" r:id="rId16"/>
    <p:sldId id="572" r:id="rId17"/>
    <p:sldId id="574" r:id="rId18"/>
    <p:sldId id="591" r:id="rId19"/>
    <p:sldId id="592" r:id="rId20"/>
    <p:sldId id="593" r:id="rId21"/>
    <p:sldId id="597" r:id="rId22"/>
    <p:sldId id="563" r:id="rId23"/>
    <p:sldId id="548" r:id="rId24"/>
    <p:sldId id="546" r:id="rId25"/>
    <p:sldId id="5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70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4" autoAdjust="0"/>
    <p:restoredTop sz="92230" autoAdjust="0"/>
  </p:normalViewPr>
  <p:slideViewPr>
    <p:cSldViewPr>
      <p:cViewPr varScale="1">
        <p:scale>
          <a:sx n="93" d="100"/>
          <a:sy n="93" d="100"/>
        </p:scale>
        <p:origin x="-1232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E2A2C-9FC6-4B16-8FB9-EC9DA545583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BD96C-26F9-4159-8922-8111DE470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4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spectrum, and the chromatogram</a:t>
            </a:r>
          </a:p>
          <a:p>
            <a:r>
              <a:rPr lang="en-US" dirty="0" smtClean="0"/>
              <a:t>Even with DDA &gt;30% of the spectra are</a:t>
            </a:r>
            <a:r>
              <a:rPr lang="en-US" baseline="0" dirty="0" smtClean="0"/>
              <a:t> mixed</a:t>
            </a:r>
            <a:endParaRPr lang="en-US" dirty="0" smtClean="0"/>
          </a:p>
          <a:p>
            <a:r>
              <a:rPr lang="en-US" dirty="0" smtClean="0"/>
              <a:t>Quantitation</a:t>
            </a:r>
            <a:r>
              <a:rPr lang="en-US" baseline="0" dirty="0" smtClean="0"/>
              <a:t> can be limited by interference, show 10 m/z vs. 20 m/z (from overlap experiment)</a:t>
            </a:r>
          </a:p>
          <a:p>
            <a:r>
              <a:rPr lang="en-US" baseline="0" dirty="0" smtClean="0"/>
              <a:t>Spectrum and chromatogram from </a:t>
            </a:r>
            <a:r>
              <a:rPr lang="en-US" baseline="0" dirty="0" err="1" smtClean="0"/>
              <a:t>loq</a:t>
            </a:r>
            <a:r>
              <a:rPr lang="en-US" baseline="0" dirty="0" smtClean="0"/>
              <a:t> data on a yeast background peptide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0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spectrum, and the chromatogram</a:t>
            </a:r>
          </a:p>
          <a:p>
            <a:r>
              <a:rPr lang="en-US" dirty="0" smtClean="0"/>
              <a:t>Even with DDA &gt;30% of the spectra are</a:t>
            </a:r>
            <a:r>
              <a:rPr lang="en-US" baseline="0" dirty="0" smtClean="0"/>
              <a:t> mixed</a:t>
            </a:r>
            <a:endParaRPr lang="en-US" dirty="0" smtClean="0"/>
          </a:p>
          <a:p>
            <a:r>
              <a:rPr lang="en-US" dirty="0" smtClean="0"/>
              <a:t>Quantitation</a:t>
            </a:r>
            <a:r>
              <a:rPr lang="en-US" baseline="0" dirty="0" smtClean="0"/>
              <a:t> can be limited by interference, show 10 m/z vs. 20 m/z (from overlap experiment)</a:t>
            </a:r>
          </a:p>
          <a:p>
            <a:r>
              <a:rPr lang="en-US" baseline="0" dirty="0" smtClean="0"/>
              <a:t>Spectrum and chromatogram from </a:t>
            </a:r>
            <a:r>
              <a:rPr lang="en-US" baseline="0" dirty="0" err="1" smtClean="0"/>
              <a:t>loq</a:t>
            </a:r>
            <a:r>
              <a:rPr lang="en-US" baseline="0" dirty="0" smtClean="0"/>
              <a:t> data on a yeast background peptide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1609725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47975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13716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2771775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1371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2771775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C71727-75FE-4A18-BF67-EEE09AB572B7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51484D-02AD-4E12-842A-DBE625E47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QA4Skylin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Survey4Webinar" TargetMode="External"/><Relationship Id="rId2" Type="http://schemas.openxmlformats.org/officeDocument/2006/relationships/hyperlink" Target="http://tinyurl.com/QA4Skylin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hyperlink" Target="http://tinyurl.com/ocbnzf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4937760"/>
          </a:xfrm>
        </p:spPr>
        <p:txBody>
          <a:bodyPr>
            <a:normAutofit/>
          </a:bodyPr>
          <a:lstStyle/>
          <a:p>
            <a:r>
              <a:rPr lang="en-US" sz="2400" dirty="0"/>
              <a:t>Welcome from the Skyline team!</a:t>
            </a:r>
          </a:p>
          <a:p>
            <a:r>
              <a:rPr lang="en-US" sz="2300" b="1" dirty="0"/>
              <a:t>PRM Targeted Proteomics Using Full-Scan </a:t>
            </a:r>
            <a:r>
              <a:rPr lang="en-US" sz="2300" b="1" dirty="0" smtClean="0"/>
              <a:t>MS2</a:t>
            </a:r>
          </a:p>
          <a:p>
            <a:r>
              <a:rPr lang="en-US" sz="2400" dirty="0" smtClean="0"/>
              <a:t>Introduction with Brendan MacLean</a:t>
            </a:r>
          </a:p>
          <a:p>
            <a:r>
              <a:rPr lang="en-US" sz="2400" dirty="0" smtClean="0"/>
              <a:t>PRM Introduced by Bruno </a:t>
            </a:r>
            <a:r>
              <a:rPr lang="en-US" sz="2400" dirty="0" err="1" smtClean="0"/>
              <a:t>Domon</a:t>
            </a:r>
            <a:r>
              <a:rPr lang="en-US" sz="2400" dirty="0" smtClean="0"/>
              <a:t> – PRM Researcher</a:t>
            </a:r>
          </a:p>
          <a:p>
            <a:r>
              <a:rPr lang="en-US" sz="2400" dirty="0" smtClean="0"/>
              <a:t>Tutorial with Brendan MacLean</a:t>
            </a:r>
          </a:p>
          <a:p>
            <a:pPr lvl="1"/>
            <a:r>
              <a:rPr lang="en-US" sz="2000" dirty="0" smtClean="0"/>
              <a:t>Workflow overview</a:t>
            </a:r>
          </a:p>
          <a:p>
            <a:pPr lvl="1"/>
            <a:r>
              <a:rPr lang="en-US" sz="2000" dirty="0" smtClean="0"/>
              <a:t>Data processing tutorial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 smtClean="0"/>
              <a:t>Audience Q&amp;A – submit questions </a:t>
            </a:r>
            <a:r>
              <a:rPr lang="en-US" sz="2400" dirty="0"/>
              <a:t>to Google Form: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tinyurl.com/QA4Skyline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(also in chat window)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PRM Acquisition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15092" y="1102660"/>
            <a:ext cx="4071383" cy="1420067"/>
            <a:chOff x="558800" y="924137"/>
            <a:chExt cx="7384045" cy="2200063"/>
          </a:xfrm>
        </p:grpSpPr>
        <p:grpSp>
          <p:nvGrpSpPr>
            <p:cNvPr id="5" name="Group 4"/>
            <p:cNvGrpSpPr/>
            <p:nvPr/>
          </p:nvGrpSpPr>
          <p:grpSpPr>
            <a:xfrm>
              <a:off x="558800" y="924137"/>
              <a:ext cx="7384045" cy="2200063"/>
              <a:chOff x="558800" y="257387"/>
              <a:chExt cx="7384045" cy="2200063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558800" y="1200150"/>
                <a:ext cx="1320800" cy="116205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Ion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Source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032000" y="1104900"/>
                <a:ext cx="1862138" cy="190500"/>
              </a:xfrm>
              <a:prstGeom prst="rect">
                <a:avLst/>
              </a:prstGeom>
              <a:gradFill rotWithShape="1">
                <a:gsLst>
                  <a:gs pos="0">
                    <a:srgbClr val="DDE9EC">
                      <a:gamma/>
                      <a:shade val="46275"/>
                      <a:invGamma/>
                    </a:srgbClr>
                  </a:gs>
                  <a:gs pos="50000">
                    <a:srgbClr val="DDE9EC"/>
                  </a:gs>
                  <a:gs pos="100000">
                    <a:srgbClr val="DDE9E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032000" y="2266950"/>
                <a:ext cx="1862138" cy="190500"/>
              </a:xfrm>
              <a:prstGeom prst="rect">
                <a:avLst/>
              </a:prstGeom>
              <a:gradFill rotWithShape="1">
                <a:gsLst>
                  <a:gs pos="0">
                    <a:srgbClr val="DDE9EC">
                      <a:gamma/>
                      <a:shade val="46275"/>
                      <a:invGamma/>
                    </a:srgbClr>
                  </a:gs>
                  <a:gs pos="50000">
                    <a:srgbClr val="DDE9EC"/>
                  </a:gs>
                  <a:gs pos="100000">
                    <a:srgbClr val="DDE9E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013200" y="1104900"/>
                <a:ext cx="1862138" cy="190500"/>
              </a:xfrm>
              <a:prstGeom prst="rect">
                <a:avLst/>
              </a:prstGeom>
              <a:gradFill rotWithShape="1">
                <a:gsLst>
                  <a:gs pos="0">
                    <a:srgbClr val="DDE9EC">
                      <a:gamma/>
                      <a:shade val="46275"/>
                      <a:invGamma/>
                    </a:srgbClr>
                  </a:gs>
                  <a:gs pos="50000">
                    <a:srgbClr val="DDE9EC"/>
                  </a:gs>
                  <a:gs pos="100000">
                    <a:srgbClr val="DDE9E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4013200" y="2266950"/>
                <a:ext cx="1862138" cy="190500"/>
              </a:xfrm>
              <a:prstGeom prst="rect">
                <a:avLst/>
              </a:prstGeom>
              <a:gradFill rotWithShape="1">
                <a:gsLst>
                  <a:gs pos="0">
                    <a:srgbClr val="DDE9EC">
                      <a:gamma/>
                      <a:shade val="46275"/>
                      <a:invGamma/>
                    </a:srgbClr>
                  </a:gs>
                  <a:gs pos="50000">
                    <a:srgbClr val="DDE9EC"/>
                  </a:gs>
                  <a:gs pos="100000">
                    <a:srgbClr val="DDE9E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5994400" y="1104900"/>
                <a:ext cx="1862138" cy="1905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5994400" y="2266950"/>
                <a:ext cx="1862138" cy="1905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2032000" y="1409700"/>
                <a:ext cx="660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2032000" y="1562100"/>
                <a:ext cx="660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2032000" y="1714500"/>
                <a:ext cx="660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V="1">
                <a:off x="2032000" y="1866900"/>
                <a:ext cx="231933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2032000" y="2019300"/>
                <a:ext cx="660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2032000" y="2171700"/>
                <a:ext cx="660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6011863" y="1409700"/>
                <a:ext cx="76993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6011863" y="1562100"/>
                <a:ext cx="76993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6011863" y="1866900"/>
                <a:ext cx="7699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 flipV="1">
                <a:off x="6011863" y="2019300"/>
                <a:ext cx="7699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6011863" y="2171700"/>
                <a:ext cx="76993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4741863" y="1409700"/>
                <a:ext cx="1270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4741863" y="1562100"/>
                <a:ext cx="1270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4741863" y="1714500"/>
                <a:ext cx="1270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>
                <a:off x="4741863" y="1866900"/>
                <a:ext cx="127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4741863" y="2019300"/>
                <a:ext cx="1270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4741863" y="2171700"/>
                <a:ext cx="1270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 flipV="1">
                <a:off x="4386263" y="1409700"/>
                <a:ext cx="338137" cy="4572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 flipV="1">
                <a:off x="4402138" y="1581150"/>
                <a:ext cx="322262" cy="28575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flipV="1">
                <a:off x="4368800" y="1714500"/>
                <a:ext cx="355600" cy="1524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>
                <a:off x="4368800" y="1866900"/>
                <a:ext cx="355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>
                <a:off x="4368800" y="1866900"/>
                <a:ext cx="355600" cy="15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4368800" y="1866900"/>
                <a:ext cx="373063" cy="3048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Text Box 39"/>
              <p:cNvSpPr txBox="1">
                <a:spLocks noChangeArrowheads="1"/>
              </p:cNvSpPr>
              <p:nvPr/>
            </p:nvSpPr>
            <p:spPr bwMode="auto">
              <a:xfrm>
                <a:off x="4351338" y="609600"/>
                <a:ext cx="1241504" cy="524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CID</a:t>
                </a:r>
              </a:p>
            </p:txBody>
          </p:sp>
          <p:sp>
            <p:nvSpPr>
              <p:cNvPr id="41" name="Text Box 56"/>
              <p:cNvSpPr txBox="1">
                <a:spLocks noChangeArrowheads="1"/>
              </p:cNvSpPr>
              <p:nvPr/>
            </p:nvSpPr>
            <p:spPr bwMode="auto">
              <a:xfrm>
                <a:off x="2017530" y="573088"/>
                <a:ext cx="2029863" cy="524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</a:rPr>
                  <a:t>Q1 / Trap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Text Box 39"/>
              <p:cNvSpPr txBox="1">
                <a:spLocks noChangeArrowheads="1"/>
              </p:cNvSpPr>
              <p:nvPr/>
            </p:nvSpPr>
            <p:spPr bwMode="auto">
              <a:xfrm>
                <a:off x="5961646" y="257387"/>
                <a:ext cx="1981199" cy="905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 smtClean="0">
                    <a:solidFill>
                      <a:sysClr val="windowText" lastClr="000000"/>
                    </a:solidFill>
                  </a:rPr>
                  <a:t>Mass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 smtClean="0">
                    <a:solidFill>
                      <a:sysClr val="windowText" lastClr="000000"/>
                    </a:solidFill>
                  </a:rPr>
                  <a:t>Analyzer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6011863" y="2381250"/>
              <a:ext cx="76993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80110" y="2605011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m/z isolation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2580110" y="2605011"/>
            <a:ext cx="152609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621890" y="2743200"/>
            <a:ext cx="7683910" cy="3827948"/>
            <a:chOff x="730045" y="1515026"/>
            <a:chExt cx="7683910" cy="3827948"/>
          </a:xfrm>
        </p:grpSpPr>
        <p:sp>
          <p:nvSpPr>
            <p:cNvPr id="90" name="Rectangle 89"/>
            <p:cNvSpPr>
              <a:spLocks/>
            </p:cNvSpPr>
            <p:nvPr/>
          </p:nvSpPr>
          <p:spPr bwMode="auto">
            <a:xfrm>
              <a:off x="988484" y="1526162"/>
              <a:ext cx="2436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rgbClr val="676767"/>
                  </a:solidFill>
                  <a:cs typeface="Arial" charset="0"/>
                  <a:sym typeface="Arial" charset="0"/>
                </a:rPr>
                <a:t>m/z</a:t>
              </a:r>
              <a:endParaRPr lang="en-US" sz="1200" dirty="0">
                <a:solidFill>
                  <a:srgbClr val="676767"/>
                </a:solidFill>
                <a:cs typeface="Arial" charset="0"/>
                <a:sym typeface="Arial" charset="0"/>
              </a:endParaRPr>
            </a:p>
          </p:txBody>
        </p:sp>
        <p:pic>
          <p:nvPicPr>
            <p:cNvPr id="91" name="Picture 90" descr="Screen shot 2011-05-30 at 21.43.05 PM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8" t="5900" r="1979" b="6951"/>
            <a:stretch/>
          </p:blipFill>
          <p:spPr>
            <a:xfrm>
              <a:off x="965138" y="1756995"/>
              <a:ext cx="4180096" cy="3273094"/>
            </a:xfrm>
            <a:prstGeom prst="rect">
              <a:avLst/>
            </a:prstGeom>
            <a:ln>
              <a:noFill/>
            </a:ln>
          </p:spPr>
        </p:pic>
        <p:sp>
          <p:nvSpPr>
            <p:cNvPr id="92" name="Line 1"/>
            <p:cNvSpPr>
              <a:spLocks noChangeShapeType="1"/>
            </p:cNvSpPr>
            <p:nvPr/>
          </p:nvSpPr>
          <p:spPr bwMode="auto">
            <a:xfrm flipH="1">
              <a:off x="925123" y="1657478"/>
              <a:ext cx="0" cy="3314449"/>
            </a:xfrm>
            <a:prstGeom prst="line">
              <a:avLst/>
            </a:prstGeom>
            <a:noFill/>
            <a:ln w="19050">
              <a:solidFill>
                <a:srgbClr val="676767"/>
              </a:solidFill>
              <a:prstDash val="sysDot"/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Line 61"/>
            <p:cNvSpPr>
              <a:spLocks noChangeShapeType="1"/>
            </p:cNvSpPr>
            <p:nvPr/>
          </p:nvSpPr>
          <p:spPr bwMode="auto">
            <a:xfrm flipH="1">
              <a:off x="965138" y="5007730"/>
              <a:ext cx="4180096" cy="0"/>
            </a:xfrm>
            <a:prstGeom prst="line">
              <a:avLst/>
            </a:prstGeom>
            <a:noFill/>
            <a:ln w="19050">
              <a:solidFill>
                <a:srgbClr val="676767"/>
              </a:solidFill>
              <a:prstDash val="sysDot"/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Up-Down Arrow 93"/>
            <p:cNvSpPr/>
            <p:nvPr/>
          </p:nvSpPr>
          <p:spPr>
            <a:xfrm>
              <a:off x="1815110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Up-Down Arrow 94"/>
            <p:cNvSpPr/>
            <p:nvPr/>
          </p:nvSpPr>
          <p:spPr>
            <a:xfrm>
              <a:off x="1928739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Up-Down Arrow 95"/>
            <p:cNvSpPr/>
            <p:nvPr/>
          </p:nvSpPr>
          <p:spPr>
            <a:xfrm>
              <a:off x="2042368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Up-Down Arrow 96"/>
            <p:cNvSpPr/>
            <p:nvPr/>
          </p:nvSpPr>
          <p:spPr>
            <a:xfrm>
              <a:off x="2155997" y="3873613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Up-Down Arrow 97"/>
            <p:cNvSpPr/>
            <p:nvPr/>
          </p:nvSpPr>
          <p:spPr>
            <a:xfrm>
              <a:off x="2269626" y="3873613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Up-Down Arrow 98"/>
            <p:cNvSpPr/>
            <p:nvPr/>
          </p:nvSpPr>
          <p:spPr>
            <a:xfrm>
              <a:off x="2383255" y="3873613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Up-Down Arrow 99"/>
            <p:cNvSpPr/>
            <p:nvPr/>
          </p:nvSpPr>
          <p:spPr>
            <a:xfrm>
              <a:off x="2496884" y="3873613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Up-Down Arrow 100"/>
            <p:cNvSpPr/>
            <p:nvPr/>
          </p:nvSpPr>
          <p:spPr>
            <a:xfrm>
              <a:off x="1701481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Up-Down Arrow 101"/>
            <p:cNvSpPr/>
            <p:nvPr/>
          </p:nvSpPr>
          <p:spPr>
            <a:xfrm>
              <a:off x="2610513" y="3873613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Up-Down Arrow 102"/>
            <p:cNvSpPr/>
            <p:nvPr/>
          </p:nvSpPr>
          <p:spPr>
            <a:xfrm>
              <a:off x="2724142" y="3873613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Up-Down Arrow 103"/>
            <p:cNvSpPr/>
            <p:nvPr/>
          </p:nvSpPr>
          <p:spPr>
            <a:xfrm>
              <a:off x="1587852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Up-Down Arrow 104"/>
            <p:cNvSpPr/>
            <p:nvPr/>
          </p:nvSpPr>
          <p:spPr>
            <a:xfrm>
              <a:off x="1474223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Up-Down Arrow 105"/>
            <p:cNvSpPr/>
            <p:nvPr/>
          </p:nvSpPr>
          <p:spPr>
            <a:xfrm>
              <a:off x="1360594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Up-Down Arrow 106"/>
            <p:cNvSpPr/>
            <p:nvPr/>
          </p:nvSpPr>
          <p:spPr>
            <a:xfrm>
              <a:off x="2837771" y="3873613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Up-Down Arrow 107"/>
            <p:cNvSpPr/>
            <p:nvPr/>
          </p:nvSpPr>
          <p:spPr>
            <a:xfrm>
              <a:off x="3405916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Up-Down Arrow 108"/>
            <p:cNvSpPr/>
            <p:nvPr/>
          </p:nvSpPr>
          <p:spPr>
            <a:xfrm>
              <a:off x="3519545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Up-Down Arrow 109"/>
            <p:cNvSpPr/>
            <p:nvPr/>
          </p:nvSpPr>
          <p:spPr>
            <a:xfrm>
              <a:off x="3292287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Up-Down Arrow 110"/>
            <p:cNvSpPr/>
            <p:nvPr/>
          </p:nvSpPr>
          <p:spPr>
            <a:xfrm>
              <a:off x="3178658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Up-Down Arrow 111"/>
            <p:cNvSpPr/>
            <p:nvPr/>
          </p:nvSpPr>
          <p:spPr>
            <a:xfrm>
              <a:off x="3065029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Up-Down Arrow 112"/>
            <p:cNvSpPr/>
            <p:nvPr/>
          </p:nvSpPr>
          <p:spPr>
            <a:xfrm>
              <a:off x="2951400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Up-Down Arrow 113"/>
            <p:cNvSpPr/>
            <p:nvPr/>
          </p:nvSpPr>
          <p:spPr>
            <a:xfrm>
              <a:off x="3860432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Up-Down Arrow 114"/>
            <p:cNvSpPr/>
            <p:nvPr/>
          </p:nvSpPr>
          <p:spPr>
            <a:xfrm>
              <a:off x="3746803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Up-Down Arrow 115"/>
            <p:cNvSpPr/>
            <p:nvPr/>
          </p:nvSpPr>
          <p:spPr>
            <a:xfrm>
              <a:off x="3633174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Up-Down Arrow 116"/>
            <p:cNvSpPr/>
            <p:nvPr/>
          </p:nvSpPr>
          <p:spPr>
            <a:xfrm>
              <a:off x="1246965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Up-Down Arrow 117"/>
            <p:cNvSpPr/>
            <p:nvPr/>
          </p:nvSpPr>
          <p:spPr>
            <a:xfrm>
              <a:off x="3974061" y="3873613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Up-Down Arrow 118"/>
            <p:cNvSpPr/>
            <p:nvPr/>
          </p:nvSpPr>
          <p:spPr>
            <a:xfrm>
              <a:off x="4087690" y="3873613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Up-Down Arrow 119"/>
            <p:cNvSpPr/>
            <p:nvPr/>
          </p:nvSpPr>
          <p:spPr>
            <a:xfrm>
              <a:off x="4655835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Up-Down Arrow 120"/>
            <p:cNvSpPr/>
            <p:nvPr/>
          </p:nvSpPr>
          <p:spPr>
            <a:xfrm>
              <a:off x="4769464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Up-Down Arrow 121"/>
            <p:cNvSpPr/>
            <p:nvPr/>
          </p:nvSpPr>
          <p:spPr>
            <a:xfrm>
              <a:off x="4542206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Up-Down Arrow 122"/>
            <p:cNvSpPr/>
            <p:nvPr/>
          </p:nvSpPr>
          <p:spPr>
            <a:xfrm>
              <a:off x="4428577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Up-Down Arrow 123"/>
            <p:cNvSpPr/>
            <p:nvPr/>
          </p:nvSpPr>
          <p:spPr>
            <a:xfrm>
              <a:off x="4314948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Up-Down Arrow 124"/>
            <p:cNvSpPr/>
            <p:nvPr/>
          </p:nvSpPr>
          <p:spPr>
            <a:xfrm>
              <a:off x="4201319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Up-Down Arrow 125"/>
            <p:cNvSpPr/>
            <p:nvPr/>
          </p:nvSpPr>
          <p:spPr>
            <a:xfrm>
              <a:off x="5110362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Up-Down Arrow 126"/>
            <p:cNvSpPr/>
            <p:nvPr/>
          </p:nvSpPr>
          <p:spPr>
            <a:xfrm>
              <a:off x="4996722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Up-Down Arrow 127"/>
            <p:cNvSpPr/>
            <p:nvPr/>
          </p:nvSpPr>
          <p:spPr>
            <a:xfrm>
              <a:off x="4883093" y="3871848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Up-Down Arrow 128"/>
            <p:cNvSpPr/>
            <p:nvPr/>
          </p:nvSpPr>
          <p:spPr>
            <a:xfrm>
              <a:off x="1767566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Up-Down Arrow 129"/>
            <p:cNvSpPr/>
            <p:nvPr/>
          </p:nvSpPr>
          <p:spPr>
            <a:xfrm>
              <a:off x="1881195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Up-Down Arrow 130"/>
            <p:cNvSpPr/>
            <p:nvPr/>
          </p:nvSpPr>
          <p:spPr>
            <a:xfrm>
              <a:off x="1994824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Up-Down Arrow 131"/>
            <p:cNvSpPr/>
            <p:nvPr/>
          </p:nvSpPr>
          <p:spPr>
            <a:xfrm>
              <a:off x="2108453" y="430778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Up-Down Arrow 132"/>
            <p:cNvSpPr/>
            <p:nvPr/>
          </p:nvSpPr>
          <p:spPr>
            <a:xfrm>
              <a:off x="2222082" y="430778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Up-Down Arrow 133"/>
            <p:cNvSpPr/>
            <p:nvPr/>
          </p:nvSpPr>
          <p:spPr>
            <a:xfrm>
              <a:off x="2335711" y="430778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Up-Down Arrow 134"/>
            <p:cNvSpPr/>
            <p:nvPr/>
          </p:nvSpPr>
          <p:spPr>
            <a:xfrm>
              <a:off x="2449340" y="430778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Up-Down Arrow 135"/>
            <p:cNvSpPr/>
            <p:nvPr/>
          </p:nvSpPr>
          <p:spPr>
            <a:xfrm>
              <a:off x="1653937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Up-Down Arrow 136"/>
            <p:cNvSpPr/>
            <p:nvPr/>
          </p:nvSpPr>
          <p:spPr>
            <a:xfrm>
              <a:off x="2562969" y="430778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Up-Down Arrow 137"/>
            <p:cNvSpPr/>
            <p:nvPr/>
          </p:nvSpPr>
          <p:spPr>
            <a:xfrm>
              <a:off x="2676598" y="430778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Up-Down Arrow 138"/>
            <p:cNvSpPr/>
            <p:nvPr/>
          </p:nvSpPr>
          <p:spPr>
            <a:xfrm>
              <a:off x="1540308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Up-Down Arrow 139"/>
            <p:cNvSpPr/>
            <p:nvPr/>
          </p:nvSpPr>
          <p:spPr>
            <a:xfrm>
              <a:off x="1426679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Up-Down Arrow 140"/>
            <p:cNvSpPr/>
            <p:nvPr/>
          </p:nvSpPr>
          <p:spPr>
            <a:xfrm>
              <a:off x="1313050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Up-Down Arrow 141"/>
            <p:cNvSpPr/>
            <p:nvPr/>
          </p:nvSpPr>
          <p:spPr>
            <a:xfrm>
              <a:off x="2790227" y="430778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Up-Down Arrow 142"/>
            <p:cNvSpPr/>
            <p:nvPr/>
          </p:nvSpPr>
          <p:spPr>
            <a:xfrm>
              <a:off x="3358372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Up-Down Arrow 143"/>
            <p:cNvSpPr/>
            <p:nvPr/>
          </p:nvSpPr>
          <p:spPr>
            <a:xfrm>
              <a:off x="3472001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Up-Down Arrow 144"/>
            <p:cNvSpPr/>
            <p:nvPr/>
          </p:nvSpPr>
          <p:spPr>
            <a:xfrm>
              <a:off x="3244743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Up-Down Arrow 145"/>
            <p:cNvSpPr/>
            <p:nvPr/>
          </p:nvSpPr>
          <p:spPr>
            <a:xfrm>
              <a:off x="3131114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Up-Down Arrow 146"/>
            <p:cNvSpPr/>
            <p:nvPr/>
          </p:nvSpPr>
          <p:spPr>
            <a:xfrm>
              <a:off x="3017485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Up-Down Arrow 147"/>
            <p:cNvSpPr/>
            <p:nvPr/>
          </p:nvSpPr>
          <p:spPr>
            <a:xfrm>
              <a:off x="2903856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Up-Down Arrow 148"/>
            <p:cNvSpPr/>
            <p:nvPr/>
          </p:nvSpPr>
          <p:spPr>
            <a:xfrm>
              <a:off x="3812888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Up-Down Arrow 149"/>
            <p:cNvSpPr/>
            <p:nvPr/>
          </p:nvSpPr>
          <p:spPr>
            <a:xfrm>
              <a:off x="3699259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Up-Down Arrow 150"/>
            <p:cNvSpPr/>
            <p:nvPr/>
          </p:nvSpPr>
          <p:spPr>
            <a:xfrm>
              <a:off x="3585630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Up-Down Arrow 151"/>
            <p:cNvSpPr/>
            <p:nvPr/>
          </p:nvSpPr>
          <p:spPr>
            <a:xfrm>
              <a:off x="1199421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Up-Down Arrow 152"/>
            <p:cNvSpPr/>
            <p:nvPr/>
          </p:nvSpPr>
          <p:spPr>
            <a:xfrm>
              <a:off x="3926517" y="430778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Up-Down Arrow 153"/>
            <p:cNvSpPr/>
            <p:nvPr/>
          </p:nvSpPr>
          <p:spPr>
            <a:xfrm>
              <a:off x="4040146" y="430778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Up-Down Arrow 154"/>
            <p:cNvSpPr/>
            <p:nvPr/>
          </p:nvSpPr>
          <p:spPr>
            <a:xfrm>
              <a:off x="4608291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Up-Down Arrow 155"/>
            <p:cNvSpPr/>
            <p:nvPr/>
          </p:nvSpPr>
          <p:spPr>
            <a:xfrm>
              <a:off x="4721920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Up-Down Arrow 156"/>
            <p:cNvSpPr/>
            <p:nvPr/>
          </p:nvSpPr>
          <p:spPr>
            <a:xfrm>
              <a:off x="4494662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Up-Down Arrow 157"/>
            <p:cNvSpPr/>
            <p:nvPr/>
          </p:nvSpPr>
          <p:spPr>
            <a:xfrm>
              <a:off x="4381033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Up-Down Arrow 158"/>
            <p:cNvSpPr/>
            <p:nvPr/>
          </p:nvSpPr>
          <p:spPr>
            <a:xfrm>
              <a:off x="4267404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Up-Down Arrow 159"/>
            <p:cNvSpPr/>
            <p:nvPr/>
          </p:nvSpPr>
          <p:spPr>
            <a:xfrm>
              <a:off x="4153775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Up-Down Arrow 160"/>
            <p:cNvSpPr/>
            <p:nvPr/>
          </p:nvSpPr>
          <p:spPr>
            <a:xfrm>
              <a:off x="5062818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Up-Down Arrow 161"/>
            <p:cNvSpPr/>
            <p:nvPr/>
          </p:nvSpPr>
          <p:spPr>
            <a:xfrm>
              <a:off x="4949178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Up-Down Arrow 162"/>
            <p:cNvSpPr/>
            <p:nvPr/>
          </p:nvSpPr>
          <p:spPr>
            <a:xfrm>
              <a:off x="4835549" y="430602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Up-Down Arrow 163"/>
            <p:cNvSpPr/>
            <p:nvPr/>
          </p:nvSpPr>
          <p:spPr>
            <a:xfrm>
              <a:off x="1849070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Up-Down Arrow 164"/>
            <p:cNvSpPr/>
            <p:nvPr/>
          </p:nvSpPr>
          <p:spPr>
            <a:xfrm>
              <a:off x="1962699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Up-Down Arrow 165"/>
            <p:cNvSpPr/>
            <p:nvPr/>
          </p:nvSpPr>
          <p:spPr>
            <a:xfrm>
              <a:off x="2076328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Up-Down Arrow 166"/>
            <p:cNvSpPr/>
            <p:nvPr/>
          </p:nvSpPr>
          <p:spPr>
            <a:xfrm>
              <a:off x="2189957" y="3142134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Up-Down Arrow 167"/>
            <p:cNvSpPr/>
            <p:nvPr/>
          </p:nvSpPr>
          <p:spPr>
            <a:xfrm>
              <a:off x="2303586" y="3142134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Up-Down Arrow 168"/>
            <p:cNvSpPr/>
            <p:nvPr/>
          </p:nvSpPr>
          <p:spPr>
            <a:xfrm>
              <a:off x="2417215" y="3142134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Up-Down Arrow 169"/>
            <p:cNvSpPr/>
            <p:nvPr/>
          </p:nvSpPr>
          <p:spPr>
            <a:xfrm>
              <a:off x="2530844" y="3142134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Up-Down Arrow 170"/>
            <p:cNvSpPr/>
            <p:nvPr/>
          </p:nvSpPr>
          <p:spPr>
            <a:xfrm>
              <a:off x="1735441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Up-Down Arrow 171"/>
            <p:cNvSpPr/>
            <p:nvPr/>
          </p:nvSpPr>
          <p:spPr>
            <a:xfrm>
              <a:off x="2644473" y="3142134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Up-Down Arrow 172"/>
            <p:cNvSpPr/>
            <p:nvPr/>
          </p:nvSpPr>
          <p:spPr>
            <a:xfrm>
              <a:off x="2758102" y="3142134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Up-Down Arrow 173"/>
            <p:cNvSpPr/>
            <p:nvPr/>
          </p:nvSpPr>
          <p:spPr>
            <a:xfrm>
              <a:off x="1621812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Up-Down Arrow 174"/>
            <p:cNvSpPr/>
            <p:nvPr/>
          </p:nvSpPr>
          <p:spPr>
            <a:xfrm>
              <a:off x="1508183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Up-Down Arrow 175"/>
            <p:cNvSpPr/>
            <p:nvPr/>
          </p:nvSpPr>
          <p:spPr>
            <a:xfrm>
              <a:off x="1394554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Up-Down Arrow 176"/>
            <p:cNvSpPr/>
            <p:nvPr/>
          </p:nvSpPr>
          <p:spPr>
            <a:xfrm>
              <a:off x="2871731" y="3142134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Up-Down Arrow 177"/>
            <p:cNvSpPr/>
            <p:nvPr/>
          </p:nvSpPr>
          <p:spPr>
            <a:xfrm>
              <a:off x="3439876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Up-Down Arrow 178"/>
            <p:cNvSpPr/>
            <p:nvPr/>
          </p:nvSpPr>
          <p:spPr>
            <a:xfrm>
              <a:off x="3553505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Up-Down Arrow 179"/>
            <p:cNvSpPr/>
            <p:nvPr/>
          </p:nvSpPr>
          <p:spPr>
            <a:xfrm>
              <a:off x="3326247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Up-Down Arrow 180"/>
            <p:cNvSpPr/>
            <p:nvPr/>
          </p:nvSpPr>
          <p:spPr>
            <a:xfrm>
              <a:off x="3212618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Up-Down Arrow 181"/>
            <p:cNvSpPr/>
            <p:nvPr/>
          </p:nvSpPr>
          <p:spPr>
            <a:xfrm>
              <a:off x="3098989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Up-Down Arrow 182"/>
            <p:cNvSpPr/>
            <p:nvPr/>
          </p:nvSpPr>
          <p:spPr>
            <a:xfrm>
              <a:off x="2985360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Up-Down Arrow 183"/>
            <p:cNvSpPr/>
            <p:nvPr/>
          </p:nvSpPr>
          <p:spPr>
            <a:xfrm>
              <a:off x="3894392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Up-Down Arrow 184"/>
            <p:cNvSpPr/>
            <p:nvPr/>
          </p:nvSpPr>
          <p:spPr>
            <a:xfrm>
              <a:off x="3780763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Up-Down Arrow 185"/>
            <p:cNvSpPr/>
            <p:nvPr/>
          </p:nvSpPr>
          <p:spPr>
            <a:xfrm>
              <a:off x="3667134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Up-Down Arrow 186"/>
            <p:cNvSpPr/>
            <p:nvPr/>
          </p:nvSpPr>
          <p:spPr>
            <a:xfrm>
              <a:off x="1280925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Up-Down Arrow 187"/>
            <p:cNvSpPr/>
            <p:nvPr/>
          </p:nvSpPr>
          <p:spPr>
            <a:xfrm>
              <a:off x="4008021" y="3142134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Up-Down Arrow 188"/>
            <p:cNvSpPr/>
            <p:nvPr/>
          </p:nvSpPr>
          <p:spPr>
            <a:xfrm>
              <a:off x="4121650" y="3142134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Up-Down Arrow 189"/>
            <p:cNvSpPr/>
            <p:nvPr/>
          </p:nvSpPr>
          <p:spPr>
            <a:xfrm>
              <a:off x="4689795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Up-Down Arrow 190"/>
            <p:cNvSpPr/>
            <p:nvPr/>
          </p:nvSpPr>
          <p:spPr>
            <a:xfrm>
              <a:off x="4803424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Up-Down Arrow 191"/>
            <p:cNvSpPr/>
            <p:nvPr/>
          </p:nvSpPr>
          <p:spPr>
            <a:xfrm>
              <a:off x="4576166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Up-Down Arrow 192"/>
            <p:cNvSpPr/>
            <p:nvPr/>
          </p:nvSpPr>
          <p:spPr>
            <a:xfrm>
              <a:off x="4462537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Up-Down Arrow 193"/>
            <p:cNvSpPr/>
            <p:nvPr/>
          </p:nvSpPr>
          <p:spPr>
            <a:xfrm>
              <a:off x="4348908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Up-Down Arrow 194"/>
            <p:cNvSpPr/>
            <p:nvPr/>
          </p:nvSpPr>
          <p:spPr>
            <a:xfrm>
              <a:off x="4235279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Up-Down Arrow 195"/>
            <p:cNvSpPr/>
            <p:nvPr/>
          </p:nvSpPr>
          <p:spPr>
            <a:xfrm>
              <a:off x="5144322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Up-Down Arrow 196"/>
            <p:cNvSpPr/>
            <p:nvPr/>
          </p:nvSpPr>
          <p:spPr>
            <a:xfrm>
              <a:off x="5030682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Up-Down Arrow 197"/>
            <p:cNvSpPr/>
            <p:nvPr/>
          </p:nvSpPr>
          <p:spPr>
            <a:xfrm>
              <a:off x="4917053" y="3140369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Up-Down Arrow 198"/>
            <p:cNvSpPr/>
            <p:nvPr/>
          </p:nvSpPr>
          <p:spPr>
            <a:xfrm>
              <a:off x="1767566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Up-Down Arrow 199"/>
            <p:cNvSpPr/>
            <p:nvPr/>
          </p:nvSpPr>
          <p:spPr>
            <a:xfrm>
              <a:off x="1881195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Up-Down Arrow 200"/>
            <p:cNvSpPr/>
            <p:nvPr/>
          </p:nvSpPr>
          <p:spPr>
            <a:xfrm>
              <a:off x="1994824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Up-Down Arrow 201"/>
            <p:cNvSpPr/>
            <p:nvPr/>
          </p:nvSpPr>
          <p:spPr>
            <a:xfrm>
              <a:off x="2108453" y="238232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Up-Down Arrow 202"/>
            <p:cNvSpPr/>
            <p:nvPr/>
          </p:nvSpPr>
          <p:spPr>
            <a:xfrm>
              <a:off x="2222082" y="238232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Up-Down Arrow 203"/>
            <p:cNvSpPr/>
            <p:nvPr/>
          </p:nvSpPr>
          <p:spPr>
            <a:xfrm>
              <a:off x="2335711" y="238232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Up-Down Arrow 204"/>
            <p:cNvSpPr/>
            <p:nvPr/>
          </p:nvSpPr>
          <p:spPr>
            <a:xfrm>
              <a:off x="2449340" y="238232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Up-Down Arrow 205"/>
            <p:cNvSpPr/>
            <p:nvPr/>
          </p:nvSpPr>
          <p:spPr>
            <a:xfrm>
              <a:off x="1653937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Up-Down Arrow 206"/>
            <p:cNvSpPr/>
            <p:nvPr/>
          </p:nvSpPr>
          <p:spPr>
            <a:xfrm>
              <a:off x="2562969" y="238232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Up-Down Arrow 207"/>
            <p:cNvSpPr/>
            <p:nvPr/>
          </p:nvSpPr>
          <p:spPr>
            <a:xfrm>
              <a:off x="2676598" y="238232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Up-Down Arrow 208"/>
            <p:cNvSpPr/>
            <p:nvPr/>
          </p:nvSpPr>
          <p:spPr>
            <a:xfrm>
              <a:off x="1540308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Up-Down Arrow 209"/>
            <p:cNvSpPr/>
            <p:nvPr/>
          </p:nvSpPr>
          <p:spPr>
            <a:xfrm>
              <a:off x="1426679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Up-Down Arrow 210"/>
            <p:cNvSpPr/>
            <p:nvPr/>
          </p:nvSpPr>
          <p:spPr>
            <a:xfrm>
              <a:off x="1313050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Up-Down Arrow 211"/>
            <p:cNvSpPr/>
            <p:nvPr/>
          </p:nvSpPr>
          <p:spPr>
            <a:xfrm>
              <a:off x="2790227" y="238232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Up-Down Arrow 212"/>
            <p:cNvSpPr/>
            <p:nvPr/>
          </p:nvSpPr>
          <p:spPr>
            <a:xfrm>
              <a:off x="3358372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Up-Down Arrow 213"/>
            <p:cNvSpPr/>
            <p:nvPr/>
          </p:nvSpPr>
          <p:spPr>
            <a:xfrm>
              <a:off x="3472001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Up-Down Arrow 214"/>
            <p:cNvSpPr/>
            <p:nvPr/>
          </p:nvSpPr>
          <p:spPr>
            <a:xfrm>
              <a:off x="3244743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Up-Down Arrow 215"/>
            <p:cNvSpPr/>
            <p:nvPr/>
          </p:nvSpPr>
          <p:spPr>
            <a:xfrm>
              <a:off x="3131114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Up-Down Arrow 216"/>
            <p:cNvSpPr/>
            <p:nvPr/>
          </p:nvSpPr>
          <p:spPr>
            <a:xfrm>
              <a:off x="3017485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2903856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3812888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Up-Down Arrow 219"/>
            <p:cNvSpPr/>
            <p:nvPr/>
          </p:nvSpPr>
          <p:spPr>
            <a:xfrm>
              <a:off x="3699259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Up-Down Arrow 220"/>
            <p:cNvSpPr/>
            <p:nvPr/>
          </p:nvSpPr>
          <p:spPr>
            <a:xfrm>
              <a:off x="3585630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Up-Down Arrow 221"/>
            <p:cNvSpPr/>
            <p:nvPr/>
          </p:nvSpPr>
          <p:spPr>
            <a:xfrm>
              <a:off x="3926517" y="238232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Up-Down Arrow 222"/>
            <p:cNvSpPr/>
            <p:nvPr/>
          </p:nvSpPr>
          <p:spPr>
            <a:xfrm>
              <a:off x="4040146" y="2382325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Up-Down Arrow 223"/>
            <p:cNvSpPr/>
            <p:nvPr/>
          </p:nvSpPr>
          <p:spPr>
            <a:xfrm>
              <a:off x="4608291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Up-Down Arrow 224"/>
            <p:cNvSpPr/>
            <p:nvPr/>
          </p:nvSpPr>
          <p:spPr>
            <a:xfrm>
              <a:off x="4721920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Up-Down Arrow 225"/>
            <p:cNvSpPr/>
            <p:nvPr/>
          </p:nvSpPr>
          <p:spPr>
            <a:xfrm>
              <a:off x="4494662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Up-Down Arrow 226"/>
            <p:cNvSpPr/>
            <p:nvPr/>
          </p:nvSpPr>
          <p:spPr>
            <a:xfrm>
              <a:off x="4381033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Up-Down Arrow 227"/>
            <p:cNvSpPr/>
            <p:nvPr/>
          </p:nvSpPr>
          <p:spPr>
            <a:xfrm>
              <a:off x="4267404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Up-Down Arrow 228"/>
            <p:cNvSpPr/>
            <p:nvPr/>
          </p:nvSpPr>
          <p:spPr>
            <a:xfrm>
              <a:off x="4153775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Up-Down Arrow 229"/>
            <p:cNvSpPr/>
            <p:nvPr/>
          </p:nvSpPr>
          <p:spPr>
            <a:xfrm>
              <a:off x="5062818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Up-Down Arrow 230"/>
            <p:cNvSpPr/>
            <p:nvPr/>
          </p:nvSpPr>
          <p:spPr>
            <a:xfrm>
              <a:off x="4949178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Up-Down Arrow 231"/>
            <p:cNvSpPr/>
            <p:nvPr/>
          </p:nvSpPr>
          <p:spPr>
            <a:xfrm>
              <a:off x="4835549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Up-Down Arrow 232"/>
            <p:cNvSpPr/>
            <p:nvPr/>
          </p:nvSpPr>
          <p:spPr>
            <a:xfrm>
              <a:off x="5181311" y="2380560"/>
              <a:ext cx="37978" cy="109972"/>
            </a:xfrm>
            <a:prstGeom prst="upDownArrow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Rectangle 233"/>
            <p:cNvSpPr>
              <a:spLocks/>
            </p:cNvSpPr>
            <p:nvPr/>
          </p:nvSpPr>
          <p:spPr bwMode="auto">
            <a:xfrm>
              <a:off x="4169834" y="4971927"/>
              <a:ext cx="91050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676767"/>
                  </a:solidFill>
                  <a:cs typeface="Arial" charset="0"/>
                  <a:sym typeface="Arial" charset="0"/>
                </a:rPr>
                <a:t>retention time</a:t>
              </a:r>
            </a:p>
          </p:txBody>
        </p:sp>
        <p:grpSp>
          <p:nvGrpSpPr>
            <p:cNvPr id="235" name="Group 234"/>
            <p:cNvGrpSpPr/>
            <p:nvPr/>
          </p:nvGrpSpPr>
          <p:grpSpPr>
            <a:xfrm>
              <a:off x="1213155" y="1515026"/>
              <a:ext cx="7200800" cy="3827948"/>
              <a:chOff x="1331640" y="939561"/>
              <a:chExt cx="7200800" cy="3827948"/>
            </a:xfrm>
          </p:grpSpPr>
          <p:grpSp>
            <p:nvGrpSpPr>
              <p:cNvPr id="237" name="Group 236"/>
              <p:cNvGrpSpPr/>
              <p:nvPr/>
            </p:nvGrpSpPr>
            <p:grpSpPr>
              <a:xfrm>
                <a:off x="5300785" y="939561"/>
                <a:ext cx="3231655" cy="3827948"/>
                <a:chOff x="5300785" y="939561"/>
                <a:chExt cx="3231655" cy="3827948"/>
              </a:xfrm>
            </p:grpSpPr>
            <p:sp>
              <p:nvSpPr>
                <p:cNvPr id="241" name="TextBox 185"/>
                <p:cNvSpPr txBox="1"/>
                <p:nvPr/>
              </p:nvSpPr>
              <p:spPr>
                <a:xfrm>
                  <a:off x="7864585" y="4459732"/>
                  <a:ext cx="5238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de-DE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time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grpSp>
              <p:nvGrpSpPr>
                <p:cNvPr id="242" name="Group 241"/>
                <p:cNvGrpSpPr/>
                <p:nvPr/>
              </p:nvGrpSpPr>
              <p:grpSpPr>
                <a:xfrm>
                  <a:off x="5300785" y="939561"/>
                  <a:ext cx="3231655" cy="3671427"/>
                  <a:chOff x="5300785" y="939561"/>
                  <a:chExt cx="3231655" cy="3671427"/>
                </a:xfrm>
              </p:grpSpPr>
              <p:cxnSp>
                <p:nvCxnSpPr>
                  <p:cNvPr id="243" name="Straight Connector 242"/>
                  <p:cNvCxnSpPr/>
                  <p:nvPr/>
                </p:nvCxnSpPr>
                <p:spPr>
                  <a:xfrm flipV="1">
                    <a:off x="6231528" y="1086804"/>
                    <a:ext cx="0" cy="105122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0000"/>
                    </a:solidFill>
                    <a:prstDash val="solid"/>
                    <a:headEnd type="none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grpSp>
                <p:nvGrpSpPr>
                  <p:cNvPr id="244" name="Group 243"/>
                  <p:cNvGrpSpPr/>
                  <p:nvPr/>
                </p:nvGrpSpPr>
                <p:grpSpPr>
                  <a:xfrm>
                    <a:off x="7318511" y="1322627"/>
                    <a:ext cx="721729" cy="812567"/>
                    <a:chOff x="6314380" y="1309493"/>
                    <a:chExt cx="1067581" cy="812567"/>
                  </a:xfrm>
                </p:grpSpPr>
                <p:sp>
                  <p:nvSpPr>
                    <p:cNvPr id="266" name="Freeform 265"/>
                    <p:cNvSpPr/>
                    <p:nvPr/>
                  </p:nvSpPr>
                  <p:spPr>
                    <a:xfrm>
                      <a:off x="6314380" y="1309493"/>
                      <a:ext cx="1067581" cy="795194"/>
                    </a:xfrm>
                    <a:custGeom>
                      <a:avLst/>
                      <a:gdLst>
                        <a:gd name="connsiteX0" fmla="*/ 0 w 2692400"/>
                        <a:gd name="connsiteY0" fmla="*/ 1092218 h 1095787"/>
                        <a:gd name="connsiteX1" fmla="*/ 812800 w 2692400"/>
                        <a:gd name="connsiteY1" fmla="*/ 927118 h 1095787"/>
                        <a:gd name="connsiteX2" fmla="*/ 1295400 w 2692400"/>
                        <a:gd name="connsiteY2" fmla="*/ 18 h 1095787"/>
                        <a:gd name="connsiteX3" fmla="*/ 1790700 w 2692400"/>
                        <a:gd name="connsiteY3" fmla="*/ 901718 h 1095787"/>
                        <a:gd name="connsiteX4" fmla="*/ 2692400 w 2692400"/>
                        <a:gd name="connsiteY4" fmla="*/ 1079518 h 109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2400" h="1095787">
                          <a:moveTo>
                            <a:pt x="0" y="1092218"/>
                          </a:moveTo>
                          <a:cubicBezTo>
                            <a:pt x="298450" y="1100684"/>
                            <a:pt x="596900" y="1109151"/>
                            <a:pt x="812800" y="927118"/>
                          </a:cubicBezTo>
                          <a:cubicBezTo>
                            <a:pt x="1028700" y="745085"/>
                            <a:pt x="1132417" y="4251"/>
                            <a:pt x="1295400" y="18"/>
                          </a:cubicBezTo>
                          <a:cubicBezTo>
                            <a:pt x="1458383" y="-4215"/>
                            <a:pt x="1557867" y="721801"/>
                            <a:pt x="1790700" y="901718"/>
                          </a:cubicBezTo>
                          <a:cubicBezTo>
                            <a:pt x="2023533" y="1081635"/>
                            <a:pt x="2692400" y="1079518"/>
                            <a:pt x="2692400" y="10795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9BBB59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67" name="Freeform 266"/>
                    <p:cNvSpPr/>
                    <p:nvPr/>
                  </p:nvSpPr>
                  <p:spPr>
                    <a:xfrm>
                      <a:off x="6314380" y="1448563"/>
                      <a:ext cx="1067581" cy="656122"/>
                    </a:xfrm>
                    <a:custGeom>
                      <a:avLst/>
                      <a:gdLst>
                        <a:gd name="connsiteX0" fmla="*/ 0 w 2692400"/>
                        <a:gd name="connsiteY0" fmla="*/ 1092218 h 1095787"/>
                        <a:gd name="connsiteX1" fmla="*/ 812800 w 2692400"/>
                        <a:gd name="connsiteY1" fmla="*/ 927118 h 1095787"/>
                        <a:gd name="connsiteX2" fmla="*/ 1295400 w 2692400"/>
                        <a:gd name="connsiteY2" fmla="*/ 18 h 1095787"/>
                        <a:gd name="connsiteX3" fmla="*/ 1790700 w 2692400"/>
                        <a:gd name="connsiteY3" fmla="*/ 901718 h 1095787"/>
                        <a:gd name="connsiteX4" fmla="*/ 2692400 w 2692400"/>
                        <a:gd name="connsiteY4" fmla="*/ 1079518 h 109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2400" h="1095787">
                          <a:moveTo>
                            <a:pt x="0" y="1092218"/>
                          </a:moveTo>
                          <a:cubicBezTo>
                            <a:pt x="298450" y="1100684"/>
                            <a:pt x="596900" y="1109151"/>
                            <a:pt x="812800" y="927118"/>
                          </a:cubicBezTo>
                          <a:cubicBezTo>
                            <a:pt x="1028700" y="745085"/>
                            <a:pt x="1132417" y="4251"/>
                            <a:pt x="1295400" y="18"/>
                          </a:cubicBezTo>
                          <a:cubicBezTo>
                            <a:pt x="1458383" y="-4215"/>
                            <a:pt x="1557867" y="721801"/>
                            <a:pt x="1790700" y="901718"/>
                          </a:cubicBezTo>
                          <a:cubicBezTo>
                            <a:pt x="2023533" y="1081635"/>
                            <a:pt x="2692400" y="1079518"/>
                            <a:pt x="2692400" y="10795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9BBB59">
                          <a:lumMod val="50000"/>
                        </a:srgb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68" name="Freeform 267"/>
                    <p:cNvSpPr/>
                    <p:nvPr/>
                  </p:nvSpPr>
                  <p:spPr>
                    <a:xfrm>
                      <a:off x="6314380" y="1571139"/>
                      <a:ext cx="1067581" cy="550921"/>
                    </a:xfrm>
                    <a:custGeom>
                      <a:avLst/>
                      <a:gdLst>
                        <a:gd name="connsiteX0" fmla="*/ 0 w 2692400"/>
                        <a:gd name="connsiteY0" fmla="*/ 1092218 h 1095787"/>
                        <a:gd name="connsiteX1" fmla="*/ 812800 w 2692400"/>
                        <a:gd name="connsiteY1" fmla="*/ 927118 h 1095787"/>
                        <a:gd name="connsiteX2" fmla="*/ 1295400 w 2692400"/>
                        <a:gd name="connsiteY2" fmla="*/ 18 h 1095787"/>
                        <a:gd name="connsiteX3" fmla="*/ 1790700 w 2692400"/>
                        <a:gd name="connsiteY3" fmla="*/ 901718 h 1095787"/>
                        <a:gd name="connsiteX4" fmla="*/ 2692400 w 2692400"/>
                        <a:gd name="connsiteY4" fmla="*/ 1079518 h 109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2400" h="1095787">
                          <a:moveTo>
                            <a:pt x="0" y="1092218"/>
                          </a:moveTo>
                          <a:cubicBezTo>
                            <a:pt x="298450" y="1100684"/>
                            <a:pt x="596900" y="1109151"/>
                            <a:pt x="812800" y="927118"/>
                          </a:cubicBezTo>
                          <a:cubicBezTo>
                            <a:pt x="1028700" y="745085"/>
                            <a:pt x="1132417" y="4251"/>
                            <a:pt x="1295400" y="18"/>
                          </a:cubicBezTo>
                          <a:cubicBezTo>
                            <a:pt x="1458383" y="-4215"/>
                            <a:pt x="1557867" y="721801"/>
                            <a:pt x="1790700" y="901718"/>
                          </a:cubicBezTo>
                          <a:cubicBezTo>
                            <a:pt x="2023533" y="1081635"/>
                            <a:pt x="2692400" y="1079518"/>
                            <a:pt x="2692400" y="10795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008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cxnSp>
                <p:nvCxnSpPr>
                  <p:cNvPr id="245" name="Straight Connector 244"/>
                  <p:cNvCxnSpPr/>
                  <p:nvPr/>
                </p:nvCxnSpPr>
                <p:spPr>
                  <a:xfrm>
                    <a:off x="6225349" y="2135194"/>
                    <a:ext cx="2307091" cy="283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headEnd type="none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246" name="TextBox 309"/>
                  <p:cNvSpPr txBox="1"/>
                  <p:nvPr/>
                </p:nvSpPr>
                <p:spPr>
                  <a:xfrm rot="16200000">
                    <a:off x="5281088" y="1448674"/>
                    <a:ext cx="132600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rPr>
                      <a:t> MS2 intensity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47" name="TextBox 310"/>
                  <p:cNvSpPr txBox="1"/>
                  <p:nvPr/>
                </p:nvSpPr>
                <p:spPr>
                  <a:xfrm>
                    <a:off x="7812360" y="2138030"/>
                    <a:ext cx="52383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rPr>
                      <a:t>time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cxnSp>
                <p:nvCxnSpPr>
                  <p:cNvPr id="248" name="Straight Connector 247"/>
                  <p:cNvCxnSpPr/>
                  <p:nvPr/>
                </p:nvCxnSpPr>
                <p:spPr>
                  <a:xfrm flipV="1">
                    <a:off x="6237463" y="3432227"/>
                    <a:ext cx="0" cy="105122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0000"/>
                    </a:solidFill>
                    <a:prstDash val="solid"/>
                    <a:headEnd type="none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grpSp>
                <p:nvGrpSpPr>
                  <p:cNvPr id="249" name="Group 248"/>
                  <p:cNvGrpSpPr/>
                  <p:nvPr/>
                </p:nvGrpSpPr>
                <p:grpSpPr>
                  <a:xfrm>
                    <a:off x="6588224" y="3522226"/>
                    <a:ext cx="776124" cy="945257"/>
                    <a:chOff x="6320315" y="3522226"/>
                    <a:chExt cx="1067581" cy="945257"/>
                  </a:xfrm>
                </p:grpSpPr>
                <p:sp>
                  <p:nvSpPr>
                    <p:cNvPr id="263" name="Freeform 262"/>
                    <p:cNvSpPr/>
                    <p:nvPr/>
                  </p:nvSpPr>
                  <p:spPr>
                    <a:xfrm>
                      <a:off x="6320315" y="3522226"/>
                      <a:ext cx="1067581" cy="927883"/>
                    </a:xfrm>
                    <a:custGeom>
                      <a:avLst/>
                      <a:gdLst>
                        <a:gd name="connsiteX0" fmla="*/ 0 w 2692400"/>
                        <a:gd name="connsiteY0" fmla="*/ 1092218 h 1095787"/>
                        <a:gd name="connsiteX1" fmla="*/ 812800 w 2692400"/>
                        <a:gd name="connsiteY1" fmla="*/ 927118 h 1095787"/>
                        <a:gd name="connsiteX2" fmla="*/ 1295400 w 2692400"/>
                        <a:gd name="connsiteY2" fmla="*/ 18 h 1095787"/>
                        <a:gd name="connsiteX3" fmla="*/ 1790700 w 2692400"/>
                        <a:gd name="connsiteY3" fmla="*/ 901718 h 1095787"/>
                        <a:gd name="connsiteX4" fmla="*/ 2692400 w 2692400"/>
                        <a:gd name="connsiteY4" fmla="*/ 1079518 h 109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2400" h="1095787">
                          <a:moveTo>
                            <a:pt x="0" y="1092218"/>
                          </a:moveTo>
                          <a:cubicBezTo>
                            <a:pt x="298450" y="1100684"/>
                            <a:pt x="596900" y="1109151"/>
                            <a:pt x="812800" y="927118"/>
                          </a:cubicBezTo>
                          <a:cubicBezTo>
                            <a:pt x="1028700" y="745085"/>
                            <a:pt x="1132417" y="4251"/>
                            <a:pt x="1295400" y="18"/>
                          </a:cubicBezTo>
                          <a:cubicBezTo>
                            <a:pt x="1458383" y="-4215"/>
                            <a:pt x="1557867" y="721801"/>
                            <a:pt x="1790700" y="901718"/>
                          </a:cubicBezTo>
                          <a:cubicBezTo>
                            <a:pt x="2023533" y="1081635"/>
                            <a:pt x="2692400" y="1079518"/>
                            <a:pt x="2692400" y="10795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4F81BD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64" name="Freeform 263"/>
                    <p:cNvSpPr/>
                    <p:nvPr/>
                  </p:nvSpPr>
                  <p:spPr>
                    <a:xfrm>
                      <a:off x="6320315" y="3793986"/>
                      <a:ext cx="1067581" cy="656122"/>
                    </a:xfrm>
                    <a:custGeom>
                      <a:avLst/>
                      <a:gdLst>
                        <a:gd name="connsiteX0" fmla="*/ 0 w 2692400"/>
                        <a:gd name="connsiteY0" fmla="*/ 1092218 h 1095787"/>
                        <a:gd name="connsiteX1" fmla="*/ 812800 w 2692400"/>
                        <a:gd name="connsiteY1" fmla="*/ 927118 h 1095787"/>
                        <a:gd name="connsiteX2" fmla="*/ 1295400 w 2692400"/>
                        <a:gd name="connsiteY2" fmla="*/ 18 h 1095787"/>
                        <a:gd name="connsiteX3" fmla="*/ 1790700 w 2692400"/>
                        <a:gd name="connsiteY3" fmla="*/ 901718 h 1095787"/>
                        <a:gd name="connsiteX4" fmla="*/ 2692400 w 2692400"/>
                        <a:gd name="connsiteY4" fmla="*/ 1079518 h 109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2400" h="1095787">
                          <a:moveTo>
                            <a:pt x="0" y="1092218"/>
                          </a:moveTo>
                          <a:cubicBezTo>
                            <a:pt x="298450" y="1100684"/>
                            <a:pt x="596900" y="1109151"/>
                            <a:pt x="812800" y="927118"/>
                          </a:cubicBezTo>
                          <a:cubicBezTo>
                            <a:pt x="1028700" y="745085"/>
                            <a:pt x="1132417" y="4251"/>
                            <a:pt x="1295400" y="18"/>
                          </a:cubicBezTo>
                          <a:cubicBezTo>
                            <a:pt x="1458383" y="-4215"/>
                            <a:pt x="1557867" y="721801"/>
                            <a:pt x="1790700" y="901718"/>
                          </a:cubicBezTo>
                          <a:cubicBezTo>
                            <a:pt x="2023533" y="1081635"/>
                            <a:pt x="2692400" y="1079518"/>
                            <a:pt x="2692400" y="10795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1F497D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65" name="Freeform 264"/>
                    <p:cNvSpPr/>
                    <p:nvPr/>
                  </p:nvSpPr>
                  <p:spPr>
                    <a:xfrm>
                      <a:off x="6320315" y="4103077"/>
                      <a:ext cx="1067581" cy="364406"/>
                    </a:xfrm>
                    <a:custGeom>
                      <a:avLst/>
                      <a:gdLst>
                        <a:gd name="connsiteX0" fmla="*/ 0 w 2692400"/>
                        <a:gd name="connsiteY0" fmla="*/ 1092218 h 1095787"/>
                        <a:gd name="connsiteX1" fmla="*/ 812800 w 2692400"/>
                        <a:gd name="connsiteY1" fmla="*/ 927118 h 1095787"/>
                        <a:gd name="connsiteX2" fmla="*/ 1295400 w 2692400"/>
                        <a:gd name="connsiteY2" fmla="*/ 18 h 1095787"/>
                        <a:gd name="connsiteX3" fmla="*/ 1790700 w 2692400"/>
                        <a:gd name="connsiteY3" fmla="*/ 901718 h 1095787"/>
                        <a:gd name="connsiteX4" fmla="*/ 2692400 w 2692400"/>
                        <a:gd name="connsiteY4" fmla="*/ 1079518 h 109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2400" h="1095787">
                          <a:moveTo>
                            <a:pt x="0" y="1092218"/>
                          </a:moveTo>
                          <a:cubicBezTo>
                            <a:pt x="298450" y="1100684"/>
                            <a:pt x="596900" y="1109151"/>
                            <a:pt x="812800" y="927118"/>
                          </a:cubicBezTo>
                          <a:cubicBezTo>
                            <a:pt x="1028700" y="745085"/>
                            <a:pt x="1132417" y="4251"/>
                            <a:pt x="1295400" y="18"/>
                          </a:cubicBezTo>
                          <a:cubicBezTo>
                            <a:pt x="1458383" y="-4215"/>
                            <a:pt x="1557867" y="721801"/>
                            <a:pt x="1790700" y="901718"/>
                          </a:cubicBezTo>
                          <a:cubicBezTo>
                            <a:pt x="2023533" y="1081635"/>
                            <a:pt x="2692400" y="1079518"/>
                            <a:pt x="2692400" y="10795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0000FF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cxnSp>
                <p:nvCxnSpPr>
                  <p:cNvPr id="250" name="Straight Connector 249"/>
                  <p:cNvCxnSpPr/>
                  <p:nvPr/>
                </p:nvCxnSpPr>
                <p:spPr>
                  <a:xfrm>
                    <a:off x="6231284" y="4480617"/>
                    <a:ext cx="2301154" cy="283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headEnd type="none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251" name="TextBox 184"/>
                  <p:cNvSpPr txBox="1"/>
                  <p:nvPr/>
                </p:nvSpPr>
                <p:spPr>
                  <a:xfrm rot="16200000">
                    <a:off x="5287023" y="3794097"/>
                    <a:ext cx="132600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rPr>
                      <a:t> MS2 intensity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cxnSp>
                <p:nvCxnSpPr>
                  <p:cNvPr id="252" name="Straight Connector 251"/>
                  <p:cNvCxnSpPr/>
                  <p:nvPr/>
                </p:nvCxnSpPr>
                <p:spPr>
                  <a:xfrm flipV="1">
                    <a:off x="6231527" y="2238935"/>
                    <a:ext cx="0" cy="105122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000000"/>
                    </a:solidFill>
                    <a:prstDash val="solid"/>
                    <a:headEnd type="none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grpSp>
                <p:nvGrpSpPr>
                  <p:cNvPr id="253" name="Group 252"/>
                  <p:cNvGrpSpPr/>
                  <p:nvPr/>
                </p:nvGrpSpPr>
                <p:grpSpPr>
                  <a:xfrm>
                    <a:off x="6323411" y="2780924"/>
                    <a:ext cx="575807" cy="504054"/>
                    <a:chOff x="6314379" y="2600696"/>
                    <a:chExt cx="1067581" cy="673495"/>
                  </a:xfrm>
                </p:grpSpPr>
                <p:sp>
                  <p:nvSpPr>
                    <p:cNvPr id="260" name="Freeform 259"/>
                    <p:cNvSpPr/>
                    <p:nvPr/>
                  </p:nvSpPr>
                  <p:spPr>
                    <a:xfrm>
                      <a:off x="6314379" y="2979308"/>
                      <a:ext cx="1067581" cy="277510"/>
                    </a:xfrm>
                    <a:custGeom>
                      <a:avLst/>
                      <a:gdLst>
                        <a:gd name="connsiteX0" fmla="*/ 0 w 2692400"/>
                        <a:gd name="connsiteY0" fmla="*/ 1092218 h 1095787"/>
                        <a:gd name="connsiteX1" fmla="*/ 812800 w 2692400"/>
                        <a:gd name="connsiteY1" fmla="*/ 927118 h 1095787"/>
                        <a:gd name="connsiteX2" fmla="*/ 1295400 w 2692400"/>
                        <a:gd name="connsiteY2" fmla="*/ 18 h 1095787"/>
                        <a:gd name="connsiteX3" fmla="*/ 1790700 w 2692400"/>
                        <a:gd name="connsiteY3" fmla="*/ 901718 h 1095787"/>
                        <a:gd name="connsiteX4" fmla="*/ 2692400 w 2692400"/>
                        <a:gd name="connsiteY4" fmla="*/ 1079518 h 109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2400" h="1095787">
                          <a:moveTo>
                            <a:pt x="0" y="1092218"/>
                          </a:moveTo>
                          <a:cubicBezTo>
                            <a:pt x="298450" y="1100684"/>
                            <a:pt x="596900" y="1109151"/>
                            <a:pt x="812800" y="927118"/>
                          </a:cubicBezTo>
                          <a:cubicBezTo>
                            <a:pt x="1028700" y="745085"/>
                            <a:pt x="1132417" y="4251"/>
                            <a:pt x="1295400" y="18"/>
                          </a:cubicBezTo>
                          <a:cubicBezTo>
                            <a:pt x="1458383" y="-4215"/>
                            <a:pt x="1557867" y="721801"/>
                            <a:pt x="1790700" y="901718"/>
                          </a:cubicBezTo>
                          <a:cubicBezTo>
                            <a:pt x="2023533" y="1081635"/>
                            <a:pt x="2692400" y="1079518"/>
                            <a:pt x="2692400" y="10795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F79646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61" name="Freeform 260"/>
                    <p:cNvSpPr/>
                    <p:nvPr/>
                  </p:nvSpPr>
                  <p:spPr>
                    <a:xfrm>
                      <a:off x="6314379" y="2600696"/>
                      <a:ext cx="1067581" cy="656122"/>
                    </a:xfrm>
                    <a:custGeom>
                      <a:avLst/>
                      <a:gdLst>
                        <a:gd name="connsiteX0" fmla="*/ 0 w 2692400"/>
                        <a:gd name="connsiteY0" fmla="*/ 1092218 h 1095787"/>
                        <a:gd name="connsiteX1" fmla="*/ 812800 w 2692400"/>
                        <a:gd name="connsiteY1" fmla="*/ 927118 h 1095787"/>
                        <a:gd name="connsiteX2" fmla="*/ 1295400 w 2692400"/>
                        <a:gd name="connsiteY2" fmla="*/ 18 h 1095787"/>
                        <a:gd name="connsiteX3" fmla="*/ 1790700 w 2692400"/>
                        <a:gd name="connsiteY3" fmla="*/ 901718 h 1095787"/>
                        <a:gd name="connsiteX4" fmla="*/ 2692400 w 2692400"/>
                        <a:gd name="connsiteY4" fmla="*/ 1079518 h 109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2400" h="1095787">
                          <a:moveTo>
                            <a:pt x="0" y="1092218"/>
                          </a:moveTo>
                          <a:cubicBezTo>
                            <a:pt x="298450" y="1100684"/>
                            <a:pt x="596900" y="1109151"/>
                            <a:pt x="812800" y="927118"/>
                          </a:cubicBezTo>
                          <a:cubicBezTo>
                            <a:pt x="1028700" y="745085"/>
                            <a:pt x="1132417" y="4251"/>
                            <a:pt x="1295400" y="18"/>
                          </a:cubicBezTo>
                          <a:cubicBezTo>
                            <a:pt x="1458383" y="-4215"/>
                            <a:pt x="1557867" y="721801"/>
                            <a:pt x="1790700" y="901718"/>
                          </a:cubicBezTo>
                          <a:cubicBezTo>
                            <a:pt x="2023533" y="1081635"/>
                            <a:pt x="2692400" y="1079518"/>
                            <a:pt x="2692400" y="10795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F79646">
                          <a:lumMod val="50000"/>
                        </a:srgb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  <p:sp>
                  <p:nvSpPr>
                    <p:cNvPr id="262" name="Freeform 261"/>
                    <p:cNvSpPr/>
                    <p:nvPr/>
                  </p:nvSpPr>
                  <p:spPr>
                    <a:xfrm>
                      <a:off x="6314379" y="3068207"/>
                      <a:ext cx="1067581" cy="205984"/>
                    </a:xfrm>
                    <a:custGeom>
                      <a:avLst/>
                      <a:gdLst>
                        <a:gd name="connsiteX0" fmla="*/ 0 w 2692400"/>
                        <a:gd name="connsiteY0" fmla="*/ 1092218 h 1095787"/>
                        <a:gd name="connsiteX1" fmla="*/ 812800 w 2692400"/>
                        <a:gd name="connsiteY1" fmla="*/ 927118 h 1095787"/>
                        <a:gd name="connsiteX2" fmla="*/ 1295400 w 2692400"/>
                        <a:gd name="connsiteY2" fmla="*/ 18 h 1095787"/>
                        <a:gd name="connsiteX3" fmla="*/ 1790700 w 2692400"/>
                        <a:gd name="connsiteY3" fmla="*/ 901718 h 1095787"/>
                        <a:gd name="connsiteX4" fmla="*/ 2692400 w 2692400"/>
                        <a:gd name="connsiteY4" fmla="*/ 1079518 h 1095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92400" h="1095787">
                          <a:moveTo>
                            <a:pt x="0" y="1092218"/>
                          </a:moveTo>
                          <a:cubicBezTo>
                            <a:pt x="298450" y="1100684"/>
                            <a:pt x="596900" y="1109151"/>
                            <a:pt x="812800" y="927118"/>
                          </a:cubicBezTo>
                          <a:cubicBezTo>
                            <a:pt x="1028700" y="745085"/>
                            <a:pt x="1132417" y="4251"/>
                            <a:pt x="1295400" y="18"/>
                          </a:cubicBezTo>
                          <a:cubicBezTo>
                            <a:pt x="1458383" y="-4215"/>
                            <a:pt x="1557867" y="721801"/>
                            <a:pt x="1790700" y="901718"/>
                          </a:cubicBezTo>
                          <a:cubicBezTo>
                            <a:pt x="2023533" y="1081635"/>
                            <a:pt x="2692400" y="1079518"/>
                            <a:pt x="2692400" y="1079518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p:txBody>
                </p:sp>
              </p:grpSp>
              <p:cxnSp>
                <p:nvCxnSpPr>
                  <p:cNvPr id="254" name="Straight Connector 253"/>
                  <p:cNvCxnSpPr/>
                  <p:nvPr/>
                </p:nvCxnSpPr>
                <p:spPr>
                  <a:xfrm>
                    <a:off x="6225348" y="3287326"/>
                    <a:ext cx="2307090" cy="10826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headEnd type="none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255" name="TextBox 176"/>
                  <p:cNvSpPr txBox="1"/>
                  <p:nvPr/>
                </p:nvSpPr>
                <p:spPr>
                  <a:xfrm rot="16200000">
                    <a:off x="5281088" y="2600802"/>
                    <a:ext cx="132600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rPr>
                      <a:t> MS2 intensity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56" name="TextBox 177"/>
                  <p:cNvSpPr txBox="1"/>
                  <p:nvPr/>
                </p:nvSpPr>
                <p:spPr>
                  <a:xfrm>
                    <a:off x="7812360" y="3290161"/>
                    <a:ext cx="523839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de-DE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rPr>
                      <a:t>time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cxnSp>
                <p:nvCxnSpPr>
                  <p:cNvPr id="257" name="Straight Arrow Connector 256"/>
                  <p:cNvCxnSpPr>
                    <a:stCxn id="233" idx="7"/>
                  </p:cNvCxnSpPr>
                  <p:nvPr/>
                </p:nvCxnSpPr>
                <p:spPr>
                  <a:xfrm flipV="1">
                    <a:off x="5337774" y="1491108"/>
                    <a:ext cx="452427" cy="332976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258" name="Straight Arrow Connector 257"/>
                  <p:cNvCxnSpPr>
                    <a:stCxn id="196" idx="5"/>
                  </p:cNvCxnSpPr>
                  <p:nvPr/>
                </p:nvCxnSpPr>
                <p:spPr>
                  <a:xfrm>
                    <a:off x="5300785" y="2655887"/>
                    <a:ext cx="502267" cy="35369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259" name="Straight Arrow Connector 258"/>
                  <p:cNvCxnSpPr/>
                  <p:nvPr/>
                </p:nvCxnSpPr>
                <p:spPr>
                  <a:xfrm>
                    <a:off x="5328142" y="3397981"/>
                    <a:ext cx="458363" cy="649838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  <a:tailEnd type="arrow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sp>
            <p:nvSpPr>
              <p:cNvPr id="238" name="Rectangle 237"/>
              <p:cNvSpPr/>
              <p:nvPr/>
            </p:nvSpPr>
            <p:spPr>
              <a:xfrm>
                <a:off x="3482710" y="1700808"/>
                <a:ext cx="1016808" cy="288032"/>
              </a:xfrm>
              <a:prstGeom prst="rect">
                <a:avLst/>
              </a:prstGeom>
              <a:noFill/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331640" y="2492896"/>
                <a:ext cx="603983" cy="288032"/>
              </a:xfrm>
              <a:prstGeom prst="rect">
                <a:avLst/>
              </a:prstGeom>
              <a:noFill/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1800038" y="3212976"/>
                <a:ext cx="849291" cy="288032"/>
              </a:xfrm>
              <a:prstGeom prst="rect">
                <a:avLst/>
              </a:prstGeom>
              <a:noFill/>
              <a:ln w="9525" cap="flat" cmpd="sng" algn="ctr">
                <a:solidFill>
                  <a:srgbClr val="3366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6" name="Rectangle 235"/>
            <p:cNvSpPr>
              <a:spLocks/>
            </p:cNvSpPr>
            <p:nvPr/>
          </p:nvSpPr>
          <p:spPr bwMode="auto">
            <a:xfrm rot="16200000">
              <a:off x="662077" y="1813939"/>
              <a:ext cx="32060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defPPr>
                <a:defRPr lang="de-DE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rgbClr val="676767"/>
                  </a:solidFill>
                  <a:cs typeface="Arial" charset="0"/>
                  <a:sym typeface="Arial" charset="0"/>
                </a:rPr>
                <a:t>mass</a:t>
              </a:r>
              <a:endParaRPr lang="en-US" sz="1200" dirty="0">
                <a:solidFill>
                  <a:srgbClr val="676767"/>
                </a:solidFill>
                <a:cs typeface="Arial" charset="0"/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>
          <a:xfrm>
            <a:off x="152400" y="1295400"/>
            <a:ext cx="8915400" cy="54288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Ion Selectivity (PRM and DDA)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2600" y="2286000"/>
            <a:ext cx="18288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14975" y="2875002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 </a:t>
            </a:r>
            <a:r>
              <a:rPr lang="en-US" sz="2400" b="1" i="1" dirty="0" smtClean="0"/>
              <a:t>m/z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5486400" y="327213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ANFQGAITNR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21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Ion Selectivity (DIA)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98448"/>
            <a:ext cx="9144000" cy="54288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2286000"/>
            <a:ext cx="18288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14975" y="2875002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20 </a:t>
            </a:r>
            <a:r>
              <a:rPr lang="en-US" sz="2400" b="1" i="1" dirty="0" smtClean="0"/>
              <a:t>m/z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27213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ANFQGAITNR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47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Label-Free PRM </a:t>
            </a:r>
            <a:r>
              <a:rPr lang="en-US" dirty="0" smtClean="0"/>
              <a:t>Workflow Overview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71636" y="1450791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71636" y="1974222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iRT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Library</a:t>
            </a:r>
          </a:p>
        </p:txBody>
      </p:sp>
      <p:cxnSp>
        <p:nvCxnSpPr>
          <p:cNvPr id="24" name="Straight Arrow Connector 23"/>
          <p:cNvCxnSpPr>
            <a:stCxn id="28" idx="2"/>
            <a:endCxn id="29" idx="0"/>
          </p:cNvCxnSpPr>
          <p:nvPr/>
        </p:nvCxnSpPr>
        <p:spPr>
          <a:xfrm>
            <a:off x="2409536" y="2212791"/>
            <a:ext cx="0" cy="78339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380836" y="1450791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Precursor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1"/>
            <a:endCxn id="28" idx="3"/>
          </p:cNvCxnSpPr>
          <p:nvPr/>
        </p:nvCxnSpPr>
        <p:spPr>
          <a:xfrm flipH="1">
            <a:off x="3438236" y="1656979"/>
            <a:ext cx="533400" cy="1748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1"/>
            <a:endCxn id="28" idx="3"/>
          </p:cNvCxnSpPr>
          <p:nvPr/>
        </p:nvCxnSpPr>
        <p:spPr>
          <a:xfrm flipH="1" flipV="1">
            <a:off x="3438236" y="1831791"/>
            <a:ext cx="533400" cy="34861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1472313"/>
            <a:ext cx="23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 Ion Abundance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995744"/>
            <a:ext cx="16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Normalized RT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80836" y="2996184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PRM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80836" y="4165092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Spectrum Matching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9" idx="2"/>
            <a:endCxn id="30" idx="0"/>
          </p:cNvCxnSpPr>
          <p:nvPr/>
        </p:nvCxnSpPr>
        <p:spPr>
          <a:xfrm>
            <a:off x="2409536" y="3453384"/>
            <a:ext cx="0" cy="7117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90616"/>
            <a:ext cx="1119167" cy="15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Label-Free PRM </a:t>
            </a:r>
            <a:r>
              <a:rPr lang="en-US" dirty="0" smtClean="0"/>
              <a:t>Workflow Overview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71636" y="1450791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71636" y="1974222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iRT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Library</a:t>
            </a:r>
          </a:p>
        </p:txBody>
      </p:sp>
      <p:cxnSp>
        <p:nvCxnSpPr>
          <p:cNvPr id="24" name="Straight Arrow Connector 23"/>
          <p:cNvCxnSpPr>
            <a:stCxn id="28" idx="2"/>
            <a:endCxn id="29" idx="0"/>
          </p:cNvCxnSpPr>
          <p:nvPr/>
        </p:nvCxnSpPr>
        <p:spPr>
          <a:xfrm>
            <a:off x="2409536" y="2212791"/>
            <a:ext cx="0" cy="78339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380836" y="1450791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Precursor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1"/>
            <a:endCxn id="28" idx="3"/>
          </p:cNvCxnSpPr>
          <p:nvPr/>
        </p:nvCxnSpPr>
        <p:spPr>
          <a:xfrm flipH="1">
            <a:off x="3438236" y="1656979"/>
            <a:ext cx="533400" cy="1748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1"/>
            <a:endCxn id="28" idx="3"/>
          </p:cNvCxnSpPr>
          <p:nvPr/>
        </p:nvCxnSpPr>
        <p:spPr>
          <a:xfrm flipH="1" flipV="1">
            <a:off x="3438236" y="1831791"/>
            <a:ext cx="533400" cy="34861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1472313"/>
            <a:ext cx="23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 Ion Abundance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995744"/>
            <a:ext cx="16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Normalized RT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80836" y="2996184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PRM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80836" y="4165092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Spectrum Matching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9" idx="2"/>
            <a:endCxn id="30" idx="0"/>
          </p:cNvCxnSpPr>
          <p:nvPr/>
        </p:nvCxnSpPr>
        <p:spPr>
          <a:xfrm>
            <a:off x="2409536" y="3453384"/>
            <a:ext cx="0" cy="7117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2"/>
            <a:endCxn id="53" idx="0"/>
          </p:cNvCxnSpPr>
          <p:nvPr/>
        </p:nvCxnSpPr>
        <p:spPr>
          <a:xfrm>
            <a:off x="2409536" y="4622292"/>
            <a:ext cx="0" cy="55930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380836" y="51816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Building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971636" y="51816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Product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66" name="Straight Arrow Connector 65"/>
          <p:cNvCxnSpPr>
            <a:stCxn id="53" idx="3"/>
            <a:endCxn id="58" idx="1"/>
          </p:cNvCxnSpPr>
          <p:nvPr/>
        </p:nvCxnSpPr>
        <p:spPr>
          <a:xfrm>
            <a:off x="3438236" y="55626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90616"/>
            <a:ext cx="1119167" cy="15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Label-Free PRM </a:t>
            </a:r>
            <a:r>
              <a:rPr lang="en-US" dirty="0" smtClean="0"/>
              <a:t>Workflow Overview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616663" y="2843784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Chromatogram Extraction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71636" y="1450791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71636" y="1974222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iRT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Library</a:t>
            </a:r>
          </a:p>
        </p:txBody>
      </p:sp>
      <p:cxnSp>
        <p:nvCxnSpPr>
          <p:cNvPr id="24" name="Straight Arrow Connector 23"/>
          <p:cNvCxnSpPr>
            <a:stCxn id="28" idx="2"/>
            <a:endCxn id="29" idx="0"/>
          </p:cNvCxnSpPr>
          <p:nvPr/>
        </p:nvCxnSpPr>
        <p:spPr>
          <a:xfrm>
            <a:off x="2409536" y="2212791"/>
            <a:ext cx="0" cy="78339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380836" y="1450791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Precursor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1"/>
            <a:endCxn id="28" idx="3"/>
          </p:cNvCxnSpPr>
          <p:nvPr/>
        </p:nvCxnSpPr>
        <p:spPr>
          <a:xfrm flipH="1">
            <a:off x="3438236" y="1656979"/>
            <a:ext cx="533400" cy="1748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1"/>
            <a:endCxn id="28" idx="3"/>
          </p:cNvCxnSpPr>
          <p:nvPr/>
        </p:nvCxnSpPr>
        <p:spPr>
          <a:xfrm flipH="1" flipV="1">
            <a:off x="3438236" y="1831791"/>
            <a:ext cx="533400" cy="34861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616663" y="4221788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Quantitative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Analysis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>
            <a:stCxn id="7" idx="2"/>
            <a:endCxn id="40" idx="0"/>
          </p:cNvCxnSpPr>
          <p:nvPr/>
        </p:nvCxnSpPr>
        <p:spPr>
          <a:xfrm>
            <a:off x="7645363" y="3605784"/>
            <a:ext cx="0" cy="61600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1472313"/>
            <a:ext cx="23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 Ion Abundance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995744"/>
            <a:ext cx="16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Normalized RT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80836" y="2996184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PRM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80836" y="4165092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Spectrum Matching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9" idx="2"/>
            <a:endCxn id="30" idx="0"/>
          </p:cNvCxnSpPr>
          <p:nvPr/>
        </p:nvCxnSpPr>
        <p:spPr>
          <a:xfrm>
            <a:off x="2409536" y="3453384"/>
            <a:ext cx="0" cy="7117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2"/>
            <a:endCxn id="53" idx="0"/>
          </p:cNvCxnSpPr>
          <p:nvPr/>
        </p:nvCxnSpPr>
        <p:spPr>
          <a:xfrm>
            <a:off x="2409536" y="4622292"/>
            <a:ext cx="0" cy="55930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380836" y="51816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Building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971636" y="51816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Product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66" name="Straight Arrow Connector 65"/>
          <p:cNvCxnSpPr>
            <a:stCxn id="53" idx="3"/>
            <a:endCxn id="58" idx="1"/>
          </p:cNvCxnSpPr>
          <p:nvPr/>
        </p:nvCxnSpPr>
        <p:spPr>
          <a:xfrm>
            <a:off x="3438236" y="55626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8" idx="2"/>
            <a:endCxn id="7" idx="1"/>
          </p:cNvCxnSpPr>
          <p:nvPr/>
        </p:nvCxnSpPr>
        <p:spPr>
          <a:xfrm>
            <a:off x="2409536" y="2212791"/>
            <a:ext cx="4207127" cy="101199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0"/>
            <a:endCxn id="7" idx="1"/>
          </p:cNvCxnSpPr>
          <p:nvPr/>
        </p:nvCxnSpPr>
        <p:spPr>
          <a:xfrm flipV="1">
            <a:off x="5000336" y="3224784"/>
            <a:ext cx="1616327" cy="195681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90616"/>
            <a:ext cx="1119167" cy="15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of Fragment 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13420" r="12987" b="10387"/>
          <a:stretch/>
        </p:blipFill>
        <p:spPr>
          <a:xfrm>
            <a:off x="304800" y="2286000"/>
            <a:ext cx="44196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004" y="2501900"/>
            <a:ext cx="4338824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0504"/>
            <a:ext cx="7848600" cy="53550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Precursor and Product Ion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Search MS/MS from PRM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3" y="1219200"/>
            <a:ext cx="7232457" cy="50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63246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Sherrod, S.  et al.  J.  Prot.  Res. 2012.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58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Peak ID in Label-Free PRM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74741"/>
            <a:ext cx="3429000" cy="4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8104"/>
            <a:ext cx="3683555" cy="452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3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Reaction Monitoring 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MRM-HR™</a:t>
            </a:r>
          </a:p>
          <a:p>
            <a:r>
              <a:rPr lang="en-US" dirty="0"/>
              <a:t>Targeted MS/MS (MacLean, ASMS 2011</a:t>
            </a:r>
            <a:r>
              <a:rPr lang="en-US" dirty="0" smtClean="0"/>
              <a:t>) - </a:t>
            </a:r>
            <a:r>
              <a:rPr lang="en-US" dirty="0" err="1" smtClean="0"/>
              <a:t>tMSMS</a:t>
            </a:r>
            <a:endParaRPr lang="en-US" dirty="0" smtClean="0"/>
          </a:p>
          <a:p>
            <a:r>
              <a:rPr lang="en-US" dirty="0" err="1" smtClean="0"/>
              <a:t>Psuedo</a:t>
            </a:r>
            <a:r>
              <a:rPr lang="en-US" dirty="0" smtClean="0"/>
              <a:t>-SRM (Sherrod, JPR 2012)</a:t>
            </a:r>
          </a:p>
          <a:p>
            <a:r>
              <a:rPr lang="en-US" dirty="0" smtClean="0"/>
              <a:t>PRM (Peterson, MCP 2012)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More mass spectrometry synonyms</a:t>
            </a:r>
            <a:br>
              <a:rPr lang="en-US" dirty="0" smtClean="0"/>
            </a:br>
            <a:r>
              <a:rPr lang="en-US" b="1" dirty="0"/>
              <a:t>http://tinyurl.com/ms-synonyms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PRM with Labeled Internal 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Extensive support in Skyline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6772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0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Labeled PRM Workflow Overview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71636" y="1450791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71636" y="1974222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iRT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Library</a:t>
            </a:r>
          </a:p>
        </p:txBody>
      </p:sp>
      <p:cxnSp>
        <p:nvCxnSpPr>
          <p:cNvPr id="24" name="Straight Arrow Connector 23"/>
          <p:cNvCxnSpPr>
            <a:stCxn id="28" idx="2"/>
            <a:endCxn id="29" idx="0"/>
          </p:cNvCxnSpPr>
          <p:nvPr/>
        </p:nvCxnSpPr>
        <p:spPr>
          <a:xfrm>
            <a:off x="2409536" y="2046856"/>
            <a:ext cx="0" cy="62014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380836" y="1616727"/>
            <a:ext cx="2057400" cy="430129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Ion 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1"/>
            <a:endCxn id="28" idx="3"/>
          </p:cNvCxnSpPr>
          <p:nvPr/>
        </p:nvCxnSpPr>
        <p:spPr>
          <a:xfrm flipH="1">
            <a:off x="3438236" y="1656979"/>
            <a:ext cx="533400" cy="17481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1"/>
            <a:endCxn id="28" idx="3"/>
          </p:cNvCxnSpPr>
          <p:nvPr/>
        </p:nvCxnSpPr>
        <p:spPr>
          <a:xfrm flipH="1" flipV="1">
            <a:off x="3438236" y="1831792"/>
            <a:ext cx="533400" cy="34861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1472313"/>
            <a:ext cx="23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 Ion Abundance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995744"/>
            <a:ext cx="16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Normalized RT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80836" y="2667000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PRM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4" name="Picture 83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90616"/>
            <a:ext cx="1119167" cy="150518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71600" y="37338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Chromatogram Extraction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71600" y="5111804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Quantitative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Analysis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  <a:endCxn id="17" idx="0"/>
          </p:cNvCxnSpPr>
          <p:nvPr/>
        </p:nvCxnSpPr>
        <p:spPr>
          <a:xfrm>
            <a:off x="2400300" y="4495800"/>
            <a:ext cx="0" cy="61600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9" idx="2"/>
          </p:cNvCxnSpPr>
          <p:nvPr/>
        </p:nvCxnSpPr>
        <p:spPr>
          <a:xfrm flipH="1">
            <a:off x="2396631" y="3124200"/>
            <a:ext cx="12905" cy="61600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PRM 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Webinar #4:  Tuesday, Feb. 10</a:t>
            </a:r>
            <a:r>
              <a:rPr lang="en-US" baseline="30000" dirty="0" smtClean="0"/>
              <a:t>th</a:t>
            </a:r>
            <a:r>
              <a:rPr lang="en-US" dirty="0" smtClean="0"/>
              <a:t> – Targeted Method Design</a:t>
            </a:r>
          </a:p>
          <a:p>
            <a:endParaRPr lang="en-US" dirty="0" smtClean="0"/>
          </a:p>
          <a:p>
            <a:r>
              <a:rPr lang="en-US" dirty="0" smtClean="0"/>
              <a:t>Workshops at US HUPO and ASMS</a:t>
            </a:r>
          </a:p>
          <a:p>
            <a:r>
              <a:rPr lang="en-US" dirty="0"/>
              <a:t>Weeklong Course in </a:t>
            </a:r>
            <a:r>
              <a:rPr lang="en-US" dirty="0" smtClean="0"/>
              <a:t>Northeastern University, Boston</a:t>
            </a:r>
            <a:endParaRPr lang="en-US" dirty="0"/>
          </a:p>
          <a:p>
            <a:pPr lvl="1"/>
            <a:r>
              <a:rPr lang="en-US" dirty="0" smtClean="0"/>
              <a:t>May 18-22</a:t>
            </a:r>
          </a:p>
          <a:p>
            <a:r>
              <a:rPr lang="en-US" dirty="0" smtClean="0"/>
              <a:t>Weeklong Course at ETH, Zurich</a:t>
            </a:r>
          </a:p>
          <a:p>
            <a:pPr lvl="1"/>
            <a:r>
              <a:rPr lang="en-US" dirty="0" smtClean="0"/>
              <a:t>June 22-26</a:t>
            </a:r>
          </a:p>
          <a:p>
            <a:r>
              <a:rPr lang="en-US" dirty="0" smtClean="0"/>
              <a:t>Weeklong Course at PRBB, Barcelona</a:t>
            </a:r>
          </a:p>
          <a:p>
            <a:pPr lvl="1"/>
            <a:r>
              <a:rPr lang="en-US" dirty="0" smtClean="0"/>
              <a:t>November 15-20</a:t>
            </a:r>
            <a:endParaRPr lang="en-US" dirty="0"/>
          </a:p>
          <a:p>
            <a:r>
              <a:rPr lang="en-US" dirty="0" smtClean="0"/>
              <a:t>More… TBA</a:t>
            </a:r>
          </a:p>
        </p:txBody>
      </p:sp>
    </p:spTree>
    <p:extLst>
      <p:ext uri="{BB962C8B-B14F-4D97-AF65-F5344CB8AC3E}">
        <p14:creationId xmlns:p14="http://schemas.microsoft.com/office/powerpoint/2010/main" val="26742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Ask any questions you have on the topic of PRM experiments with Skyline.</a:t>
            </a:r>
            <a:br>
              <a:rPr lang="en-US" dirty="0" smtClean="0"/>
            </a:br>
            <a:r>
              <a:rPr lang="en-US" dirty="0" smtClean="0"/>
              <a:t>             </a:t>
            </a:r>
            <a:r>
              <a:rPr lang="en-US" sz="2800" b="1" dirty="0" smtClean="0">
                <a:hlinkClick r:id="rId2"/>
              </a:rPr>
              <a:t>http</a:t>
            </a:r>
            <a:r>
              <a:rPr lang="en-US" sz="2800" b="1" dirty="0">
                <a:hlinkClick r:id="rId2"/>
              </a:rPr>
              <a:t>://tinyurl.com/QA4Skyline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the post-webinar survey:</a:t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tinyurl.com/Survey4Webinar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265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11125"/>
            <a:ext cx="6248400" cy="9906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Tutorial Webinar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485900"/>
            <a:ext cx="83820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This ends this Skyline Tutorial Webinar.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Please give us feedback on the webinar at the following survey: </a:t>
            </a:r>
          </a:p>
          <a:p>
            <a:pPr marL="0" indent="0" algn="ctr">
              <a:buNone/>
            </a:pPr>
            <a:r>
              <a:rPr lang="en-US" sz="2000" u="sng" dirty="0">
                <a:hlinkClick r:id="rId2"/>
              </a:rPr>
              <a:t>http://tinyurl.com/ocbnzfv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 recording of today’s meeting will be available shortly at the Skyline website.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We </a:t>
            </a:r>
            <a:r>
              <a:rPr lang="en-US" sz="2000" dirty="0"/>
              <a:t>look forward to </a:t>
            </a:r>
            <a:r>
              <a:rPr lang="en-US" sz="2000" dirty="0" smtClean="0"/>
              <a:t>seeing you at a future Skyline Tutorial Webinar. 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438400" cy="90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Chromatography-based Quantification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Hypothesis testing (Verification)</a:t>
            </a:r>
          </a:p>
          <a:p>
            <a:endParaRPr lang="en-US" dirty="0" smtClean="0"/>
          </a:p>
          <a:p>
            <a:r>
              <a:rPr lang="en-US" dirty="0" smtClean="0"/>
              <a:t>SRM</a:t>
            </a:r>
            <a:endParaRPr lang="en-US" dirty="0"/>
          </a:p>
          <a:p>
            <a:r>
              <a:rPr lang="en-US" sz="3000" dirty="0"/>
              <a:t>MS1 chromatogram extraction</a:t>
            </a:r>
          </a:p>
          <a:p>
            <a:r>
              <a:rPr lang="en-US" b="1" dirty="0" smtClean="0"/>
              <a:t>PRM</a:t>
            </a:r>
            <a:endParaRPr lang="en-US" b="1" dirty="0"/>
          </a:p>
          <a:p>
            <a:r>
              <a:rPr lang="en-US" dirty="0"/>
              <a:t>Data independent acquisition (DIA/SWATH)</a:t>
            </a:r>
          </a:p>
          <a:p>
            <a:endParaRPr lang="en-US" dirty="0"/>
          </a:p>
        </p:txBody>
      </p:sp>
      <p:pic>
        <p:nvPicPr>
          <p:cNvPr id="4" name="Picture 3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219200"/>
            <a:ext cx="1455356" cy="195733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47032"/>
              </p:ext>
            </p:extLst>
          </p:nvPr>
        </p:nvGraphicFramePr>
        <p:xfrm>
          <a:off x="1447800" y="44500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Selective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4419600"/>
            <a:ext cx="2133600" cy="1219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1596" y="5715000"/>
            <a:ext cx="364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Got HYPOTHESIS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 for PRM?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04919" y="1219200"/>
            <a:ext cx="6534161" cy="4937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63246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Gillet, et. al, </a:t>
            </a:r>
            <a:r>
              <a:rPr lang="en-US" sz="1400" i="1" dirty="0" smtClean="0"/>
              <a:t>MCP 2012</a:t>
            </a:r>
            <a:endParaRPr lang="en-US" sz="1400" i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95800" y="1371600"/>
            <a:ext cx="1752600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91000" y="2743200"/>
            <a:ext cx="3048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2819400"/>
            <a:ext cx="0" cy="2743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4196085" y="4780288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3715870"/>
            <a:ext cx="213372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682228" y="3886200"/>
            <a:ext cx="33465" cy="16764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2306313" y="4704086"/>
            <a:ext cx="7859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PRM?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4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Instrument Vendors</a:t>
            </a:r>
            <a:endParaRPr lang="en-US" dirty="0"/>
          </a:p>
        </p:txBody>
      </p:sp>
      <p:pic>
        <p:nvPicPr>
          <p:cNvPr id="1028" name="Picture 4" descr="Agilent Technolo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1924322"/>
            <a:ext cx="27051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4" y="4374760"/>
            <a:ext cx="22383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B SCI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55288"/>
            <a:ext cx="24288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gilent Technolog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4" y="3155288"/>
            <a:ext cx="24288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rmo Scientif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63" y="3155288"/>
            <a:ext cx="24288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1: DDA Workflow Overview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20670" y="1490382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DDA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0670" y="2743200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Spectrum Matching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38862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Chromatogram Extraction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20670" y="38862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Building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9400" y="38862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iRT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Library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Building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>
            <a:off x="5049370" y="1947582"/>
            <a:ext cx="0" cy="7956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5049370" y="3200400"/>
            <a:ext cx="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9" idx="0"/>
          </p:cNvCxnSpPr>
          <p:nvPr/>
        </p:nvCxnSpPr>
        <p:spPr>
          <a:xfrm>
            <a:off x="5049370" y="3200400"/>
            <a:ext cx="260873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2"/>
            <a:endCxn id="7" idx="0"/>
          </p:cNvCxnSpPr>
          <p:nvPr/>
        </p:nvCxnSpPr>
        <p:spPr>
          <a:xfrm flipH="1">
            <a:off x="2476500" y="1947582"/>
            <a:ext cx="2572870" cy="1938618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1"/>
            <a:endCxn id="7" idx="3"/>
          </p:cNvCxnSpPr>
          <p:nvPr/>
        </p:nvCxnSpPr>
        <p:spPr>
          <a:xfrm flipH="1">
            <a:off x="3505200" y="4267200"/>
            <a:ext cx="51547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53340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Product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2"/>
            <a:endCxn id="28" idx="0"/>
          </p:cNvCxnSpPr>
          <p:nvPr/>
        </p:nvCxnSpPr>
        <p:spPr>
          <a:xfrm>
            <a:off x="5049370" y="4648200"/>
            <a:ext cx="131333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2"/>
            <a:endCxn id="28" idx="0"/>
          </p:cNvCxnSpPr>
          <p:nvPr/>
        </p:nvCxnSpPr>
        <p:spPr>
          <a:xfrm flipH="1">
            <a:off x="6362700" y="4648200"/>
            <a:ext cx="1295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447800" y="53340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Quantitative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Analysis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>
            <a:stCxn id="7" idx="2"/>
            <a:endCxn id="40" idx="0"/>
          </p:cNvCxnSpPr>
          <p:nvPr/>
        </p:nvCxnSpPr>
        <p:spPr>
          <a:xfrm>
            <a:off x="2476500" y="4648200"/>
            <a:ext cx="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0016" y="4834218"/>
            <a:ext cx="1119167" cy="15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2: DIA Workflow Overview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1447800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DDA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2667000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Spectrum Matching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800" y="38862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Chromatogram Extraction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38862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Building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>
            <a:off x="2400300" y="1905000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2400300" y="3124200"/>
            <a:ext cx="0" cy="7620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7" idx="1"/>
          </p:cNvCxnSpPr>
          <p:nvPr/>
        </p:nvCxnSpPr>
        <p:spPr>
          <a:xfrm>
            <a:off x="3429000" y="4267200"/>
            <a:ext cx="22098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191000" y="2514600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Product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3"/>
            <a:endCxn id="28" idx="1"/>
          </p:cNvCxnSpPr>
          <p:nvPr/>
        </p:nvCxnSpPr>
        <p:spPr>
          <a:xfrm flipV="1">
            <a:off x="3429000" y="2895600"/>
            <a:ext cx="762000" cy="13716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629123" y="5242112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Quantitative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Analysis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>
            <a:stCxn id="7" idx="2"/>
            <a:endCxn id="40" idx="0"/>
          </p:cNvCxnSpPr>
          <p:nvPr/>
        </p:nvCxnSpPr>
        <p:spPr>
          <a:xfrm flipH="1">
            <a:off x="6657823" y="4648200"/>
            <a:ext cx="9677" cy="5939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620158" y="1451162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DIA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stCxn id="28" idx="2"/>
            <a:endCxn id="7" idx="0"/>
          </p:cNvCxnSpPr>
          <p:nvPr/>
        </p:nvCxnSpPr>
        <p:spPr>
          <a:xfrm>
            <a:off x="5219700" y="3276600"/>
            <a:ext cx="1447800" cy="609600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1" idx="2"/>
          </p:cNvCxnSpPr>
          <p:nvPr/>
        </p:nvCxnSpPr>
        <p:spPr>
          <a:xfrm flipH="1">
            <a:off x="6648857" y="1908362"/>
            <a:ext cx="1" cy="1971675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0016" y="4834218"/>
            <a:ext cx="1119167" cy="15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DIA Prior Knowledge Workflow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80836" y="4116228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Chromatogram Extraction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71636" y="1450791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71636" y="1974222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iRT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Library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4343" y="3429307"/>
            <a:ext cx="5193" cy="70081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380836" y="2656101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Product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1"/>
            <a:endCxn id="28" idx="0"/>
          </p:cNvCxnSpPr>
          <p:nvPr/>
        </p:nvCxnSpPr>
        <p:spPr>
          <a:xfrm flipH="1">
            <a:off x="2409536" y="1656979"/>
            <a:ext cx="1562100" cy="99912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1"/>
            <a:endCxn id="28" idx="0"/>
          </p:cNvCxnSpPr>
          <p:nvPr/>
        </p:nvCxnSpPr>
        <p:spPr>
          <a:xfrm flipH="1">
            <a:off x="2409536" y="2180410"/>
            <a:ext cx="1562100" cy="47569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380836" y="5458692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Quantitative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Analysis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>
            <a:stCxn id="7" idx="2"/>
            <a:endCxn id="40" idx="0"/>
          </p:cNvCxnSpPr>
          <p:nvPr/>
        </p:nvCxnSpPr>
        <p:spPr>
          <a:xfrm>
            <a:off x="2409536" y="4878228"/>
            <a:ext cx="0" cy="58046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367389" y="1450791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DIA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2396089" y="1907991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1472313"/>
            <a:ext cx="23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 Ion Abundance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995744"/>
            <a:ext cx="16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Normalized RT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6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90616"/>
            <a:ext cx="1119167" cy="15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Label-Free PRM Workflow Overview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71636" y="1450791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Spectral Library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71636" y="1974222"/>
            <a:ext cx="2057400" cy="412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iRT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Library</a:t>
            </a:r>
          </a:p>
        </p:txBody>
      </p:sp>
      <p:cxnSp>
        <p:nvCxnSpPr>
          <p:cNvPr id="24" name="Straight Arrow Connector 23"/>
          <p:cNvCxnSpPr>
            <a:stCxn id="28" idx="2"/>
            <a:endCxn id="29" idx="0"/>
          </p:cNvCxnSpPr>
          <p:nvPr/>
        </p:nvCxnSpPr>
        <p:spPr>
          <a:xfrm>
            <a:off x="2409536" y="2212791"/>
            <a:ext cx="0" cy="78339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380836" y="1450791"/>
            <a:ext cx="2057400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Precursor Ion</a:t>
            </a:r>
          </a:p>
          <a:p>
            <a:pPr algn="ctr"/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Targeting</a:t>
            </a:r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34" name="Straight Arrow Connector 33"/>
          <p:cNvCxnSpPr>
            <a:stCxn id="8" idx="1"/>
            <a:endCxn id="28" idx="3"/>
          </p:cNvCxnSpPr>
          <p:nvPr/>
        </p:nvCxnSpPr>
        <p:spPr>
          <a:xfrm flipH="1">
            <a:off x="3438236" y="1656979"/>
            <a:ext cx="533400" cy="1748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1"/>
            <a:endCxn id="28" idx="3"/>
          </p:cNvCxnSpPr>
          <p:nvPr/>
        </p:nvCxnSpPr>
        <p:spPr>
          <a:xfrm flipH="1" flipV="1">
            <a:off x="3438236" y="1831791"/>
            <a:ext cx="533400" cy="34861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1472313"/>
            <a:ext cx="23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 Ion Abundance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995744"/>
            <a:ext cx="16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Normalized RT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80836" y="2996184"/>
            <a:ext cx="2057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PRM Acquisition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4" name="Picture 83" descr="skyline_logo_v_whit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90616"/>
            <a:ext cx="1119167" cy="15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23898</TotalTime>
  <Words>631</Words>
  <Application>Microsoft Office PowerPoint</Application>
  <PresentationFormat>On-screen Show (4:3)</PresentationFormat>
  <Paragraphs>198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Origin</vt:lpstr>
      <vt:lpstr>Agenda</vt:lpstr>
      <vt:lpstr>Parallel Reaction Monitoring Synonyms</vt:lpstr>
      <vt:lpstr>Chromatography-based Quantification</vt:lpstr>
      <vt:lpstr>Dynamic Range for PRM?</vt:lpstr>
      <vt:lpstr>Multiple Instrument Vendors</vt:lpstr>
      <vt:lpstr>Webinar 1: DDA Workflow Overview</vt:lpstr>
      <vt:lpstr>Webinar 2: DIA Workflow Overview</vt:lpstr>
      <vt:lpstr>DIA Prior Knowledge Workflow</vt:lpstr>
      <vt:lpstr>Label-Free PRM Workflow Overview</vt:lpstr>
      <vt:lpstr>PRM Acquisition</vt:lpstr>
      <vt:lpstr>Product Ion Selectivity (PRM and DDA)</vt:lpstr>
      <vt:lpstr>Product Ion Selectivity (DIA)</vt:lpstr>
      <vt:lpstr>Label-Free PRM Workflow Overview</vt:lpstr>
      <vt:lpstr>Label-Free PRM Workflow Overview</vt:lpstr>
      <vt:lpstr>Label-Free PRM Workflow Overview</vt:lpstr>
      <vt:lpstr>Extraction of Fragment Ions</vt:lpstr>
      <vt:lpstr>Precursor and Product Ion Information</vt:lpstr>
      <vt:lpstr>Peptide Search MS/MS from PRM</vt:lpstr>
      <vt:lpstr>Proving Peak ID in Label-Free PRM</vt:lpstr>
      <vt:lpstr>PRM with Labeled Internal Standards</vt:lpstr>
      <vt:lpstr>Labeled PRM Workflow Overview</vt:lpstr>
      <vt:lpstr>Tutorial</vt:lpstr>
      <vt:lpstr>Learn More</vt:lpstr>
      <vt:lpstr>Questions?</vt:lpstr>
      <vt:lpstr>Tutorial Webinar #3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Skyline – SRM Method Builder</dc:title>
  <dc:creator>Brendan</dc:creator>
  <cp:lastModifiedBy>Nat</cp:lastModifiedBy>
  <cp:revision>392</cp:revision>
  <dcterms:created xsi:type="dcterms:W3CDTF">2009-03-04T19:02:29Z</dcterms:created>
  <dcterms:modified xsi:type="dcterms:W3CDTF">2015-01-13T15:32:07Z</dcterms:modified>
</cp:coreProperties>
</file>