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26394"/>
    <a:srgbClr val="EEEEEE"/>
    <a:srgbClr val="EFEFEF"/>
    <a:srgbClr val="348C30"/>
    <a:srgbClr val="00FF00"/>
    <a:srgbClr val="FF8035"/>
    <a:srgbClr val="F25C00"/>
    <a:srgbClr val="FF8021"/>
    <a:srgbClr val="E7EFF4"/>
    <a:srgbClr val="0F48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4" autoAdjust="0"/>
    <p:restoredTop sz="79213" autoAdjust="0"/>
  </p:normalViewPr>
  <p:slideViewPr>
    <p:cSldViewPr>
      <p:cViewPr>
        <p:scale>
          <a:sx n="58" d="100"/>
          <a:sy n="58" d="100"/>
        </p:scale>
        <p:origin x="-7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74A9C07-BF81-4FCD-B88E-A80304A2B7CD}" type="datetimeFigureOut">
              <a:rPr lang="en-US"/>
              <a:pPr>
                <a:defRPr/>
              </a:pPr>
              <a:t>10/20/2015</a:t>
            </a:fld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418B8EE-5DCC-431D-B113-9577E3427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58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B9735D8-E734-4F01-BD33-16467F71C204}" type="datetimeFigureOut">
              <a:rPr lang="en-US"/>
              <a:pPr>
                <a:defRPr/>
              </a:pPr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6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6D3DA34-8841-4D72-B355-C4EEB9236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4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flip="none" rotWithShape="1">
          <a:gsLst>
            <a:gs pos="8000">
              <a:srgbClr val="156696">
                <a:lumMod val="100000"/>
              </a:srgbClr>
            </a:gs>
            <a:gs pos="53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3513" y="-271463"/>
            <a:ext cx="4887913" cy="377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6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40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idx="1"/>
          </p:nvPr>
        </p:nvSpPr>
        <p:spPr>
          <a:xfrm>
            <a:off x="729632" y="2895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17337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818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6C770-CCB8-4C18-A4A1-8463894D4D69}" type="datetimeFigureOut">
              <a:rPr lang="en-US"/>
              <a:pPr>
                <a:defRPr/>
              </a:pPr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6D683-91F0-4FE1-909B-454915780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-266700"/>
            <a:ext cx="25146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544673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156696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rgbClr val="156696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rgbClr val="156696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rgbClr val="156696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rgbClr val="156696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471C7-DFB0-4F7F-9F38-8F65A94D2928}" type="datetimeFigureOut">
              <a:rPr lang="en-US"/>
              <a:pPr>
                <a:defRPr/>
              </a:pPr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FFD2F-DDCC-4369-8820-28CBCFF38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-266700"/>
            <a:ext cx="25146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19049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8000">
              <a:srgbClr val="156696">
                <a:lumMod val="100000"/>
              </a:srgbClr>
            </a:gs>
            <a:gs pos="53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3BEF2-8394-49EF-BAFF-547473F324D2}" type="datetimeFigureOut">
              <a:rPr lang="en-US"/>
              <a:pPr>
                <a:defRPr/>
              </a:pPr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FF71B9-3D94-4B16-8219-8DE3D1B13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673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5E74C-CAFA-4D5F-9B9D-B0480769D3A5}" type="datetimeFigureOut">
              <a:rPr lang="en-US"/>
              <a:pPr>
                <a:defRPr/>
              </a:pPr>
              <a:t>10/20/2015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53DD1-5DC3-4BD5-BE81-94CD907DE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-266700"/>
            <a:ext cx="25146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88763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A5FFF-5A3B-40D7-81D5-F0A9867D6A05}" type="datetimeFigureOut">
              <a:rPr lang="en-US"/>
              <a:pPr>
                <a:defRPr/>
              </a:pPr>
              <a:t>10/20/2015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5B272-A1D3-4368-8C07-B27ABB301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-266700"/>
            <a:ext cx="25146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11257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0B6A4-73ED-40A1-AD77-3A357B6EEB9B}" type="datetimeFigureOut">
              <a:rPr lang="en-US"/>
              <a:pPr>
                <a:defRPr/>
              </a:pPr>
              <a:t>10/20/2015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09117-F0FD-4C99-9B2D-6D0AFDE22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-266700"/>
            <a:ext cx="25146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83111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9894A-94CF-46D3-A39D-986349906367}" type="datetimeFigureOut">
              <a:rPr lang="en-US"/>
              <a:pPr>
                <a:defRPr/>
              </a:pPr>
              <a:t>10/20/2015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2FEE9-D7A7-4F38-99AA-85F5076F8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-266700"/>
            <a:ext cx="25146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67152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562600" cy="116205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9708"/>
            <a:ext cx="5111750" cy="46783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5DD95-3E4E-47ED-AC4F-21C99C547ABC}" type="datetimeFigureOut">
              <a:rPr lang="en-US"/>
              <a:pPr>
                <a:defRPr/>
              </a:pPr>
              <a:t>10/20/2015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A957-68C9-49E5-B7B2-D9AA5068F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-266700"/>
            <a:ext cx="25146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502552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7967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71600"/>
            <a:ext cx="5486400" cy="3581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94F4C-1344-4B96-B6B1-A9EB38B95CE0}" type="datetimeFigureOut">
              <a:rPr lang="en-US"/>
              <a:pPr>
                <a:defRPr/>
              </a:pPr>
              <a:t>10/20/2015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876F7-4B90-45EB-B6B5-EF08DA7C8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-266700"/>
            <a:ext cx="25146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92239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8000">
              <a:srgbClr val="156696">
                <a:lumMod val="100000"/>
              </a:srgbClr>
            </a:gs>
            <a:gs pos="2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0"/>
            <a:ext cx="6781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2D3F3D-F667-486B-8477-578C1A10A140}" type="datetimeFigureOut">
              <a:rPr lang="en-US"/>
              <a:pPr>
                <a:defRPr/>
              </a:pPr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C1CADD9-4489-4ACA-992B-2E8A6A2D6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" r="81818" b="82352"/>
          <a:stretch/>
        </p:blipFill>
        <p:spPr bwMode="auto">
          <a:xfrm>
            <a:off x="6781800" y="-266700"/>
            <a:ext cx="457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8" r:id="rId2"/>
    <p:sldLayoutId id="2147483687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+mn-lt"/>
          <a:ea typeface="Malgun Gothic" pitchFamily="34" charset="-127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  <a:ea typeface="Malgun Gothic" pitchFamily="34" charset="-127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  <a:ea typeface="Malgun Gothic" pitchFamily="34" charset="-127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  <a:ea typeface="Malgun Gothic" pitchFamily="34" charset="-127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  <a:ea typeface="Malgun Gothic" pitchFamily="34" charset="-127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  <a:ea typeface="Malgun Gothic" pitchFamily="34" charset="-127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  <a:ea typeface="Malgun Gothic" pitchFamily="34" charset="-127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  <a:ea typeface="Malgun Gothic" pitchFamily="34" charset="-127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  <a:ea typeface="Malgun Gothic" pitchFamily="34" charset="-127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56696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Malgun Gothic" pitchFamily="34" charset="-127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56696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Malgun Gothic" pitchFamily="34" charset="-127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156696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Malgun Gothic" pitchFamily="34" charset="-127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156696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Malgun Gothic" pitchFamily="34" charset="-127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156696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Malgun Gothic" pitchFamily="34" charset="-127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Monitor instrument performance over time</a:t>
            </a:r>
          </a:p>
          <a:p>
            <a:r>
              <a:rPr lang="en-US" dirty="0" smtClean="0"/>
              <a:t>Maintain history and capture context</a:t>
            </a:r>
          </a:p>
          <a:p>
            <a:r>
              <a:rPr lang="en-US" dirty="0" smtClean="0"/>
              <a:t>For labs doing SRM, PRM, and DIA</a:t>
            </a:r>
          </a:p>
          <a:p>
            <a:pPr lvl="1"/>
            <a:r>
              <a:rPr lang="en-US" dirty="0" smtClean="0"/>
              <a:t>Spike in controls</a:t>
            </a:r>
          </a:p>
          <a:p>
            <a:pPr lvl="1"/>
            <a:r>
              <a:rPr lang="en-US" dirty="0" smtClean="0"/>
              <a:t>Run separate targeted QC samples (SRM or PRM)</a:t>
            </a:r>
          </a:p>
          <a:p>
            <a:r>
              <a:rPr lang="en-US" dirty="0" smtClean="0"/>
              <a:t>For labs doing DDA</a:t>
            </a:r>
          </a:p>
          <a:p>
            <a:pPr lvl="1"/>
            <a:r>
              <a:rPr lang="en-US" dirty="0" smtClean="0"/>
              <a:t>Run separate targeted QC samples (PRM)</a:t>
            </a:r>
          </a:p>
          <a:p>
            <a:r>
              <a:rPr lang="en-US" dirty="0" smtClean="0"/>
              <a:t>Works with any instrument vendor/type</a:t>
            </a:r>
          </a:p>
          <a:p>
            <a:r>
              <a:rPr lang="en-US" dirty="0" smtClean="0"/>
              <a:t>Inspired by Statistical Process Control in Proteomics (</a:t>
            </a:r>
            <a:r>
              <a:rPr lang="en-US" dirty="0" err="1" smtClean="0"/>
              <a:t>SProCoP</a:t>
            </a:r>
            <a:r>
              <a:rPr lang="en-US" dirty="0" smtClean="0"/>
              <a:t>), a Skyline external tool</a:t>
            </a:r>
          </a:p>
        </p:txBody>
      </p:sp>
    </p:spTree>
    <p:extLst>
      <p:ext uri="{BB962C8B-B14F-4D97-AF65-F5344CB8AC3E}">
        <p14:creationId xmlns:p14="http://schemas.microsoft.com/office/powerpoint/2010/main" val="350995137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 Folders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Fully automated workflow with </a:t>
            </a:r>
            <a:r>
              <a:rPr lang="en-US" dirty="0" err="1" smtClean="0"/>
              <a:t>AutoQC</a:t>
            </a:r>
            <a:endParaRPr lang="en-US" dirty="0" smtClean="0"/>
          </a:p>
          <a:p>
            <a:r>
              <a:rPr lang="en-US" dirty="0" smtClean="0"/>
              <a:t>New folder type within Panorama</a:t>
            </a:r>
          </a:p>
          <a:p>
            <a:r>
              <a:rPr lang="en-US" dirty="0" smtClean="0"/>
              <a:t>Expected usage pattern is one folder per instrument</a:t>
            </a:r>
          </a:p>
          <a:p>
            <a:r>
              <a:rPr lang="en-US" dirty="0" smtClean="0"/>
              <a:t>User interface focused on showing QC data</a:t>
            </a:r>
          </a:p>
          <a:p>
            <a:pPr lvl="1"/>
            <a:r>
              <a:rPr lang="en-US" dirty="0" err="1" smtClean="0"/>
              <a:t>Levey</a:t>
            </a:r>
            <a:r>
              <a:rPr lang="en-US" dirty="0" smtClean="0"/>
              <a:t>-Jennings and Pareto plots</a:t>
            </a:r>
          </a:p>
          <a:p>
            <a:pPr lvl="1"/>
            <a:r>
              <a:rPr lang="en-US" dirty="0" smtClean="0"/>
              <a:t>Not oriented around displaying specific Skyline documents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127596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Quality Control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Skyline document with the precursors/peptides/transitions to monitor</a:t>
            </a:r>
          </a:p>
          <a:p>
            <a:pPr lvl="1"/>
            <a:r>
              <a:rPr lang="en-US" dirty="0" smtClean="0"/>
              <a:t>Typically a small number of peptides (10ish)</a:t>
            </a:r>
          </a:p>
          <a:p>
            <a:r>
              <a:rPr lang="en-US" dirty="0" smtClean="0"/>
              <a:t>Run QC sample on instrument</a:t>
            </a:r>
          </a:p>
          <a:p>
            <a:r>
              <a:rPr lang="en-US" dirty="0" smtClean="0"/>
              <a:t>Raw data file auto-loaded into Skyline document</a:t>
            </a:r>
          </a:p>
          <a:p>
            <a:r>
              <a:rPr lang="en-US" dirty="0" smtClean="0"/>
              <a:t>Data automatically pushed to Panorama</a:t>
            </a:r>
          </a:p>
          <a:p>
            <a:r>
              <a:rPr lang="en-US" dirty="0" smtClean="0"/>
              <a:t>View current data, identify issues</a:t>
            </a:r>
          </a:p>
          <a:p>
            <a:r>
              <a:rPr lang="en-US" dirty="0" smtClean="0"/>
              <a:t>Repeat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39227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Levey</a:t>
            </a:r>
            <a:r>
              <a:rPr lang="en-US" dirty="0" smtClean="0"/>
              <a:t>-Jennings Plots</a:t>
            </a:r>
            <a:endParaRPr lang="en-US" dirty="0"/>
          </a:p>
        </p:txBody>
      </p:sp>
      <p:pic>
        <p:nvPicPr>
          <p:cNvPr id="4" name="Content Placeholder 3" descr="Screen Shot 2015-10-18 at 3.14.55 PM.pn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" r="161"/>
          <a:stretch/>
        </p:blipFill>
        <p:spPr>
          <a:xfrm>
            <a:off x="782839" y="4150133"/>
            <a:ext cx="7550052" cy="2297390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Shows metric values over time</a:t>
            </a:r>
          </a:p>
          <a:p>
            <a:pPr lvl="1"/>
            <a:r>
              <a:rPr lang="en-US" dirty="0" smtClean="0"/>
              <a:t>Retention time, peak area, etc</a:t>
            </a:r>
          </a:p>
          <a:p>
            <a:r>
              <a:rPr lang="en-US" dirty="0" smtClean="0"/>
              <a:t>One plot/series per peptide</a:t>
            </a:r>
          </a:p>
          <a:p>
            <a:r>
              <a:rPr lang="en-US" dirty="0" smtClean="0"/>
              <a:t>Date grouping and zooming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50900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normal ranges for the assay</a:t>
            </a:r>
          </a:p>
          <a:p>
            <a:r>
              <a:rPr lang="en-US" dirty="0" smtClean="0"/>
              <a:t>Training data</a:t>
            </a:r>
          </a:p>
          <a:p>
            <a:pPr lvl="1"/>
            <a:r>
              <a:rPr lang="en-US" dirty="0" smtClean="0"/>
              <a:t>Find period of stable performance</a:t>
            </a:r>
          </a:p>
          <a:p>
            <a:pPr lvl="1"/>
            <a:r>
              <a:rPr lang="en-US" dirty="0" smtClean="0"/>
              <a:t>Defined by start and end dates</a:t>
            </a:r>
          </a:p>
          <a:p>
            <a:pPr lvl="1"/>
            <a:r>
              <a:rPr lang="en-US" dirty="0" smtClean="0"/>
              <a:t>Calculate mean and standard deviation</a:t>
            </a:r>
          </a:p>
          <a:p>
            <a:r>
              <a:rPr lang="en-US" dirty="0" smtClean="0"/>
              <a:t>Future data is compared with training data</a:t>
            </a:r>
          </a:p>
          <a:p>
            <a:r>
              <a:rPr lang="en-US" dirty="0" smtClean="0"/>
              <a:t>Can have multiple guide sets per folder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18462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Capture additional context about the data</a:t>
            </a:r>
          </a:p>
          <a:p>
            <a:r>
              <a:rPr lang="en-US" dirty="0" smtClean="0"/>
              <a:t>Customizable, but typical annotations include:</a:t>
            </a:r>
          </a:p>
          <a:p>
            <a:pPr lvl="1"/>
            <a:r>
              <a:rPr lang="en-US" dirty="0" smtClean="0"/>
              <a:t>Instrumentation changes</a:t>
            </a:r>
          </a:p>
          <a:p>
            <a:pPr lvl="1"/>
            <a:r>
              <a:rPr lang="en-US" dirty="0" smtClean="0"/>
              <a:t>Reagent changes</a:t>
            </a:r>
          </a:p>
          <a:p>
            <a:pPr lvl="1"/>
            <a:r>
              <a:rPr lang="en-US" dirty="0" smtClean="0"/>
              <a:t>Technician changes</a:t>
            </a:r>
          </a:p>
          <a:p>
            <a:r>
              <a:rPr lang="en-US" dirty="0" smtClean="0"/>
              <a:t>Overlaid on </a:t>
            </a:r>
            <a:r>
              <a:rPr lang="en-US" dirty="0" err="1" smtClean="0"/>
              <a:t>Levey</a:t>
            </a:r>
            <a:r>
              <a:rPr lang="en-US" dirty="0" smtClean="0"/>
              <a:t>-Jennings plots</a:t>
            </a:r>
          </a:p>
          <a:p>
            <a:r>
              <a:rPr lang="en-US" dirty="0" smtClean="0"/>
              <a:t>Helpful for correlating changes with causes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52592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Pareto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Highlight most common QC issues</a:t>
            </a:r>
          </a:p>
          <a:p>
            <a:r>
              <a:rPr lang="en-US" dirty="0" smtClean="0"/>
              <a:t>One bar per metric</a:t>
            </a:r>
          </a:p>
          <a:p>
            <a:r>
              <a:rPr lang="en-US" dirty="0" smtClean="0"/>
              <a:t>New in upcoming 15.3 release</a:t>
            </a:r>
          </a:p>
          <a:p>
            <a:endParaRPr lang="en-US" dirty="0"/>
          </a:p>
        </p:txBody>
      </p:sp>
      <p:pic>
        <p:nvPicPr>
          <p:cNvPr id="4" name="Picture 3" descr="Screen Shot 2015-10-18 at 3.30.14 P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733" y="3656163"/>
            <a:ext cx="6401887" cy="301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89131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4211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Filter plots by other criteria</a:t>
            </a:r>
          </a:p>
          <a:p>
            <a:pPr lvl="1"/>
            <a:r>
              <a:rPr lang="en-US" dirty="0" smtClean="0"/>
              <a:t>Lab tech</a:t>
            </a:r>
          </a:p>
          <a:p>
            <a:pPr lvl="1"/>
            <a:r>
              <a:rPr lang="en-US" dirty="0" smtClean="0"/>
              <a:t>Study type</a:t>
            </a:r>
          </a:p>
          <a:p>
            <a:r>
              <a:rPr lang="en-US" dirty="0" smtClean="0"/>
              <a:t>Cross-instrument dashboard</a:t>
            </a:r>
          </a:p>
          <a:p>
            <a:pPr lvl="1"/>
            <a:r>
              <a:rPr lang="en-US" dirty="0" smtClean="0"/>
              <a:t>Monitor multiple folders at once</a:t>
            </a:r>
          </a:p>
          <a:p>
            <a:pPr lvl="1"/>
            <a:r>
              <a:rPr lang="en-US" dirty="0" smtClean="0"/>
              <a:t>Highlight likely problems</a:t>
            </a:r>
          </a:p>
          <a:p>
            <a:pPr lvl="1"/>
            <a:r>
              <a:rPr lang="en-US" dirty="0" smtClean="0"/>
              <a:t>Ensure QC data is flowing into Panorama</a:t>
            </a:r>
          </a:p>
          <a:p>
            <a:r>
              <a:rPr lang="en-US" dirty="0" smtClean="0"/>
              <a:t>Improved statistical tools</a:t>
            </a:r>
          </a:p>
          <a:p>
            <a:r>
              <a:rPr lang="en-US" dirty="0" smtClean="0"/>
              <a:t>Automated notifications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64770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abKey2012">
  <a:themeElements>
    <a:clrScheme name="LabKey">
      <a:dk1>
        <a:sysClr val="windowText" lastClr="000000"/>
      </a:dk1>
      <a:lt1>
        <a:sysClr val="window" lastClr="FFFFFF"/>
      </a:lt1>
      <a:dk2>
        <a:srgbClr val="0F486B"/>
      </a:dk2>
      <a:lt2>
        <a:srgbClr val="B5DDF5"/>
      </a:lt2>
      <a:accent1>
        <a:srgbClr val="1B83C3"/>
      </a:accent1>
      <a:accent2>
        <a:srgbClr val="82C5EE"/>
      </a:accent2>
      <a:accent3>
        <a:srgbClr val="A7D98B"/>
      </a:accent3>
      <a:accent4>
        <a:srgbClr val="348C30"/>
      </a:accent4>
      <a:accent5>
        <a:srgbClr val="FF8021"/>
      </a:accent5>
      <a:accent6>
        <a:srgbClr val="F02626"/>
      </a:accent6>
      <a:hlink>
        <a:srgbClr val="156696"/>
      </a:hlink>
      <a:folHlink>
        <a:srgbClr val="6FBCE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LabKey2012</Template>
  <TotalTime>91731</TotalTime>
  <Words>292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LabKey2012</vt:lpstr>
      <vt:lpstr>Quality Control Overview</vt:lpstr>
      <vt:lpstr>Quality Control Folders</vt:lpstr>
      <vt:lpstr>Basic Quality Control Workflow</vt:lpstr>
      <vt:lpstr>Levey-Jennings Plots</vt:lpstr>
      <vt:lpstr>Guide Sets</vt:lpstr>
      <vt:lpstr>Annotations</vt:lpstr>
      <vt:lpstr>Pareto Plots</vt:lpstr>
      <vt:lpstr>Demo</vt:lpstr>
      <vt:lpstr>Future Plans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LabKey Server</dc:title>
  <dc:creator>brittp</dc:creator>
  <cp:lastModifiedBy>Nat Brace</cp:lastModifiedBy>
  <cp:revision>417</cp:revision>
  <cp:lastPrinted>2014-11-03T21:59:50Z</cp:lastPrinted>
  <dcterms:created xsi:type="dcterms:W3CDTF">2012-09-10T22:01:57Z</dcterms:created>
  <dcterms:modified xsi:type="dcterms:W3CDTF">2015-10-20T15:07:27Z</dcterms:modified>
</cp:coreProperties>
</file>