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24"/>
  </p:notesMasterIdLst>
  <p:sldIdLst>
    <p:sldId id="566" r:id="rId4"/>
    <p:sldId id="609" r:id="rId5"/>
    <p:sldId id="594" r:id="rId6"/>
    <p:sldId id="595" r:id="rId7"/>
    <p:sldId id="596" r:id="rId8"/>
    <p:sldId id="597" r:id="rId9"/>
    <p:sldId id="598" r:id="rId10"/>
    <p:sldId id="599" r:id="rId11"/>
    <p:sldId id="600" r:id="rId12"/>
    <p:sldId id="601" r:id="rId13"/>
    <p:sldId id="602" r:id="rId14"/>
    <p:sldId id="603" r:id="rId15"/>
    <p:sldId id="611" r:id="rId16"/>
    <p:sldId id="605" r:id="rId17"/>
    <p:sldId id="606" r:id="rId18"/>
    <p:sldId id="607" r:id="rId19"/>
    <p:sldId id="608" r:id="rId20"/>
    <p:sldId id="610" r:id="rId21"/>
    <p:sldId id="592" r:id="rId22"/>
    <p:sldId id="5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70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0" autoAdjust="0"/>
    <p:restoredTop sz="86395" autoAdjust="0"/>
  </p:normalViewPr>
  <p:slideViewPr>
    <p:cSldViewPr>
      <p:cViewPr varScale="1">
        <p:scale>
          <a:sx n="55" d="100"/>
          <a:sy n="55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E2A2C-9FC6-4B16-8FB9-EC9DA545583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BD96C-26F9-4159-8922-8111DE470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4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CEF-98BE-CC4E-B4C0-CDB0B2D98F8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3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CEF-98BE-CC4E-B4C0-CDB0B2D98F8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8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(spectral data from DDA experiments to design methods in skyline)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CEF-98BE-CC4E-B4C0-CDB0B2D98F8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0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(spectral data from DDA experiments to design methods in skyline)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CEF-98BE-CC4E-B4C0-CDB0B2D98F8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7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CEF-98BE-CC4E-B4C0-CDB0B2D98F8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Essentially a small website.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CEF-98BE-CC4E-B4C0-CDB0B2D98F8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Essentially a small website.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CEF-98BE-CC4E-B4C0-CDB0B2D98F8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6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CEF-98BE-CC4E-B4C0-CDB0B2D98F8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97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CEF-98BE-CC4E-B4C0-CDB0B2D98F8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6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609725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47975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13716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2771775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1371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2771775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0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8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0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9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0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42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6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02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57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2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>
                    <a:lumMod val="2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87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0565"/>
            <a:ext cx="7973787" cy="1524000"/>
          </a:xfrm>
        </p:spPr>
        <p:txBody>
          <a:bodyPr>
            <a:normAutofit/>
          </a:bodyPr>
          <a:lstStyle>
            <a:lvl1pPr algn="ctr">
              <a:defRPr sz="32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2044547"/>
            <a:ext cx="7973787" cy="3767670"/>
          </a:xfrm>
        </p:spPr>
        <p:txBody>
          <a:bodyPr anchor="t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34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38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4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75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16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4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05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28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27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16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637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76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066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8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28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3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0803E5-620F-4D42-9E7E-D23A4D323469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FC56213-B4C4-4C5C-8EAE-01416D175C4F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5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C71727-75FE-4A18-BF67-EEE09AB572B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C09A-C5D9-4236-BCEE-67266A244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C373-DA2E-44DC-9800-88DD9AF70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4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0770CE-E5B2-40A1-97E8-7172C7EA1666}" type="datetimeFigureOut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10/20/2015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C2B5F-7190-4192-B848-ED4C70C48063}" type="slidenum">
              <a:rPr lang="en-US" smtClean="0">
                <a:solidFill>
                  <a:srgbClr val="1740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740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01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2">
              <a:lumMod val="2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95000"/>
        <a:buFont typeface="Arial" panose="020B0604020202020204" pitchFamily="34" charset="0"/>
        <a:buChar char="•"/>
        <a:defRPr sz="2000" kern="1200" cap="none">
          <a:solidFill>
            <a:schemeClr val="tx2">
              <a:lumMod val="2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25000"/>
          </a:schemeClr>
        </a:buClr>
        <a:buSzPct val="80000"/>
        <a:buFont typeface="Courier New" panose="02070309020205020404" pitchFamily="49" charset="0"/>
        <a:buChar char="o"/>
        <a:defRPr sz="1800" kern="1200" cap="none">
          <a:solidFill>
            <a:schemeClr val="tx2">
              <a:lumMod val="2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25000"/>
          </a:schemeClr>
        </a:buClr>
        <a:buSzPct val="80000"/>
        <a:buFont typeface="Courier New" panose="02070309020205020404" pitchFamily="49" charset="0"/>
        <a:buChar char="o"/>
        <a:defRPr sz="1600" kern="1200" cap="none">
          <a:solidFill>
            <a:schemeClr val="tx2">
              <a:lumMod val="2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 cap="none">
          <a:solidFill>
            <a:schemeClr val="tx2">
              <a:lumMod val="2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2">
              <a:lumMod val="2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Survey4Webinar" TargetMode="External"/><Relationship Id="rId2" Type="http://schemas.openxmlformats.org/officeDocument/2006/relationships/hyperlink" Target="http://tinyurl.com/QA4Skylin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kyline.gs.washington.edu/labkey/qa4skyline.ur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tinyurl.com/Survey4Webina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3152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>
                <a:latin typeface="Bookman Old Style" panose="02050604050505020204" pitchFamily="18" charset="0"/>
              </a:rPr>
              <a:t>Panorama Public and </a:t>
            </a:r>
            <a:r>
              <a:rPr lang="en-US" sz="3200" dirty="0" smtClean="0">
                <a:latin typeface="Bookman Old Style" panose="02050604050505020204" pitchFamily="18" charset="0"/>
              </a:rPr>
              <a:t/>
            </a:r>
            <a:br>
              <a:rPr lang="en-US" sz="3200" dirty="0" smtClean="0">
                <a:latin typeface="Bookman Old Style" panose="02050604050505020204" pitchFamily="18" charset="0"/>
              </a:rPr>
            </a:br>
            <a:r>
              <a:rPr lang="en-US" sz="3200" dirty="0" smtClean="0">
                <a:latin typeface="Bookman Old Style" panose="02050604050505020204" pitchFamily="18" charset="0"/>
              </a:rPr>
              <a:t>Panorama </a:t>
            </a:r>
            <a:r>
              <a:rPr lang="en-US" sz="3200" dirty="0" err="1">
                <a:latin typeface="Bookman Old Style" panose="02050604050505020204" pitchFamily="18" charset="0"/>
              </a:rPr>
              <a:t>AutoQC</a:t>
            </a:r>
            <a:r>
              <a:rPr lang="en-US" sz="3200" dirty="0" smtClean="0">
                <a:latin typeface="Bookman Old Style" panose="02050604050505020204" pitchFamily="18" charset="0"/>
              </a:rPr>
              <a:t/>
            </a:r>
            <a:br>
              <a:rPr lang="en-US" sz="3200" dirty="0" smtClean="0">
                <a:latin typeface="Bookman Old Style" panose="02050604050505020204" pitchFamily="18" charset="0"/>
              </a:rPr>
            </a:b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00400" y="1295400"/>
            <a:ext cx="44958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Tutorial 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Webinar </a:t>
            </a: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#11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2438400" cy="90805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04800" y="3657600"/>
            <a:ext cx="8229600" cy="2590800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With </a:t>
            </a:r>
          </a:p>
          <a:p>
            <a:pPr algn="ctr"/>
            <a:endParaRPr lang="en-US" sz="20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Vagisha Sharma (Lead Developer - Panorama)</a:t>
            </a:r>
          </a:p>
          <a:p>
            <a:pPr algn="ctr"/>
            <a:endParaRPr 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Josh </a:t>
            </a:r>
            <a:r>
              <a:rPr lang="en-US" sz="2000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Eckels</a:t>
            </a: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(Lead Panorama Developer – </a:t>
            </a:r>
            <a:r>
              <a:rPr lang="en-US" sz="2000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LabKey</a:t>
            </a: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)</a:t>
            </a:r>
          </a:p>
          <a:p>
            <a:pPr algn="ctr"/>
            <a:r>
              <a:rPr lang="en-US" dirty="0" smtClean="0">
                <a:solidFill>
                  <a:srgbClr val="1F497D"/>
                </a:solidFill>
              </a:rPr>
              <a:t/>
            </a:r>
            <a:br>
              <a:rPr lang="en-US" dirty="0" smtClean="0">
                <a:solidFill>
                  <a:srgbClr val="1F497D"/>
                </a:solidFill>
              </a:rPr>
            </a:b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Panorama Public</a:t>
            </a:r>
            <a:endParaRPr lang="en-US" dirty="0">
              <a:solidFill>
                <a:srgbClr val="37609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1659986"/>
            <a:ext cx="7973787" cy="4313523"/>
          </a:xfrm>
        </p:spPr>
        <p:txBody>
          <a:bodyPr>
            <a:normAutofit/>
          </a:bodyPr>
          <a:lstStyle/>
          <a:p>
            <a:r>
              <a:rPr lang="en-US" dirty="0"/>
              <a:t>Public repository on </a:t>
            </a:r>
            <a:r>
              <a:rPr lang="en-US" dirty="0" err="1"/>
              <a:t>PanoramaWeb</a:t>
            </a:r>
            <a:endParaRPr lang="en-US" dirty="0"/>
          </a:p>
          <a:p>
            <a:pPr lvl="1"/>
            <a:r>
              <a:rPr lang="en-US" dirty="0" smtClean="0"/>
              <a:t>Managed by </a:t>
            </a:r>
            <a:r>
              <a:rPr lang="en-US" dirty="0" err="1"/>
              <a:t>PanoramaWeb</a:t>
            </a:r>
            <a:r>
              <a:rPr lang="en-US" dirty="0"/>
              <a:t> site administrators</a:t>
            </a:r>
          </a:p>
          <a:p>
            <a:r>
              <a:rPr lang="en-US" dirty="0"/>
              <a:t>Data already in a project on </a:t>
            </a:r>
            <a:r>
              <a:rPr lang="en-US" dirty="0" err="1"/>
              <a:t>PanoramaWeb</a:t>
            </a:r>
            <a:r>
              <a:rPr lang="en-US" dirty="0"/>
              <a:t> can be “published” to Panorama </a:t>
            </a:r>
            <a:r>
              <a:rPr lang="en-US" dirty="0" smtClean="0"/>
              <a:t>Public</a:t>
            </a:r>
          </a:p>
          <a:p>
            <a:r>
              <a:rPr lang="en-US" dirty="0" smtClean="0"/>
              <a:t>Single location that can be searched</a:t>
            </a:r>
            <a:endParaRPr lang="en-US" dirty="0"/>
          </a:p>
          <a:p>
            <a:r>
              <a:rPr lang="en-US" dirty="0"/>
              <a:t>Data on Panorama Public is </a:t>
            </a:r>
            <a:r>
              <a:rPr lang="en-US" b="1" dirty="0">
                <a:solidFill>
                  <a:srgbClr val="C00000"/>
                </a:solidFill>
              </a:rPr>
              <a:t>read-only</a:t>
            </a:r>
            <a:r>
              <a:rPr lang="en-US" dirty="0"/>
              <a:t> to original authors</a:t>
            </a:r>
          </a:p>
          <a:p>
            <a:pPr lvl="1"/>
            <a:r>
              <a:rPr lang="en-US" dirty="0"/>
              <a:t>Available in its original form as it was intended for publication</a:t>
            </a:r>
          </a:p>
          <a:p>
            <a:r>
              <a:rPr lang="en-US" dirty="0"/>
              <a:t>Permanent location of data that can be referenced in publications</a:t>
            </a:r>
          </a:p>
          <a:p>
            <a:pPr lvl="1"/>
            <a:r>
              <a:rPr lang="en-US" dirty="0"/>
              <a:t>Researchers create a permanent link for the data</a:t>
            </a:r>
          </a:p>
        </p:txBody>
      </p:sp>
    </p:spTree>
    <p:extLst>
      <p:ext uri="{BB962C8B-B14F-4D97-AF65-F5344CB8AC3E}">
        <p14:creationId xmlns:p14="http://schemas.microsoft.com/office/powerpoint/2010/main" val="35516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Protocol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84" y="1752604"/>
            <a:ext cx="3721819" cy="384699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285339"/>
            <a:ext cx="3918620" cy="2706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3" y="3380801"/>
            <a:ext cx="3483331" cy="2653260"/>
          </a:xfrm>
          <a:prstGeom prst="rect">
            <a:avLst/>
          </a:prstGeom>
          <a:noFill/>
          <a:ln>
            <a:noFill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4808" y="2583404"/>
            <a:ext cx="4029881" cy="3252186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0" y="6043586"/>
            <a:ext cx="838200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STEP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9121" y="4470458"/>
            <a:ext cx="156567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Upload from Skyline to </a:t>
            </a:r>
            <a:r>
              <a:rPr lang="en-US" sz="1200" b="1" dirty="0" err="1" smtClean="0">
                <a:solidFill>
                  <a:prstClr val="black"/>
                </a:solidFill>
              </a:rPr>
              <a:t>PanoramaWeb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296552" y="3143495"/>
            <a:ext cx="1697546" cy="2553730"/>
          </a:xfrm>
          <a:custGeom>
            <a:avLst/>
            <a:gdLst>
              <a:gd name="connsiteX0" fmla="*/ 1011643 w 1448248"/>
              <a:gd name="connsiteY0" fmla="*/ 0 h 2553730"/>
              <a:gd name="connsiteX1" fmla="*/ 6627 w 1448248"/>
              <a:gd name="connsiteY1" fmla="*/ 1853514 h 2553730"/>
              <a:gd name="connsiteX2" fmla="*/ 1448248 w 1448248"/>
              <a:gd name="connsiteY2" fmla="*/ 2553730 h 255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8248" h="2553730">
                <a:moveTo>
                  <a:pt x="1011643" y="0"/>
                </a:moveTo>
                <a:cubicBezTo>
                  <a:pt x="472751" y="713946"/>
                  <a:pt x="-66141" y="1427892"/>
                  <a:pt x="6627" y="1853514"/>
                </a:cubicBezTo>
                <a:cubicBezTo>
                  <a:pt x="79395" y="2279136"/>
                  <a:pt x="763821" y="2416433"/>
                  <a:pt x="1448248" y="255373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Protocol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84" y="1752604"/>
            <a:ext cx="3721819" cy="38469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8" y="3411244"/>
            <a:ext cx="4029881" cy="24384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208" b="34218"/>
          <a:stretch/>
        </p:blipFill>
        <p:spPr bwMode="auto">
          <a:xfrm>
            <a:off x="4328593" y="1295407"/>
            <a:ext cx="4434415" cy="296417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31" b="42773"/>
          <a:stretch/>
        </p:blipFill>
        <p:spPr bwMode="auto">
          <a:xfrm>
            <a:off x="5317670" y="3581455"/>
            <a:ext cx="3316224" cy="2462131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6625" y="1484792"/>
            <a:ext cx="4029881" cy="1106011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0" y="6043586"/>
            <a:ext cx="838200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21276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Protocol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84" y="1752604"/>
            <a:ext cx="3721819" cy="38469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8" y="5029200"/>
            <a:ext cx="4029881" cy="8382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0425" y="1552114"/>
            <a:ext cx="4029881" cy="1868011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28" y="1507444"/>
            <a:ext cx="4360839" cy="1676833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4386826" y="1952553"/>
            <a:ext cx="642379" cy="349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43" y="5700720"/>
            <a:ext cx="5449321" cy="324165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127000" dist="1270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37" y="3092123"/>
            <a:ext cx="4271563" cy="16795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203200" dist="38100" dir="13500000" sx="103000" sy="103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4784637" y="3733803"/>
            <a:ext cx="3728093" cy="3122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01339" y="3803316"/>
            <a:ext cx="1349642" cy="128572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59350" y="5700720"/>
            <a:ext cx="1755757" cy="339487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687149" y="3964968"/>
            <a:ext cx="0" cy="1673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489" y="2443973"/>
            <a:ext cx="1023076" cy="420112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4550669" y="2836659"/>
            <a:ext cx="872551" cy="1430168"/>
          </a:xfrm>
          <a:custGeom>
            <a:avLst/>
            <a:gdLst>
              <a:gd name="connsiteX0" fmla="*/ 20387 w 1721171"/>
              <a:gd name="connsiteY0" fmla="*/ 0 h 1938528"/>
              <a:gd name="connsiteX1" fmla="*/ 239843 w 1721171"/>
              <a:gd name="connsiteY1" fmla="*/ 1591056 h 1938528"/>
              <a:gd name="connsiteX2" fmla="*/ 1721171 w 1721171"/>
              <a:gd name="connsiteY2" fmla="*/ 1938528 h 193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171" h="1938528">
                <a:moveTo>
                  <a:pt x="20387" y="0"/>
                </a:moveTo>
                <a:cubicBezTo>
                  <a:pt x="-11617" y="633984"/>
                  <a:pt x="-43621" y="1267968"/>
                  <a:pt x="239843" y="1591056"/>
                </a:cubicBezTo>
                <a:cubicBezTo>
                  <a:pt x="523307" y="1914144"/>
                  <a:pt x="1122239" y="1926336"/>
                  <a:pt x="1721171" y="193852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Protocol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84" y="1752604"/>
            <a:ext cx="3721819" cy="38469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6625" y="1384301"/>
            <a:ext cx="4029881" cy="36449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486" y="4469528"/>
            <a:ext cx="3756660" cy="220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4549" y="3440638"/>
            <a:ext cx="242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Folder in researcher’s project on </a:t>
            </a:r>
            <a:r>
              <a:rPr lang="en-US" sz="1200" b="1" dirty="0" err="1">
                <a:solidFill>
                  <a:prstClr val="black"/>
                </a:solidFill>
              </a:rPr>
              <a:t>PanoramaWeb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345389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Folder on Panorama Public after copy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95" y="1496359"/>
            <a:ext cx="1682165" cy="1925044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59" y="1476148"/>
            <a:ext cx="1727893" cy="1988007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19984754">
            <a:off x="7253349" y="2163389"/>
            <a:ext cx="148951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b="1" spc="600" dirty="0">
                <a:solidFill>
                  <a:srgbClr val="FF0000"/>
                </a:solidFill>
                <a:latin typeface="Rockwell Extra Bold" panose="02060903040505020403" pitchFamily="18" charset="0"/>
              </a:rPr>
              <a:t>READ</a:t>
            </a:r>
          </a:p>
          <a:p>
            <a:pPr algn="ctr"/>
            <a:r>
              <a:rPr lang="en-US" sz="2400" b="1" spc="600" dirty="0">
                <a:solidFill>
                  <a:srgbClr val="FF0000"/>
                </a:solidFill>
                <a:latin typeface="Rockwell Extra Bold" panose="02060903040505020403" pitchFamily="18" charset="0"/>
              </a:rPr>
              <a:t>ONLY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03120" y="2113443"/>
            <a:ext cx="150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Copy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43601" y="2512171"/>
            <a:ext cx="122982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panoramaweb.org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Protocol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284" y="1396555"/>
            <a:ext cx="4543927" cy="46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Quality Control</a:t>
            </a:r>
            <a:endParaRPr lang="en-US" dirty="0">
              <a:solidFill>
                <a:srgbClr val="37609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1659986"/>
            <a:ext cx="7973787" cy="43135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Measure QC peptide every few runs to ensure expected chromatography and instrument performance</a:t>
            </a:r>
          </a:p>
          <a:p>
            <a:r>
              <a:rPr lang="en-US" dirty="0" smtClean="0"/>
              <a:t>Import QC runs into a Skyline document on the instrument computer</a:t>
            </a:r>
          </a:p>
          <a:p>
            <a:pPr lvl="1"/>
            <a:r>
              <a:rPr lang="en-US" dirty="0" smtClean="0"/>
              <a:t>Look at retention time, peak areas in Skyline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SProCoP</a:t>
            </a:r>
            <a:r>
              <a:rPr lang="en-US" dirty="0" smtClean="0"/>
              <a:t> to detect and visualize potential problems</a:t>
            </a:r>
          </a:p>
          <a:p>
            <a:pPr lvl="2"/>
            <a:r>
              <a:rPr lang="en-US" dirty="0" smtClean="0"/>
              <a:t>External Skyline tool</a:t>
            </a:r>
          </a:p>
          <a:p>
            <a:pPr lvl="2"/>
            <a:r>
              <a:rPr lang="en-US" dirty="0" smtClean="0"/>
              <a:t>Developed by the </a:t>
            </a:r>
            <a:r>
              <a:rPr lang="en-US" dirty="0" err="1" smtClean="0"/>
              <a:t>Bereman</a:t>
            </a:r>
            <a:r>
              <a:rPr lang="en-US" dirty="0" smtClean="0"/>
              <a:t> lab (NCSU)</a:t>
            </a:r>
          </a:p>
          <a:p>
            <a:r>
              <a:rPr lang="en-US" dirty="0" smtClean="0"/>
              <a:t>Need to be at the instrument computer or have access to the Skyline document with QC runs</a:t>
            </a:r>
          </a:p>
          <a:p>
            <a:r>
              <a:rPr lang="en-US" dirty="0" smtClean="0"/>
              <a:t>Panorama QC workflow</a:t>
            </a:r>
          </a:p>
          <a:p>
            <a:pPr lvl="1"/>
            <a:r>
              <a:rPr lang="en-US" dirty="0" smtClean="0"/>
              <a:t>Automate importing QC runs and uploading to Panorama</a:t>
            </a:r>
          </a:p>
          <a:p>
            <a:pPr lvl="1"/>
            <a:r>
              <a:rPr lang="en-US" dirty="0" smtClean="0"/>
              <a:t>Track instrument performance in Panorama QC folders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Webinar #12: Isotope Labeled Standards in Skyline</a:t>
            </a:r>
          </a:p>
          <a:p>
            <a:pPr lvl="1"/>
            <a:r>
              <a:rPr lang="en-US" dirty="0" smtClean="0"/>
              <a:t>Tuesday, December 1</a:t>
            </a:r>
            <a:r>
              <a:rPr lang="en-US" baseline="30000" dirty="0" smtClean="0"/>
              <a:t>st </a:t>
            </a:r>
            <a:r>
              <a:rPr lang="en-US" dirty="0"/>
              <a:t>- Tina Ludwig and Ariel </a:t>
            </a:r>
            <a:r>
              <a:rPr lang="en-US" dirty="0" err="1" smtClean="0"/>
              <a:t>Bensimon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Workshop in Puerto Vallarta, November 8 &amp; 9</a:t>
            </a:r>
          </a:p>
          <a:p>
            <a:r>
              <a:rPr lang="en-US" dirty="0" smtClean="0"/>
              <a:t>Weeklong Course at IIT-Bombay</a:t>
            </a:r>
          </a:p>
          <a:p>
            <a:pPr lvl="1"/>
            <a:r>
              <a:rPr lang="en-US" dirty="0" smtClean="0"/>
              <a:t>December 10-14</a:t>
            </a:r>
          </a:p>
          <a:p>
            <a:r>
              <a:rPr lang="en-US" dirty="0" smtClean="0"/>
              <a:t>Weeklong Courses 2016</a:t>
            </a:r>
          </a:p>
          <a:p>
            <a:pPr lvl="1"/>
            <a:r>
              <a:rPr lang="en-US" dirty="0" smtClean="0"/>
              <a:t>ETH, Zurich – February 8-12 – </a:t>
            </a:r>
            <a:r>
              <a:rPr lang="en-US" dirty="0" smtClean="0">
                <a:solidFill>
                  <a:srgbClr val="C00000"/>
                </a:solidFill>
              </a:rPr>
              <a:t>Register now!</a:t>
            </a:r>
          </a:p>
          <a:p>
            <a:pPr lvl="1"/>
            <a:r>
              <a:rPr lang="en-US" dirty="0" smtClean="0"/>
              <a:t>Buck Institute, San Francisco – March 7-11 – </a:t>
            </a:r>
            <a:r>
              <a:rPr lang="en-US" dirty="0" smtClean="0">
                <a:solidFill>
                  <a:srgbClr val="FFC000"/>
                </a:solidFill>
              </a:rPr>
              <a:t>Register soon</a:t>
            </a:r>
          </a:p>
          <a:p>
            <a:pPr lvl="1"/>
            <a:r>
              <a:rPr lang="en-US" dirty="0" smtClean="0"/>
              <a:t>Northeastern University, Boston – May 2-6</a:t>
            </a:r>
          </a:p>
          <a:p>
            <a:pPr lvl="1"/>
            <a:r>
              <a:rPr lang="en-US" dirty="0" smtClean="0"/>
              <a:t>University of Washington, Seattle – July 18-22</a:t>
            </a:r>
          </a:p>
        </p:txBody>
      </p:sp>
    </p:spTree>
    <p:extLst>
      <p:ext uri="{BB962C8B-B14F-4D97-AF65-F5344CB8AC3E}">
        <p14:creationId xmlns:p14="http://schemas.microsoft.com/office/powerpoint/2010/main" val="26421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86800" cy="4937760"/>
          </a:xfrm>
        </p:spPr>
        <p:txBody>
          <a:bodyPr/>
          <a:lstStyle/>
          <a:p>
            <a:pPr algn="ctr"/>
            <a:r>
              <a:rPr lang="en-US" dirty="0" smtClean="0"/>
              <a:t>Ask any questions you have on modifications in Skyline at the following form: 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>
                <a:hlinkClick r:id="rId2"/>
              </a:rPr>
              <a:t>http://tinyurl.com/QA4Skyline</a:t>
            </a:r>
            <a:r>
              <a:rPr lang="en-US" b="1" dirty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Take the post-webinar survey:</a:t>
            </a:r>
            <a:br>
              <a:rPr lang="en-US" dirty="0" smtClean="0"/>
            </a:br>
            <a:endParaRPr lang="en-US" dirty="0"/>
          </a:p>
          <a:p>
            <a:pPr marL="0" indent="0" algn="ctr">
              <a:buNone/>
            </a:pPr>
            <a:r>
              <a:rPr lang="en-US" sz="2400" b="1" u="sng" dirty="0">
                <a:hlinkClick r:id="rId3"/>
              </a:rPr>
              <a:t>http://tinyurl.com/Survey4Webinar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379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Welcome </a:t>
            </a:r>
            <a:r>
              <a:rPr lang="en-US" sz="2400" dirty="0"/>
              <a:t>from the Skyline team!</a:t>
            </a:r>
          </a:p>
          <a:p>
            <a:r>
              <a:rPr lang="en-US" sz="2800" b="1" dirty="0" smtClean="0"/>
              <a:t>Panorama Public and Panorama </a:t>
            </a:r>
            <a:r>
              <a:rPr lang="en-US" sz="2800" b="1" dirty="0" err="1" smtClean="0"/>
              <a:t>AutoQC</a:t>
            </a:r>
            <a:endParaRPr lang="en-US" sz="2800" b="1" dirty="0" smtClean="0"/>
          </a:p>
          <a:p>
            <a:r>
              <a:rPr lang="en-US" sz="2400" dirty="0" smtClean="0"/>
              <a:t>Quick intro with Brendan MacLean</a:t>
            </a:r>
          </a:p>
          <a:p>
            <a:r>
              <a:rPr lang="en-US" sz="2400" dirty="0" smtClean="0"/>
              <a:t>Panorama Public with </a:t>
            </a:r>
            <a:r>
              <a:rPr lang="en-US" sz="2400" dirty="0" err="1" smtClean="0"/>
              <a:t>Vagisha</a:t>
            </a:r>
            <a:r>
              <a:rPr lang="en-US" sz="2400" dirty="0" smtClean="0"/>
              <a:t> Sharma</a:t>
            </a:r>
          </a:p>
          <a:p>
            <a:pPr lvl="1"/>
            <a:r>
              <a:rPr lang="en-US" sz="2100" dirty="0" smtClean="0"/>
              <a:t>Introducing Panorama, </a:t>
            </a:r>
            <a:r>
              <a:rPr lang="en-US" sz="2100" dirty="0" err="1" smtClean="0"/>
              <a:t>PanoramaWeb</a:t>
            </a:r>
            <a:r>
              <a:rPr lang="en-US" sz="2100" dirty="0" smtClean="0"/>
              <a:t> and Panorama Public</a:t>
            </a:r>
          </a:p>
          <a:p>
            <a:pPr lvl="1"/>
            <a:r>
              <a:rPr lang="en-US" dirty="0" smtClean="0"/>
              <a:t>Tutorial</a:t>
            </a:r>
          </a:p>
          <a:p>
            <a:r>
              <a:rPr lang="en-US" dirty="0" smtClean="0"/>
              <a:t>Panorama QC with Josh </a:t>
            </a:r>
            <a:r>
              <a:rPr lang="en-US" dirty="0" err="1" smtClean="0"/>
              <a:t>Eckels</a:t>
            </a:r>
            <a:endParaRPr lang="en-US" dirty="0" smtClean="0"/>
          </a:p>
          <a:p>
            <a:pPr lvl="1"/>
            <a:r>
              <a:rPr lang="en-US" dirty="0" smtClean="0"/>
              <a:t>Introducing Panorama as a QC data store</a:t>
            </a:r>
          </a:p>
          <a:p>
            <a:pPr lvl="1"/>
            <a:r>
              <a:rPr lang="en-US" dirty="0" smtClean="0"/>
              <a:t>Tutorial</a:t>
            </a:r>
          </a:p>
          <a:p>
            <a:r>
              <a:rPr lang="en-US" dirty="0" err="1" smtClean="0"/>
              <a:t>AutoQC</a:t>
            </a:r>
            <a:r>
              <a:rPr lang="en-US" dirty="0" smtClean="0"/>
              <a:t> automated pipeline with </a:t>
            </a:r>
            <a:r>
              <a:rPr lang="en-US" dirty="0" err="1" smtClean="0"/>
              <a:t>Vagisha</a:t>
            </a:r>
            <a:r>
              <a:rPr lang="en-US" dirty="0" smtClean="0"/>
              <a:t> Sharma</a:t>
            </a: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Audience Q&amp;A – submit questions </a:t>
            </a:r>
            <a:r>
              <a:rPr lang="en-US" sz="2400" dirty="0"/>
              <a:t>to Google Form:</a:t>
            </a:r>
          </a:p>
          <a:p>
            <a:pPr marL="0" indent="0" algn="ctr">
              <a:buNone/>
            </a:pPr>
            <a:r>
              <a:rPr lang="en-US" sz="2400" b="1" u="sng" dirty="0">
                <a:hlinkClick r:id="rId2"/>
              </a:rPr>
              <a:t>https://skyline.gs.washington.edu/labkey/qa4skyline.url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44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11125"/>
            <a:ext cx="6248400" cy="9906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Tutorial Webinar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485900"/>
            <a:ext cx="83820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ends this Skyline Tutorial Webinar.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Please give us feedback on the webinar at the following survey: </a:t>
            </a:r>
          </a:p>
          <a:p>
            <a:pPr marL="0" indent="0" algn="ctr">
              <a:buNone/>
            </a:pPr>
            <a:r>
              <a:rPr lang="en-US" sz="2000" b="1" u="sng" dirty="0">
                <a:hlinkClick r:id="rId2"/>
              </a:rPr>
              <a:t>http://</a:t>
            </a:r>
            <a:r>
              <a:rPr lang="en-US" sz="2000" b="1" u="sng" dirty="0" smtClean="0">
                <a:hlinkClick r:id="rId2"/>
              </a:rPr>
              <a:t>tinyurl.com/Survey4Webinar</a:t>
            </a:r>
            <a:endParaRPr lang="en-US" sz="2000" b="1" u="sng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A recording of today’s meeting will be available shortly at the Skyline website.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We </a:t>
            </a:r>
            <a:r>
              <a:rPr lang="en-US" sz="2000" dirty="0"/>
              <a:t>look forward to </a:t>
            </a:r>
            <a:r>
              <a:rPr lang="en-US" sz="2000" dirty="0" smtClean="0"/>
              <a:t>seeing you at a future Skyline Tutorial Webinar. 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438400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orama_logo_h_onwhite_bor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50" y="1447800"/>
            <a:ext cx="4230701" cy="1569186"/>
          </a:xfrm>
          <a:prstGeom prst="rect">
            <a:avLst/>
          </a:prstGeom>
        </p:spPr>
      </p:pic>
      <p:pic>
        <p:nvPicPr>
          <p:cNvPr id="6" name="Picture 5" descr="UW.Signature_stacked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5166950"/>
            <a:ext cx="1371600" cy="674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8932" y="4139683"/>
            <a:ext cx="252505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7F7F7F"/>
                </a:solidFill>
              </a:rPr>
              <a:t>Vagisha</a:t>
            </a:r>
            <a:r>
              <a:rPr lang="en-US" sz="2300" dirty="0" smtClean="0">
                <a:solidFill>
                  <a:srgbClr val="7F7F7F"/>
                </a:solidFill>
              </a:rPr>
              <a:t> Sharma</a:t>
            </a:r>
          </a:p>
          <a:p>
            <a:pPr algn="ctr"/>
            <a:r>
              <a:rPr lang="en-US" sz="2000" b="1" dirty="0" err="1" smtClean="0">
                <a:solidFill>
                  <a:srgbClr val="7F7F7F"/>
                </a:solidFill>
              </a:rPr>
              <a:t>MacCoss</a:t>
            </a:r>
            <a:r>
              <a:rPr lang="en-US" sz="2000" b="1" dirty="0" smtClean="0">
                <a:solidFill>
                  <a:srgbClr val="7F7F7F"/>
                </a:solidFill>
              </a:rPr>
              <a:t> Lab</a:t>
            </a:r>
            <a:endParaRPr lang="en-US" sz="2000" b="1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047" y="3200400"/>
            <a:ext cx="8139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F6FC6">
                    <a:lumMod val="50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Targeted Proteomics Knowledge Base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4694" y="6233453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76092"/>
                </a:solidFill>
              </a:rPr>
              <a:t>Skyline Webinar # 11</a:t>
            </a:r>
            <a:endParaRPr lang="en-US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931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7609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…in a nutshell</a:t>
            </a:r>
            <a:endParaRPr lang="en-US" dirty="0">
              <a:solidFill>
                <a:srgbClr val="37609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796" y="2726161"/>
            <a:ext cx="686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06D"/>
                </a:solidFill>
              </a:rPr>
              <a:t>Panorama is a </a:t>
            </a:r>
            <a:r>
              <a:rPr lang="en-US" sz="2000" dirty="0" smtClean="0">
                <a:solidFill>
                  <a:srgbClr val="17406D"/>
                </a:solidFill>
              </a:rPr>
              <a:t>web application </a:t>
            </a:r>
            <a:r>
              <a:rPr lang="en-US" sz="2000" dirty="0">
                <a:solidFill>
                  <a:srgbClr val="17406D"/>
                </a:solidFill>
              </a:rPr>
              <a:t>for storing, sharing, analyzing and reusing targeted </a:t>
            </a:r>
            <a:r>
              <a:rPr lang="en-US" sz="2000" dirty="0" smtClean="0">
                <a:solidFill>
                  <a:srgbClr val="17406D"/>
                </a:solidFill>
              </a:rPr>
              <a:t>methods created </a:t>
            </a:r>
            <a:r>
              <a:rPr lang="en-US" sz="2000" dirty="0">
                <a:solidFill>
                  <a:srgbClr val="17406D"/>
                </a:solidFill>
              </a:rPr>
              <a:t>and refined with </a:t>
            </a:r>
            <a:r>
              <a:rPr lang="en-US" sz="2000" dirty="0" smtClean="0">
                <a:solidFill>
                  <a:srgbClr val="17406D"/>
                </a:solidFill>
              </a:rPr>
              <a:t>Skyline. </a:t>
            </a:r>
            <a:endParaRPr lang="en-US" sz="2000" dirty="0">
              <a:solidFill>
                <a:srgbClr val="17406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563" y="3934636"/>
            <a:ext cx="849708" cy="7870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59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Motivation for Panorama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Skyline enabled rapid generation of targeted methods</a:t>
            </a:r>
          </a:p>
          <a:p>
            <a:r>
              <a:rPr lang="en-US" dirty="0" smtClean="0"/>
              <a:t>Wide adoption of Skyline led to a need to organize and manage Skyline documents</a:t>
            </a:r>
          </a:p>
          <a:p>
            <a:pPr lvl="1"/>
            <a:r>
              <a:rPr lang="en-US" dirty="0" smtClean="0"/>
              <a:t>Facilitate data sharing</a:t>
            </a:r>
          </a:p>
          <a:p>
            <a:pPr lvl="1"/>
            <a:r>
              <a:rPr lang="en-US" dirty="0" smtClean="0"/>
              <a:t>Search across experiments</a:t>
            </a:r>
          </a:p>
          <a:p>
            <a:pPr lvl="1"/>
            <a:r>
              <a:rPr lang="en-US" dirty="0" smtClean="0"/>
              <a:t>Reuse information from prior experiments</a:t>
            </a:r>
          </a:p>
        </p:txBody>
      </p:sp>
    </p:spTree>
    <p:extLst>
      <p:ext uri="{BB962C8B-B14F-4D97-AF65-F5344CB8AC3E}">
        <p14:creationId xmlns:p14="http://schemas.microsoft.com/office/powerpoint/2010/main" val="1186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Panorama</a:t>
            </a:r>
            <a:endParaRPr lang="en-US" dirty="0">
              <a:solidFill>
                <a:srgbClr val="37609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1410056"/>
            <a:ext cx="7973787" cy="48625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management system for Skyline documents</a:t>
            </a:r>
          </a:p>
          <a:p>
            <a:pPr lvl="1"/>
            <a:r>
              <a:rPr lang="en-US" dirty="0" smtClean="0"/>
              <a:t>Search and review a large body of data</a:t>
            </a:r>
          </a:p>
          <a:p>
            <a:r>
              <a:rPr lang="en-US" dirty="0" smtClean="0"/>
              <a:t>Integration </a:t>
            </a:r>
            <a:r>
              <a:rPr lang="en-US" dirty="0"/>
              <a:t>with Skyline</a:t>
            </a:r>
          </a:p>
          <a:p>
            <a:pPr lvl="1"/>
            <a:r>
              <a:rPr lang="en-US" dirty="0"/>
              <a:t>Store the complete Skyline document data model</a:t>
            </a:r>
          </a:p>
          <a:p>
            <a:pPr lvl="1"/>
            <a:r>
              <a:rPr lang="en-US" dirty="0"/>
              <a:t>Direct export from Skyline to </a:t>
            </a:r>
            <a:r>
              <a:rPr lang="en-US" dirty="0" smtClean="0"/>
              <a:t>Panorama</a:t>
            </a:r>
          </a:p>
          <a:p>
            <a:r>
              <a:rPr lang="en-US" dirty="0" smtClean="0"/>
              <a:t>Share data with collaborators</a:t>
            </a:r>
          </a:p>
          <a:p>
            <a:pPr lvl="1"/>
            <a:r>
              <a:rPr lang="en-US" dirty="0" smtClean="0"/>
              <a:t>Users can set permissions on the data</a:t>
            </a:r>
          </a:p>
          <a:p>
            <a:pPr lvl="1"/>
            <a:r>
              <a:rPr lang="en-US" dirty="0" smtClean="0"/>
              <a:t>Private, public or access to selected collaborators</a:t>
            </a:r>
          </a:p>
          <a:p>
            <a:r>
              <a:rPr lang="en-US" dirty="0" smtClean="0"/>
              <a:t>Web </a:t>
            </a:r>
            <a:r>
              <a:rPr lang="en-US" dirty="0"/>
              <a:t>browser interface for viewing, searching and analyzing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Share data with collaborators </a:t>
            </a:r>
            <a:r>
              <a:rPr lang="en-US" smtClean="0"/>
              <a:t>not using </a:t>
            </a:r>
            <a:r>
              <a:rPr lang="en-US" dirty="0" smtClean="0"/>
              <a:t>Skyline</a:t>
            </a:r>
          </a:p>
          <a:p>
            <a:pPr lvl="1"/>
            <a:r>
              <a:rPr lang="en-US" dirty="0" smtClean="0"/>
              <a:t>Get a quick overview of results</a:t>
            </a:r>
          </a:p>
          <a:p>
            <a:r>
              <a:rPr lang="en-US" dirty="0" smtClean="0"/>
              <a:t>Build chromatogram libraries</a:t>
            </a:r>
          </a:p>
          <a:p>
            <a:pPr lvl="1"/>
            <a:r>
              <a:rPr lang="en-US" dirty="0" smtClean="0"/>
              <a:t>Curated </a:t>
            </a:r>
            <a:r>
              <a:rPr lang="en-US" dirty="0"/>
              <a:t>assays to inform future experiments</a:t>
            </a:r>
          </a:p>
          <a:p>
            <a:r>
              <a:rPr lang="en-US" dirty="0"/>
              <a:t>QC folders</a:t>
            </a:r>
          </a:p>
          <a:p>
            <a:pPr lvl="1"/>
            <a:r>
              <a:rPr lang="en-US" dirty="0"/>
              <a:t>Track instrument performance over time and identify </a:t>
            </a:r>
            <a:r>
              <a:rPr lang="en-US" dirty="0" smtClean="0"/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val="764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7609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Skyline/Panorama Workflow</a:t>
            </a:r>
            <a:endParaRPr lang="en-US" dirty="0">
              <a:solidFill>
                <a:srgbClr val="37609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4255" y="2978248"/>
            <a:ext cx="919692" cy="554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2603" y="2978248"/>
            <a:ext cx="919692" cy="554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vsharma\Dropbox\WORK\Panorama Paper\final\Figure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1547962"/>
            <a:ext cx="6391656" cy="44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7609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PanoramaWeb</a:t>
            </a:r>
            <a:endParaRPr lang="en-US" dirty="0">
              <a:solidFill>
                <a:srgbClr val="37609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97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Panorama is locally </a:t>
            </a:r>
            <a:r>
              <a:rPr lang="en-US" dirty="0"/>
              <a:t>installable</a:t>
            </a:r>
          </a:p>
          <a:p>
            <a:pPr lvl="1"/>
            <a:r>
              <a:rPr lang="en-US" dirty="0"/>
              <a:t>Part of </a:t>
            </a:r>
            <a:r>
              <a:rPr lang="en-US" dirty="0" err="1"/>
              <a:t>LabKey</a:t>
            </a:r>
            <a:r>
              <a:rPr lang="en-US" dirty="0"/>
              <a:t> Server – an open source biomedical data management platform</a:t>
            </a:r>
          </a:p>
          <a:p>
            <a:pPr lvl="1"/>
            <a:r>
              <a:rPr lang="en-US" dirty="0"/>
              <a:t>Free and open source (Apache 2.0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PanoramaWeb</a:t>
            </a:r>
            <a:r>
              <a:rPr lang="en-US" dirty="0" smtClean="0"/>
              <a:t>: Panorama </a:t>
            </a:r>
            <a:r>
              <a:rPr lang="en-US" dirty="0"/>
              <a:t>server hosted by the </a:t>
            </a:r>
            <a:r>
              <a:rPr lang="en-US" dirty="0" err="1"/>
              <a:t>MacCoss</a:t>
            </a:r>
            <a:r>
              <a:rPr lang="en-US" dirty="0"/>
              <a:t> lab at the University of </a:t>
            </a:r>
            <a:r>
              <a:rPr lang="en-US" dirty="0" smtClean="0"/>
              <a:t>Washington</a:t>
            </a:r>
            <a:endParaRPr lang="en-US" dirty="0"/>
          </a:p>
          <a:p>
            <a:pPr lvl="1"/>
            <a:r>
              <a:rPr lang="en-US" dirty="0"/>
              <a:t>Free projects for over </a:t>
            </a:r>
            <a:r>
              <a:rPr lang="en-US" dirty="0" smtClean="0"/>
              <a:t>100 </a:t>
            </a:r>
            <a:r>
              <a:rPr lang="en-US" dirty="0"/>
              <a:t>labs</a:t>
            </a:r>
          </a:p>
          <a:p>
            <a:pPr lvl="1"/>
            <a:r>
              <a:rPr lang="en-US" dirty="0"/>
              <a:t>Project owners have full control over their </a:t>
            </a:r>
            <a:r>
              <a:rPr lang="en-US" dirty="0" smtClean="0"/>
              <a:t>projects</a:t>
            </a:r>
          </a:p>
          <a:p>
            <a:pPr lvl="2"/>
            <a:r>
              <a:rPr lang="en-US" dirty="0" smtClean="0"/>
              <a:t>Organize folders in the project</a:t>
            </a:r>
          </a:p>
          <a:p>
            <a:pPr lvl="2"/>
            <a:r>
              <a:rPr lang="en-US" dirty="0" smtClean="0"/>
              <a:t>Set permissions</a:t>
            </a:r>
            <a:endParaRPr lang="en-US" dirty="0"/>
          </a:p>
          <a:p>
            <a:r>
              <a:rPr lang="en-US" dirty="0"/>
              <a:t>Several projects on </a:t>
            </a:r>
            <a:r>
              <a:rPr lang="en-US" dirty="0" err="1"/>
              <a:t>PanoramaWeb</a:t>
            </a:r>
            <a:r>
              <a:rPr lang="en-US" dirty="0"/>
              <a:t> have supplementary data associated with published manuscripts </a:t>
            </a:r>
          </a:p>
          <a:p>
            <a:pPr lvl="1"/>
            <a:r>
              <a:rPr lang="en-US" dirty="0"/>
              <a:t>Researchers make the data public to fulfill journal submission requirements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61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7609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PanoramaWeb</a:t>
            </a:r>
            <a:endParaRPr lang="en-US" dirty="0">
              <a:solidFill>
                <a:srgbClr val="37609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9776"/>
          </a:xfrm>
        </p:spPr>
        <p:txBody>
          <a:bodyPr>
            <a:normAutofit/>
          </a:bodyPr>
          <a:lstStyle/>
          <a:p>
            <a:r>
              <a:rPr lang="en-US" dirty="0" smtClean="0"/>
              <a:t>Published data is spread out across researcher projects</a:t>
            </a:r>
          </a:p>
          <a:p>
            <a:pPr lvl="1"/>
            <a:r>
              <a:rPr lang="en-US" dirty="0" smtClean="0"/>
              <a:t>No centralized, searchable location of published supplementary data</a:t>
            </a:r>
          </a:p>
          <a:p>
            <a:r>
              <a:rPr lang="en-US" dirty="0" smtClean="0"/>
              <a:t>Researchers retain control over data</a:t>
            </a:r>
          </a:p>
          <a:p>
            <a:pPr lvl="1"/>
            <a:r>
              <a:rPr lang="en-US" dirty="0" smtClean="0"/>
              <a:t>Data may be deleted or altered post publication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2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25021</TotalTime>
  <Words>745</Words>
  <Application>Microsoft Office PowerPoint</Application>
  <PresentationFormat>On-screen Show (4:3)</PresentationFormat>
  <Paragraphs>144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Origin</vt:lpstr>
      <vt:lpstr>Office Theme</vt:lpstr>
      <vt:lpstr>Slice</vt:lpstr>
      <vt:lpstr> Panorama Public and  Panorama AutoQC </vt:lpstr>
      <vt:lpstr>Agenda</vt:lpstr>
      <vt:lpstr>PowerPoint Presentation</vt:lpstr>
      <vt:lpstr>…in a nutshell</vt:lpstr>
      <vt:lpstr>Motivation for Panorama</vt:lpstr>
      <vt:lpstr>Panorama</vt:lpstr>
      <vt:lpstr>Skyline/Panorama Workflow</vt:lpstr>
      <vt:lpstr>PanoramaWeb</vt:lpstr>
      <vt:lpstr>PanoramaWeb</vt:lpstr>
      <vt:lpstr>Panorama Public</vt:lpstr>
      <vt:lpstr>Publication Protocol</vt:lpstr>
      <vt:lpstr>Publication Protocol</vt:lpstr>
      <vt:lpstr>Publication Protocol</vt:lpstr>
      <vt:lpstr>Publication Protocol</vt:lpstr>
      <vt:lpstr>Demo</vt:lpstr>
      <vt:lpstr>Publication Protocol</vt:lpstr>
      <vt:lpstr>Quality Control</vt:lpstr>
      <vt:lpstr>Learn More</vt:lpstr>
      <vt:lpstr>Questions?</vt:lpstr>
      <vt:lpstr>Tutorial Webinar #11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Skyline – SRM Method Builder</dc:title>
  <dc:creator>Brendan</dc:creator>
  <cp:lastModifiedBy>Nat Brace</cp:lastModifiedBy>
  <cp:revision>428</cp:revision>
  <dcterms:created xsi:type="dcterms:W3CDTF">2009-03-04T19:02:29Z</dcterms:created>
  <dcterms:modified xsi:type="dcterms:W3CDTF">2015-10-20T15:06:29Z</dcterms:modified>
</cp:coreProperties>
</file>