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544" r:id="rId2"/>
    <p:sldId id="371" r:id="rId3"/>
    <p:sldId id="562" r:id="rId4"/>
    <p:sldId id="538" r:id="rId5"/>
    <p:sldId id="551" r:id="rId6"/>
    <p:sldId id="577" r:id="rId7"/>
    <p:sldId id="578" r:id="rId8"/>
    <p:sldId id="579" r:id="rId9"/>
    <p:sldId id="581" r:id="rId10"/>
    <p:sldId id="582" r:id="rId11"/>
    <p:sldId id="580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59" r:id="rId23"/>
    <p:sldId id="560" r:id="rId24"/>
    <p:sldId id="561" r:id="rId25"/>
    <p:sldId id="576" r:id="rId26"/>
    <p:sldId id="550" r:id="rId27"/>
    <p:sldId id="556" r:id="rId28"/>
    <p:sldId id="557" r:id="rId29"/>
    <p:sldId id="558" r:id="rId30"/>
    <p:sldId id="564" r:id="rId31"/>
    <p:sldId id="565" r:id="rId32"/>
    <p:sldId id="563" r:id="rId33"/>
    <p:sldId id="548" r:id="rId34"/>
    <p:sldId id="54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7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4" autoAdjust="0"/>
    <p:restoredTop sz="92230" autoAdjust="0"/>
  </p:normalViewPr>
  <p:slideViewPr>
    <p:cSldViewPr>
      <p:cViewPr varScale="1">
        <p:scale>
          <a:sx n="107" d="100"/>
          <a:sy n="107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2A2C-9FC6-4B16-8FB9-EC9DA545583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D96C-26F9-4159-8922-8111DE470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Confidence in</a:t>
            </a:r>
            <a:r>
              <a:rPr lang="en-US" baseline="0" dirty="0" smtClean="0"/>
              <a:t> what is being measured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D96C-26F9-4159-8922-8111DE4706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20, put in some MS1 scans</a:t>
            </a:r>
          </a:p>
          <a:p>
            <a:endParaRPr lang="en-US" dirty="0" smtClean="0"/>
          </a:p>
          <a:p>
            <a:r>
              <a:rPr lang="en-US" dirty="0" smtClean="0"/>
              <a:t>Usually 1,000 – 5,000 peptides identified by MS/MS</a:t>
            </a:r>
          </a:p>
          <a:p>
            <a:r>
              <a:rPr lang="en-US" dirty="0" smtClean="0"/>
              <a:t>Usually ~25,000 – 50,000 MS features detected</a:t>
            </a:r>
          </a:p>
          <a:p>
            <a:r>
              <a:rPr lang="en-US" dirty="0" smtClean="0"/>
              <a:t>2-20% of Features Annotated</a:t>
            </a:r>
          </a:p>
          <a:p>
            <a:r>
              <a:rPr lang="en-US" dirty="0" smtClean="0"/>
              <a:t>BUT Usually only ~70% overlap in annotated features between runs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20, put in some MS1 scans</a:t>
            </a:r>
          </a:p>
          <a:p>
            <a:endParaRPr lang="en-US" dirty="0" smtClean="0"/>
          </a:p>
          <a:p>
            <a:r>
              <a:rPr lang="en-US" dirty="0" smtClean="0"/>
              <a:t>Usually 1,000 – 5,000 peptides identified by MS/MS</a:t>
            </a:r>
          </a:p>
          <a:p>
            <a:r>
              <a:rPr lang="en-US" dirty="0" smtClean="0"/>
              <a:t>Usually ~25,000 – 50,000 MS features detected</a:t>
            </a:r>
          </a:p>
          <a:p>
            <a:r>
              <a:rPr lang="en-US" dirty="0" smtClean="0"/>
              <a:t>2-20% of Features Annotated</a:t>
            </a:r>
          </a:p>
          <a:p>
            <a:r>
              <a:rPr lang="en-US" dirty="0" smtClean="0"/>
              <a:t>BUT Usually only ~70% overlap in annotated features between runs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20, put in some MS1 scans</a:t>
            </a:r>
          </a:p>
          <a:p>
            <a:endParaRPr lang="en-US" dirty="0" smtClean="0"/>
          </a:p>
          <a:p>
            <a:r>
              <a:rPr lang="en-US" dirty="0" smtClean="0"/>
              <a:t>Usually 1,000 – 5,000 peptides identified by MS/MS</a:t>
            </a:r>
          </a:p>
          <a:p>
            <a:r>
              <a:rPr lang="en-US" dirty="0" smtClean="0"/>
              <a:t>Usually ~25,000 – 50,000 MS features detected</a:t>
            </a:r>
          </a:p>
          <a:p>
            <a:r>
              <a:rPr lang="en-US" dirty="0" smtClean="0"/>
              <a:t>2-20% of Features Annotated</a:t>
            </a:r>
          </a:p>
          <a:p>
            <a:r>
              <a:rPr lang="en-US" dirty="0" smtClean="0"/>
              <a:t>BUT Usually only ~70% overlap in annotated features between runs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20, put in some MS1 scans</a:t>
            </a:r>
          </a:p>
          <a:p>
            <a:endParaRPr lang="en-US" dirty="0" smtClean="0"/>
          </a:p>
          <a:p>
            <a:r>
              <a:rPr lang="en-US" dirty="0" smtClean="0"/>
              <a:t>Usually 1,000 – 5,000 peptides identified by MS/MS</a:t>
            </a:r>
          </a:p>
          <a:p>
            <a:r>
              <a:rPr lang="en-US" dirty="0" smtClean="0"/>
              <a:t>Usually ~25,000 – 50,000 MS features detected</a:t>
            </a:r>
          </a:p>
          <a:p>
            <a:r>
              <a:rPr lang="en-US" dirty="0" smtClean="0"/>
              <a:t>2-20% of Features Annotated</a:t>
            </a:r>
          </a:p>
          <a:p>
            <a:r>
              <a:rPr lang="en-US" dirty="0" smtClean="0"/>
              <a:t>BUT Usually only ~70% overlap in annotated features between runs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MS1 scans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MS1 scans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spectrum, and the chromatogram</a:t>
            </a:r>
          </a:p>
          <a:p>
            <a:r>
              <a:rPr lang="en-US" dirty="0" smtClean="0"/>
              <a:t>Even with DDA &gt;30% of the spectra are</a:t>
            </a:r>
            <a:r>
              <a:rPr lang="en-US" baseline="0" dirty="0" smtClean="0"/>
              <a:t> mixed</a:t>
            </a:r>
            <a:endParaRPr lang="en-US" dirty="0" smtClean="0"/>
          </a:p>
          <a:p>
            <a:r>
              <a:rPr lang="en-US" dirty="0" smtClean="0"/>
              <a:t>Quantitation</a:t>
            </a:r>
            <a:r>
              <a:rPr lang="en-US" baseline="0" dirty="0" smtClean="0"/>
              <a:t> can be limited by interference, show 10 m/z vs. 20 m/z (from overlap experiment)</a:t>
            </a:r>
          </a:p>
          <a:p>
            <a:r>
              <a:rPr lang="en-US" baseline="0" dirty="0" smtClean="0"/>
              <a:t>Spectrum and chromatogram from </a:t>
            </a:r>
            <a:r>
              <a:rPr lang="en-US" baseline="0" dirty="0" err="1" smtClean="0"/>
              <a:t>loq</a:t>
            </a:r>
            <a:r>
              <a:rPr lang="en-US" baseline="0" dirty="0" smtClean="0"/>
              <a:t> data on a yeast background peptide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spectrum, and the chromatogram</a:t>
            </a:r>
          </a:p>
          <a:p>
            <a:r>
              <a:rPr lang="en-US" dirty="0" smtClean="0"/>
              <a:t>Even with DDA &gt;30% of the spectra are</a:t>
            </a:r>
            <a:r>
              <a:rPr lang="en-US" baseline="0" dirty="0" smtClean="0"/>
              <a:t> mixed</a:t>
            </a:r>
            <a:endParaRPr lang="en-US" dirty="0" smtClean="0"/>
          </a:p>
          <a:p>
            <a:r>
              <a:rPr lang="en-US" dirty="0" smtClean="0"/>
              <a:t>Quantitation</a:t>
            </a:r>
            <a:r>
              <a:rPr lang="en-US" baseline="0" dirty="0" smtClean="0"/>
              <a:t> can be limited by interference, show 10 m/z vs. 20 m/z (from overlap experiment)</a:t>
            </a:r>
          </a:p>
          <a:p>
            <a:r>
              <a:rPr lang="en-US" baseline="0" dirty="0" smtClean="0"/>
              <a:t>Spectrum and chromatogram from </a:t>
            </a:r>
            <a:r>
              <a:rPr lang="en-US" baseline="0" dirty="0" err="1" smtClean="0"/>
              <a:t>loq</a:t>
            </a:r>
            <a:r>
              <a:rPr lang="en-US" baseline="0" dirty="0" smtClean="0"/>
              <a:t> data on a yeast background peptide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609725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47975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3716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77177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371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771775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C71727-75FE-4A18-BF67-EEE09AB572B7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QA4Skylin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urvey4Webinar" TargetMode="External"/><Relationship Id="rId2" Type="http://schemas.openxmlformats.org/officeDocument/2006/relationships/hyperlink" Target="http://tinyurl.com/QA4Skyl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Welcome from the Skyline team!</a:t>
            </a:r>
          </a:p>
          <a:p>
            <a:r>
              <a:rPr lang="en-US" sz="2400" b="1" dirty="0" smtClean="0"/>
              <a:t>Jump start DIA analysis with DDA data in Skyline</a:t>
            </a:r>
          </a:p>
          <a:p>
            <a:r>
              <a:rPr lang="en-US" sz="2400" dirty="0" smtClean="0"/>
              <a:t>Introduction with Brendan MacLean</a:t>
            </a:r>
          </a:p>
          <a:p>
            <a:pPr lvl="1"/>
            <a:r>
              <a:rPr lang="en-US" sz="2000" dirty="0" smtClean="0"/>
              <a:t>Workflow overview</a:t>
            </a:r>
          </a:p>
          <a:p>
            <a:pPr lvl="1"/>
            <a:r>
              <a:rPr lang="en-US" sz="2000" dirty="0" smtClean="0"/>
              <a:t>Method overview and considerations</a:t>
            </a:r>
          </a:p>
          <a:p>
            <a:pPr lvl="1"/>
            <a:r>
              <a:rPr lang="en-US" sz="2000" dirty="0" smtClean="0"/>
              <a:t>Alternative workflows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Live tutorial with Jarrett </a:t>
            </a:r>
            <a:r>
              <a:rPr lang="en-US" sz="2400" dirty="0" err="1" smtClean="0"/>
              <a:t>Egertson</a:t>
            </a:r>
            <a:r>
              <a:rPr lang="en-US" sz="2400" dirty="0" smtClean="0"/>
              <a:t> – Contributor – DIA </a:t>
            </a:r>
          </a:p>
          <a:p>
            <a:endParaRPr lang="en-US" sz="2000" dirty="0"/>
          </a:p>
          <a:p>
            <a:r>
              <a:rPr lang="en-US" sz="2400" dirty="0"/>
              <a:t>Audience </a:t>
            </a:r>
            <a:r>
              <a:rPr lang="en-US" sz="2400" dirty="0" smtClean="0"/>
              <a:t>Q&amp;A – submit questions </a:t>
            </a:r>
            <a:r>
              <a:rPr lang="en-US" sz="2400" dirty="0"/>
              <a:t>to Google Form: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tinyurl.com/QA4Skyline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(also in chat window)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463322" cy="40391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6800" y="278938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03860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720183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8610600" y="2789380"/>
            <a:ext cx="81322" cy="124922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7206" y="32120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0" y="1447800"/>
            <a:ext cx="8655901" cy="3957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595743"/>
            <a:ext cx="7419975" cy="2667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14400" y="2281543"/>
            <a:ext cx="784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997199"/>
            <a:ext cx="784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686800" y="2281543"/>
            <a:ext cx="144247" cy="170642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3339" y="2932544"/>
            <a:ext cx="38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2967583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9433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4728616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6472783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0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8149183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5574268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1214983" y="4844002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0"/>
            <a:ext cx="840216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Independent Acquisition (DIA)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0"/>
            <a:ext cx="840216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Independent Acquisition (DIA)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0"/>
            <a:ext cx="840216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Independent Acquisition (DIA)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3200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57729" y="3308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7" y="0"/>
            <a:ext cx="840216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Independent Acquisition (DIA)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0" y="28956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1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1226" y="1470854"/>
            <a:ext cx="406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3200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-7763" y="35052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3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38216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4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0" y="41264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5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0" y="443126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6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0" y="47244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</a:t>
            </a:r>
            <a:r>
              <a:rPr lang="en-US" dirty="0"/>
              <a:t>7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0" y="5421868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177969" y="4955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05" name="Rectangle 104"/>
          <p:cNvSpPr/>
          <p:nvPr/>
        </p:nvSpPr>
        <p:spPr>
          <a:xfrm>
            <a:off x="0" y="5726668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Scan 21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8816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5773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72730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096873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6644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3601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0557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5150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4471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1429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8385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05343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42299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2572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62138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531711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0127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27084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40417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09989" y="2263143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88161" y="30040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57729" y="3308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727301" y="36136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096873" y="39301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66440" y="42349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836013" y="45397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05578" y="4832866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009989" y="55303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88161" y="5835134"/>
            <a:ext cx="369572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3982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Independent Acquisition (DIA)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3666" y="1470854"/>
            <a:ext cx="406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981706"/>
            <a:ext cx="7342634" cy="599694"/>
            <a:chOff x="990600" y="2971800"/>
            <a:chExt cx="7342634" cy="599694"/>
          </a:xfrm>
        </p:grpSpPr>
        <p:sp>
          <p:nvSpPr>
            <p:cNvPr id="68" name="Rectangle 6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>
            <a:off x="762000" y="2514600"/>
            <a:ext cx="0" cy="365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 rot="16200000">
            <a:off x="144306" y="398287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88161" y="2263143"/>
            <a:ext cx="7391400" cy="152400"/>
            <a:chOff x="988161" y="2263143"/>
            <a:chExt cx="3695701" cy="1524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98816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7294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5773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4251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730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1208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687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165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6644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5122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3601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2079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0558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9036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515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993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4472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2950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429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9907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90600" y="3667506"/>
            <a:ext cx="7342634" cy="599694"/>
            <a:chOff x="990600" y="2971800"/>
            <a:chExt cx="7342634" cy="599694"/>
          </a:xfrm>
        </p:grpSpPr>
        <p:sp>
          <p:nvSpPr>
            <p:cNvPr id="158" name="Rectangle 15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90600" y="4353306"/>
            <a:ext cx="7342634" cy="599694"/>
            <a:chOff x="990600" y="2971800"/>
            <a:chExt cx="7342634" cy="599694"/>
          </a:xfrm>
        </p:grpSpPr>
        <p:sp>
          <p:nvSpPr>
            <p:cNvPr id="224" name="Rectangle 223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963166" y="5029200"/>
            <a:ext cx="7342634" cy="599694"/>
            <a:chOff x="990600" y="2971800"/>
            <a:chExt cx="7342634" cy="599694"/>
          </a:xfrm>
        </p:grpSpPr>
        <p:sp>
          <p:nvSpPr>
            <p:cNvPr id="245" name="Rectangle 244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3" name="Straight Arrow Connector 272"/>
          <p:cNvCxnSpPr>
            <a:stCxn id="72" idx="2"/>
            <a:endCxn id="162" idx="2"/>
          </p:cNvCxnSpPr>
          <p:nvPr/>
        </p:nvCxnSpPr>
        <p:spPr>
          <a:xfrm>
            <a:off x="2642693" y="310515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2703350" y="3286506"/>
            <a:ext cx="1292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~2 seconds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733800" y="4020595"/>
            <a:ext cx="4876800" cy="2243328"/>
            <a:chOff x="3761306" y="4203700"/>
            <a:chExt cx="4876800" cy="2243328"/>
          </a:xfrm>
        </p:grpSpPr>
        <p:pic>
          <p:nvPicPr>
            <p:cNvPr id="279" name="Picture 2" descr="http://2.bp.blogspot.com/-_sEyOyhC_YU/UOA165F7MGI/AAAAAAAAA3g/FWp9hMXSmtE/s1600/gaussia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0"/>
            <a:stretch/>
          </p:blipFill>
          <p:spPr bwMode="auto">
            <a:xfrm>
              <a:off x="3761306" y="4203700"/>
              <a:ext cx="4876800" cy="2243328"/>
            </a:xfrm>
            <a:prstGeom prst="rect">
              <a:avLst/>
            </a:prstGeom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sp>
          <p:nvSpPr>
            <p:cNvPr id="280" name="TextBox 279"/>
            <p:cNvSpPr txBox="1"/>
            <p:nvPr/>
          </p:nvSpPr>
          <p:spPr>
            <a:xfrm>
              <a:off x="5021887" y="5791200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~30 seconds</a:t>
              </a:r>
              <a:endParaRPr lang="en-US" sz="2800" dirty="0"/>
            </a:p>
          </p:txBody>
        </p:sp>
        <p:cxnSp>
          <p:nvCxnSpPr>
            <p:cNvPr id="281" name="Straight Connector 280"/>
            <p:cNvCxnSpPr/>
            <p:nvPr/>
          </p:nvCxnSpPr>
          <p:spPr>
            <a:xfrm flipV="1">
              <a:off x="4931920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7130272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280" idx="3"/>
            </p:cNvCxnSpPr>
            <p:nvPr/>
          </p:nvCxnSpPr>
          <p:spPr>
            <a:xfrm>
              <a:off x="6977872" y="6052810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rot="10800000">
              <a:off x="4944846" y="6055355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931920" y="4258056"/>
              <a:ext cx="2146526" cy="1350772"/>
              <a:chOff x="4931920" y="4389120"/>
              <a:chExt cx="2146526" cy="1219708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flipH="1">
                <a:off x="4931920" y="4389628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>
                <a:off x="5084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H="1">
                <a:off x="5236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H="1">
                <a:off x="5389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>
                <a:off x="5541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5693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>
                <a:off x="5846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5998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flipH="1">
                <a:off x="6303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H="1">
                <a:off x="6455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H="1">
                <a:off x="6608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H="1">
                <a:off x="6760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H="1">
                <a:off x="6913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H="1">
                <a:off x="7065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6" name="TextBox 155"/>
          <p:cNvSpPr txBox="1"/>
          <p:nvPr/>
        </p:nvSpPr>
        <p:spPr>
          <a:xfrm>
            <a:off x="3657600" y="63246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Venable, J.D.  et al.  Nat. Meth. 2004.  Gillet, L.C. et al. MCP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4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2054"/>
            <a:ext cx="7314595" cy="5485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Fragment 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371600"/>
            <a:ext cx="7314595" cy="54859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2000" y="1784982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46847" y="1784982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683517" y="178498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91062" y="178498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1572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114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70712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4028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0985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941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48989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1855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8813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5769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2727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96837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6411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529443" y="1533525"/>
            <a:ext cx="3034404" cy="1044575"/>
            <a:chOff x="3529443" y="1533525"/>
            <a:chExt cx="3034404" cy="1044575"/>
          </a:xfrm>
        </p:grpSpPr>
        <p:sp>
          <p:nvSpPr>
            <p:cNvPr id="78" name="Parallelogram 77"/>
            <p:cNvSpPr/>
            <p:nvPr/>
          </p:nvSpPr>
          <p:spPr>
            <a:xfrm>
              <a:off x="3529443" y="1692275"/>
              <a:ext cx="3034404" cy="885825"/>
            </a:xfrm>
            <a:custGeom>
              <a:avLst/>
              <a:gdLst>
                <a:gd name="connsiteX0" fmla="*/ 0 w 506805"/>
                <a:gd name="connsiteY0" fmla="*/ 752475 h 752475"/>
                <a:gd name="connsiteX1" fmla="*/ 126701 w 506805"/>
                <a:gd name="connsiteY1" fmla="*/ 0 h 752475"/>
                <a:gd name="connsiteX2" fmla="*/ 506805 w 506805"/>
                <a:gd name="connsiteY2" fmla="*/ 0 h 752475"/>
                <a:gd name="connsiteX3" fmla="*/ 380104 w 506805"/>
                <a:gd name="connsiteY3" fmla="*/ 752475 h 752475"/>
                <a:gd name="connsiteX4" fmla="*/ 0 w 506805"/>
                <a:gd name="connsiteY4" fmla="*/ 752475 h 752475"/>
                <a:gd name="connsiteX0" fmla="*/ 0 w 761104"/>
                <a:gd name="connsiteY0" fmla="*/ 752475 h 942975"/>
                <a:gd name="connsiteX1" fmla="*/ 126701 w 761104"/>
                <a:gd name="connsiteY1" fmla="*/ 0 h 942975"/>
                <a:gd name="connsiteX2" fmla="*/ 506805 w 761104"/>
                <a:gd name="connsiteY2" fmla="*/ 0 h 942975"/>
                <a:gd name="connsiteX3" fmla="*/ 761104 w 761104"/>
                <a:gd name="connsiteY3" fmla="*/ 942975 h 942975"/>
                <a:gd name="connsiteX4" fmla="*/ 0 w 761104"/>
                <a:gd name="connsiteY4" fmla="*/ 752475 h 942975"/>
                <a:gd name="connsiteX0" fmla="*/ 0 w 742054"/>
                <a:gd name="connsiteY0" fmla="*/ 752475 h 758825"/>
                <a:gd name="connsiteX1" fmla="*/ 126701 w 742054"/>
                <a:gd name="connsiteY1" fmla="*/ 0 h 758825"/>
                <a:gd name="connsiteX2" fmla="*/ 506805 w 742054"/>
                <a:gd name="connsiteY2" fmla="*/ 0 h 758825"/>
                <a:gd name="connsiteX3" fmla="*/ 742054 w 742054"/>
                <a:gd name="connsiteY3" fmla="*/ 758825 h 758825"/>
                <a:gd name="connsiteX4" fmla="*/ 0 w 742054"/>
                <a:gd name="connsiteY4" fmla="*/ 752475 h 758825"/>
                <a:gd name="connsiteX0" fmla="*/ 0 w 748404"/>
                <a:gd name="connsiteY0" fmla="*/ 752475 h 892175"/>
                <a:gd name="connsiteX1" fmla="*/ 126701 w 748404"/>
                <a:gd name="connsiteY1" fmla="*/ 0 h 892175"/>
                <a:gd name="connsiteX2" fmla="*/ 506805 w 748404"/>
                <a:gd name="connsiteY2" fmla="*/ 0 h 892175"/>
                <a:gd name="connsiteX3" fmla="*/ 748404 w 748404"/>
                <a:gd name="connsiteY3" fmla="*/ 892175 h 892175"/>
                <a:gd name="connsiteX4" fmla="*/ 0 w 748404"/>
                <a:gd name="connsiteY4" fmla="*/ 752475 h 892175"/>
                <a:gd name="connsiteX0" fmla="*/ 0 w 3034404"/>
                <a:gd name="connsiteY0" fmla="*/ 673100 h 892175"/>
                <a:gd name="connsiteX1" fmla="*/ 2412701 w 3034404"/>
                <a:gd name="connsiteY1" fmla="*/ 0 h 892175"/>
                <a:gd name="connsiteX2" fmla="*/ 2792805 w 3034404"/>
                <a:gd name="connsiteY2" fmla="*/ 0 h 892175"/>
                <a:gd name="connsiteX3" fmla="*/ 3034404 w 3034404"/>
                <a:gd name="connsiteY3" fmla="*/ 892175 h 892175"/>
                <a:gd name="connsiteX4" fmla="*/ 0 w 3034404"/>
                <a:gd name="connsiteY4" fmla="*/ 673100 h 892175"/>
                <a:gd name="connsiteX0" fmla="*/ 0 w 3034404"/>
                <a:gd name="connsiteY0" fmla="*/ 673100 h 892175"/>
                <a:gd name="connsiteX1" fmla="*/ 2412701 w 3034404"/>
                <a:gd name="connsiteY1" fmla="*/ 0 h 892175"/>
                <a:gd name="connsiteX2" fmla="*/ 2776930 w 3034404"/>
                <a:gd name="connsiteY2" fmla="*/ 6350 h 892175"/>
                <a:gd name="connsiteX3" fmla="*/ 3034404 w 3034404"/>
                <a:gd name="connsiteY3" fmla="*/ 892175 h 892175"/>
                <a:gd name="connsiteX4" fmla="*/ 0 w 3034404"/>
                <a:gd name="connsiteY4" fmla="*/ 673100 h 892175"/>
                <a:gd name="connsiteX0" fmla="*/ 0 w 3034404"/>
                <a:gd name="connsiteY0" fmla="*/ 666750 h 885825"/>
                <a:gd name="connsiteX1" fmla="*/ 2406351 w 3034404"/>
                <a:gd name="connsiteY1" fmla="*/ 3175 h 885825"/>
                <a:gd name="connsiteX2" fmla="*/ 2776930 w 3034404"/>
                <a:gd name="connsiteY2" fmla="*/ 0 h 885825"/>
                <a:gd name="connsiteX3" fmla="*/ 3034404 w 3034404"/>
                <a:gd name="connsiteY3" fmla="*/ 885825 h 885825"/>
                <a:gd name="connsiteX4" fmla="*/ 0 w 3034404"/>
                <a:gd name="connsiteY4" fmla="*/ 66675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4" h="885825">
                  <a:moveTo>
                    <a:pt x="0" y="666750"/>
                  </a:moveTo>
                  <a:lnTo>
                    <a:pt x="2406351" y="3175"/>
                  </a:lnTo>
                  <a:lnTo>
                    <a:pt x="2776930" y="0"/>
                  </a:lnTo>
                  <a:lnTo>
                    <a:pt x="3034404" y="885825"/>
                  </a:lnTo>
                  <a:lnTo>
                    <a:pt x="0" y="6667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5977" y="1533525"/>
              <a:ext cx="369572" cy="152400"/>
            </a:xfrm>
            <a:prstGeom prst="rect">
              <a:avLst/>
            </a:prstGeom>
            <a:solidFill>
              <a:srgbClr val="F796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305550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75116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44688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4256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783828" y="1533525"/>
            <a:ext cx="369572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683907" y="5587615"/>
            <a:ext cx="3335893" cy="618339"/>
            <a:chOff x="2683907" y="5587615"/>
            <a:chExt cx="3335893" cy="618339"/>
          </a:xfrm>
        </p:grpSpPr>
        <p:sp>
          <p:nvSpPr>
            <p:cNvPr id="54" name="TextBox 53"/>
            <p:cNvSpPr txBox="1"/>
            <p:nvPr/>
          </p:nvSpPr>
          <p:spPr>
            <a:xfrm>
              <a:off x="2683907" y="5587615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00400" y="5642608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41094" y="569062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36881" y="575744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00600" y="583364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1200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79881" y="58674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1400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15442" y="4614446"/>
            <a:ext cx="1321572" cy="1439108"/>
            <a:chOff x="5815442" y="4614446"/>
            <a:chExt cx="1321572" cy="1439108"/>
          </a:xfrm>
        </p:grpSpPr>
        <p:sp>
          <p:nvSpPr>
            <p:cNvPr id="60" name="TextBox 59"/>
            <p:cNvSpPr txBox="1"/>
            <p:nvPr/>
          </p:nvSpPr>
          <p:spPr>
            <a:xfrm>
              <a:off x="5815442" y="5715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81228" y="545264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0" y="522404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48400" y="50292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00800" y="48006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51.6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3200" y="461444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51.7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92320" y="53520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86000" y="49530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6000" y="44620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92320" y="40048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92320" y="35476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1108800" y="4387722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x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86837" y="603146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m/z</a:t>
            </a:r>
            <a:endParaRPr lang="en-US" i="1" dirty="0"/>
          </a:p>
        </p:txBody>
      </p:sp>
      <p:sp>
        <p:nvSpPr>
          <p:cNvPr id="76" name="Rectangle 75"/>
          <p:cNvSpPr/>
          <p:nvPr/>
        </p:nvSpPr>
        <p:spPr>
          <a:xfrm rot="18028266">
            <a:off x="6050828" y="5266668"/>
            <a:ext cx="174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Time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945250" y="1533979"/>
            <a:ext cx="369572" cy="152400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Fragment 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3420" r="12987" b="10387"/>
          <a:stretch/>
        </p:blipFill>
        <p:spPr>
          <a:xfrm>
            <a:off x="304800" y="2286000"/>
            <a:ext cx="44196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04" y="2501900"/>
            <a:ext cx="4338824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3982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Precursor Ions</a:t>
            </a:r>
            <a:endParaRPr lang="en-US" dirty="0"/>
          </a:p>
        </p:txBody>
      </p:sp>
      <p:sp>
        <p:nvSpPr>
          <p:cNvPr id="125" name="Left Brace 124"/>
          <p:cNvSpPr/>
          <p:nvPr/>
        </p:nvSpPr>
        <p:spPr>
          <a:xfrm rot="5400000">
            <a:off x="4528434" y="-1683984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53666" y="1470854"/>
            <a:ext cx="406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0  20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51460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5146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514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981706"/>
            <a:ext cx="7342634" cy="599694"/>
            <a:chOff x="990600" y="2971800"/>
            <a:chExt cx="7342634" cy="599694"/>
          </a:xfrm>
        </p:grpSpPr>
        <p:sp>
          <p:nvSpPr>
            <p:cNvPr id="68" name="Rectangle 6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>
            <a:off x="762000" y="2514600"/>
            <a:ext cx="0" cy="365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 rot="16200000">
            <a:off x="144306" y="398287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88161" y="2263143"/>
            <a:ext cx="7391400" cy="152400"/>
            <a:chOff x="988161" y="2263143"/>
            <a:chExt cx="3695701" cy="1524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98816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7294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5773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4251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730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1208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687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165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6644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5122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3601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2079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0558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9036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515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993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4472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2950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429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9907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90600" y="3667506"/>
            <a:ext cx="7342634" cy="599694"/>
            <a:chOff x="990600" y="2971800"/>
            <a:chExt cx="7342634" cy="599694"/>
          </a:xfrm>
        </p:grpSpPr>
        <p:sp>
          <p:nvSpPr>
            <p:cNvPr id="158" name="Rectangle 157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90600" y="4353306"/>
            <a:ext cx="7342634" cy="599694"/>
            <a:chOff x="990600" y="2971800"/>
            <a:chExt cx="7342634" cy="599694"/>
          </a:xfrm>
        </p:grpSpPr>
        <p:sp>
          <p:nvSpPr>
            <p:cNvPr id="224" name="Rectangle 223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963166" y="5029200"/>
            <a:ext cx="7342634" cy="599694"/>
            <a:chOff x="990600" y="2971800"/>
            <a:chExt cx="7342634" cy="599694"/>
          </a:xfrm>
        </p:grpSpPr>
        <p:sp>
          <p:nvSpPr>
            <p:cNvPr id="245" name="Rectangle 244"/>
            <p:cNvSpPr/>
            <p:nvPr/>
          </p:nvSpPr>
          <p:spPr>
            <a:xfrm>
              <a:off x="990600" y="29718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357734" y="29972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724863" y="3022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091997" y="3054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459126" y="3086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26260" y="3117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193388" y="3149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560521" y="3181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927651" y="3213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294786" y="3244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61914" y="3276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29050" y="3308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96177" y="3340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763313" y="3371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130440" y="3403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97576" y="3435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864704" y="34671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231837" y="34988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598967" y="353060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966100" y="3562350"/>
              <a:ext cx="367134" cy="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3" name="Straight Arrow Connector 272"/>
          <p:cNvCxnSpPr>
            <a:stCxn id="72" idx="2"/>
            <a:endCxn id="162" idx="2"/>
          </p:cNvCxnSpPr>
          <p:nvPr/>
        </p:nvCxnSpPr>
        <p:spPr>
          <a:xfrm>
            <a:off x="2642693" y="310515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2703350" y="3286506"/>
            <a:ext cx="13548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~2 seconds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99544" y="3632801"/>
            <a:ext cx="7484739" cy="2005999"/>
            <a:chOff x="899544" y="3632801"/>
            <a:chExt cx="7484739" cy="2005999"/>
          </a:xfrm>
        </p:grpSpPr>
        <p:cxnSp>
          <p:nvCxnSpPr>
            <p:cNvPr id="156" name="Straight Connector 155"/>
            <p:cNvCxnSpPr/>
            <p:nvPr/>
          </p:nvCxnSpPr>
          <p:spPr>
            <a:xfrm flipH="1">
              <a:off x="914400" y="3632801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914400" y="39624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914400" y="4292009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14400" y="464628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899544" y="5006163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14400" y="5311394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914400" y="56388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09678" y="2891135"/>
            <a:ext cx="7552734" cy="461665"/>
            <a:chOff x="909678" y="2891135"/>
            <a:chExt cx="7552734" cy="461665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09678" y="3276600"/>
              <a:ext cx="746988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2891135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MS Scan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Chromatography-based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Hypothesis testing (Verification)</a:t>
            </a:r>
          </a:p>
          <a:p>
            <a:endParaRPr lang="en-US" dirty="0" smtClean="0"/>
          </a:p>
          <a:p>
            <a:r>
              <a:rPr lang="en-US" dirty="0" smtClean="0"/>
              <a:t>SRM</a:t>
            </a:r>
            <a:endParaRPr lang="en-US" dirty="0"/>
          </a:p>
          <a:p>
            <a:r>
              <a:rPr lang="en-US" sz="3000" dirty="0"/>
              <a:t>MS1 chromatogram extraction</a:t>
            </a:r>
          </a:p>
          <a:p>
            <a:r>
              <a:rPr lang="en-US" dirty="0"/>
              <a:t>Targeted </a:t>
            </a:r>
            <a:r>
              <a:rPr lang="en-US" dirty="0" smtClean="0"/>
              <a:t>MS/MS (PRM)</a:t>
            </a:r>
            <a:endParaRPr lang="en-US" dirty="0"/>
          </a:p>
          <a:p>
            <a:r>
              <a:rPr lang="en-US" b="1" dirty="0"/>
              <a:t>Data independent acquisition (DIA/SWATH)</a:t>
            </a:r>
          </a:p>
          <a:p>
            <a:endParaRPr lang="en-US" dirty="0"/>
          </a:p>
        </p:txBody>
      </p:sp>
      <p:pic>
        <p:nvPicPr>
          <p:cNvPr id="4" name="Picture 3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219200"/>
            <a:ext cx="1455356" cy="195733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96566"/>
              </p:ext>
            </p:extLst>
          </p:nvPr>
        </p:nvGraphicFramePr>
        <p:xfrm>
          <a:off x="1447800" y="4450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Selective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86400" y="4419600"/>
            <a:ext cx="21336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5715000"/>
            <a:ext cx="3956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Got HYPOTHESIS??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0504"/>
            <a:ext cx="7848600" cy="5355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and Product 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 Chromatogram Extraction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5092" y="1852547"/>
            <a:ext cx="728257" cy="7500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Source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27379" y="1791067"/>
            <a:ext cx="1026737" cy="122961"/>
          </a:xfrm>
          <a:prstGeom prst="rect">
            <a:avLst/>
          </a:prstGeom>
          <a:gradFill rotWithShape="1">
            <a:gsLst>
              <a:gs pos="0">
                <a:srgbClr val="DDE9EC">
                  <a:gamma/>
                  <a:shade val="46275"/>
                  <a:invGamma/>
                </a:srgbClr>
              </a:gs>
              <a:gs pos="50000">
                <a:srgbClr val="DDE9EC"/>
              </a:gs>
              <a:gs pos="100000">
                <a:srgbClr val="DDE9E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27379" y="2541131"/>
            <a:ext cx="1026737" cy="122961"/>
          </a:xfrm>
          <a:prstGeom prst="rect">
            <a:avLst/>
          </a:prstGeom>
          <a:gradFill rotWithShape="1">
            <a:gsLst>
              <a:gs pos="0">
                <a:srgbClr val="DDE9EC">
                  <a:gamma/>
                  <a:shade val="46275"/>
                  <a:invGamma/>
                </a:srgbClr>
              </a:gs>
              <a:gs pos="50000">
                <a:srgbClr val="DDE9EC"/>
              </a:gs>
              <a:gs pos="100000">
                <a:srgbClr val="DDE9E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19764" y="1791067"/>
            <a:ext cx="1026737" cy="122961"/>
          </a:xfrm>
          <a:prstGeom prst="rect">
            <a:avLst/>
          </a:prstGeom>
          <a:gradFill rotWithShape="1">
            <a:gsLst>
              <a:gs pos="0">
                <a:srgbClr val="DDE9EC">
                  <a:gamma/>
                  <a:shade val="46275"/>
                  <a:invGamma/>
                </a:srgbClr>
              </a:gs>
              <a:gs pos="50000">
                <a:srgbClr val="DDE9EC"/>
              </a:gs>
              <a:gs pos="100000">
                <a:srgbClr val="DDE9E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19764" y="2541131"/>
            <a:ext cx="1026737" cy="122961"/>
          </a:xfrm>
          <a:prstGeom prst="rect">
            <a:avLst/>
          </a:prstGeom>
          <a:gradFill rotWithShape="1">
            <a:gsLst>
              <a:gs pos="0">
                <a:srgbClr val="DDE9EC">
                  <a:gamma/>
                  <a:shade val="46275"/>
                  <a:invGamma/>
                </a:srgbClr>
              </a:gs>
              <a:gs pos="50000">
                <a:srgbClr val="DDE9EC"/>
              </a:gs>
              <a:gs pos="100000">
                <a:srgbClr val="DDE9E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12149" y="1791067"/>
            <a:ext cx="1026737" cy="122961"/>
          </a:xfrm>
          <a:prstGeom prst="rect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12149" y="2541131"/>
            <a:ext cx="1026737" cy="122961"/>
          </a:xfrm>
          <a:prstGeom prst="rect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827379" y="1987805"/>
            <a:ext cx="36412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27379" y="2184543"/>
            <a:ext cx="36412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827379" y="2282912"/>
            <a:ext cx="1278826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827379" y="2381281"/>
            <a:ext cx="36412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827379" y="2479650"/>
            <a:ext cx="36412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021778" y="1987805"/>
            <a:ext cx="4245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021778" y="2086174"/>
            <a:ext cx="42452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021778" y="2282912"/>
            <a:ext cx="4245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5021778" y="2381281"/>
            <a:ext cx="42452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021778" y="2479650"/>
            <a:ext cx="42452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321531" y="1987805"/>
            <a:ext cx="7002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321531" y="2086174"/>
            <a:ext cx="70024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321531" y="2184543"/>
            <a:ext cx="7002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321531" y="2282912"/>
            <a:ext cx="7002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321531" y="2381281"/>
            <a:ext cx="70024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321531" y="2479650"/>
            <a:ext cx="70024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4106205" y="1987804"/>
            <a:ext cx="205697" cy="110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4134215" y="2098470"/>
            <a:ext cx="177687" cy="1844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115833" y="2086173"/>
            <a:ext cx="196069" cy="983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063339" y="2086173"/>
            <a:ext cx="248563" cy="1967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115833" y="2282912"/>
            <a:ext cx="196069" cy="98369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115833" y="2282912"/>
            <a:ext cx="205698" cy="1967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106205" y="1471367"/>
            <a:ext cx="684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CID</a:t>
            </a: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2819400" y="1447800"/>
            <a:ext cx="1119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Q1 / Trap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972205" y="1244025"/>
            <a:ext cx="11237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Analyzer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5021778" y="2184543"/>
            <a:ext cx="4245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65746" y="3460868"/>
            <a:ext cx="4132795" cy="2438400"/>
            <a:chOff x="16072462" y="6719320"/>
            <a:chExt cx="9820142" cy="4291580"/>
          </a:xfrm>
        </p:grpSpPr>
        <p:sp>
          <p:nvSpPr>
            <p:cNvPr id="44" name="Line 3"/>
            <p:cNvSpPr>
              <a:spLocks noChangeShapeType="1"/>
            </p:cNvSpPr>
            <p:nvPr/>
          </p:nvSpPr>
          <p:spPr bwMode="auto">
            <a:xfrm>
              <a:off x="16838612" y="7277100"/>
              <a:ext cx="0" cy="259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 flipV="1">
              <a:off x="16838612" y="7962900"/>
              <a:ext cx="2743200" cy="1905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 flipV="1">
              <a:off x="17264062" y="9234488"/>
              <a:ext cx="0" cy="3286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17624425" y="8940800"/>
              <a:ext cx="0" cy="381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18057812" y="8820150"/>
              <a:ext cx="0" cy="209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 flipV="1">
              <a:off x="18526125" y="8561388"/>
              <a:ext cx="0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V="1">
              <a:off x="18896012" y="7821613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V="1">
              <a:off x="18438812" y="8223250"/>
              <a:ext cx="2743200" cy="1905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8819812" y="9758363"/>
              <a:ext cx="0" cy="1095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 flipV="1">
              <a:off x="19224625" y="9372600"/>
              <a:ext cx="0" cy="2016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 flipV="1">
              <a:off x="19658012" y="8583613"/>
              <a:ext cx="0" cy="685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V="1">
              <a:off x="20159662" y="8550275"/>
              <a:ext cx="0" cy="390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 flipV="1">
              <a:off x="20496212" y="8278813"/>
              <a:ext cx="0" cy="4127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18667412" y="9867900"/>
              <a:ext cx="0" cy="1079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20115212" y="8485188"/>
              <a:ext cx="2743200" cy="1905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20540662" y="9950450"/>
              <a:ext cx="0" cy="1460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20901025" y="9463088"/>
              <a:ext cx="0" cy="3810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21323300" y="9105900"/>
              <a:ext cx="0" cy="4460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21836062" y="8702675"/>
              <a:ext cx="0" cy="5000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V="1">
              <a:off x="22172612" y="8648700"/>
              <a:ext cx="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 flipV="1">
              <a:off x="20343812" y="9944100"/>
              <a:ext cx="0" cy="2936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 flipV="1">
              <a:off x="21791612" y="8724900"/>
              <a:ext cx="2743200" cy="1905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V="1">
              <a:off x="22183725" y="10164763"/>
              <a:ext cx="0" cy="1920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 flipV="1">
              <a:off x="22577425" y="9653588"/>
              <a:ext cx="0" cy="44291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22988587" y="9563100"/>
              <a:ext cx="0" cy="228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 flipV="1">
              <a:off x="23479125" y="9247188"/>
              <a:ext cx="0" cy="206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 flipV="1">
              <a:off x="23849012" y="9029700"/>
              <a:ext cx="0" cy="16351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V="1">
              <a:off x="22020212" y="10096500"/>
              <a:ext cx="0" cy="3810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16838612" y="9867900"/>
              <a:ext cx="72390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21062059" y="6719320"/>
              <a:ext cx="4830545" cy="81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MS/MS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scans</a:t>
              </a:r>
            </a:p>
          </p:txBody>
        </p:sp>
        <p:sp>
          <p:nvSpPr>
            <p:cNvPr id="74" name="Text Box 33"/>
            <p:cNvSpPr txBox="1">
              <a:spLocks noChangeArrowheads="1"/>
            </p:cNvSpPr>
            <p:nvPr/>
          </p:nvSpPr>
          <p:spPr bwMode="auto">
            <a:xfrm rot="561259">
              <a:off x="18386590" y="10251720"/>
              <a:ext cx="2982582" cy="546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dirty="0">
                  <a:latin typeface="+mn-lt"/>
                </a:rPr>
                <a:t>time (scan #)</a:t>
              </a: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 rot="16229084">
              <a:off x="15698451" y="8280551"/>
              <a:ext cx="1517658" cy="76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000" dirty="0">
                  <a:latin typeface="+mn-lt"/>
                </a:rPr>
                <a:t>intensity</a:t>
              </a: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 rot="19676140">
              <a:off x="19273777" y="7339171"/>
              <a:ext cx="1237081" cy="66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dirty="0">
                  <a:latin typeface="+mn-lt"/>
                </a:rPr>
                <a:t>m/z</a:t>
              </a:r>
            </a:p>
          </p:txBody>
        </p: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 rot="19676140">
              <a:off x="20901798" y="7615973"/>
              <a:ext cx="1237081" cy="66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dirty="0">
                  <a:latin typeface="+mn-lt"/>
                </a:rPr>
                <a:t>m/z</a:t>
              </a:r>
            </a:p>
          </p:txBody>
        </p:sp>
        <p:sp>
          <p:nvSpPr>
            <p:cNvPr id="78" name="Text Box 37"/>
            <p:cNvSpPr txBox="1">
              <a:spLocks noChangeArrowheads="1"/>
            </p:cNvSpPr>
            <p:nvPr/>
          </p:nvSpPr>
          <p:spPr bwMode="auto">
            <a:xfrm rot="19676140">
              <a:off x="22576217" y="7888728"/>
              <a:ext cx="1237081" cy="66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dirty="0">
                  <a:latin typeface="+mn-lt"/>
                </a:rPr>
                <a:t>m/z</a:t>
              </a:r>
            </a:p>
          </p:txBody>
        </p:sp>
        <p:sp>
          <p:nvSpPr>
            <p:cNvPr id="79" name="Text Box 38"/>
            <p:cNvSpPr txBox="1">
              <a:spLocks noChangeArrowheads="1"/>
            </p:cNvSpPr>
            <p:nvPr/>
          </p:nvSpPr>
          <p:spPr bwMode="auto">
            <a:xfrm rot="19676140">
              <a:off x="24250636" y="8161482"/>
              <a:ext cx="1237081" cy="66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dirty="0">
                  <a:latin typeface="+mn-lt"/>
                </a:rPr>
                <a:t>m/z</a:t>
              </a:r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18286412" y="8648700"/>
              <a:ext cx="56388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18275301" y="8550286"/>
              <a:ext cx="5649914" cy="936628"/>
              <a:chOff x="1289" y="2194"/>
              <a:chExt cx="3559" cy="590"/>
            </a:xfrm>
          </p:grpSpPr>
          <p:sp>
            <p:nvSpPr>
              <p:cNvPr id="83" name="Line 41"/>
              <p:cNvSpPr>
                <a:spLocks noChangeShapeType="1"/>
              </p:cNvSpPr>
              <p:nvPr/>
            </p:nvSpPr>
            <p:spPr bwMode="auto">
              <a:xfrm flipV="1">
                <a:off x="1289" y="2201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n-lt"/>
                </a:endParaRPr>
              </a:p>
            </p:txBody>
          </p:sp>
          <p:sp>
            <p:nvSpPr>
              <p:cNvPr id="84" name="Line 42"/>
              <p:cNvSpPr>
                <a:spLocks noChangeShapeType="1"/>
              </p:cNvSpPr>
              <p:nvPr/>
            </p:nvSpPr>
            <p:spPr bwMode="auto">
              <a:xfrm>
                <a:off x="1440" y="219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n-lt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/>
            </p:nvSpPr>
            <p:spPr bwMode="auto">
              <a:xfrm>
                <a:off x="2482" y="2195"/>
                <a:ext cx="105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n-lt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/>
            </p:nvSpPr>
            <p:spPr bwMode="auto">
              <a:xfrm>
                <a:off x="3545" y="2297"/>
                <a:ext cx="100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n-lt"/>
                </a:endParaRPr>
              </a:p>
            </p:txBody>
          </p:sp>
          <p:sp>
            <p:nvSpPr>
              <p:cNvPr id="87" name="Line 45"/>
              <p:cNvSpPr>
                <a:spLocks noChangeShapeType="1"/>
              </p:cNvSpPr>
              <p:nvPr/>
            </p:nvSpPr>
            <p:spPr bwMode="auto">
              <a:xfrm>
                <a:off x="4560" y="2640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88" name="Line 16"/>
          <p:cNvSpPr>
            <a:spLocks noChangeShapeType="1"/>
          </p:cNvSpPr>
          <p:nvPr/>
        </p:nvSpPr>
        <p:spPr bwMode="auto">
          <a:xfrm flipV="1">
            <a:off x="2830033" y="2086174"/>
            <a:ext cx="12788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3298367" y="5033366"/>
            <a:ext cx="2147935" cy="42663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90" name="Line 41"/>
          <p:cNvSpPr>
            <a:spLocks noChangeShapeType="1"/>
          </p:cNvSpPr>
          <p:nvPr/>
        </p:nvSpPr>
        <p:spPr bwMode="auto">
          <a:xfrm flipV="1">
            <a:off x="3298367" y="4968415"/>
            <a:ext cx="305832" cy="51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91" name="Line 42"/>
          <p:cNvSpPr>
            <a:spLocks noChangeShapeType="1"/>
          </p:cNvSpPr>
          <p:nvPr/>
        </p:nvSpPr>
        <p:spPr bwMode="auto">
          <a:xfrm>
            <a:off x="3592330" y="4955787"/>
            <a:ext cx="677360" cy="49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92" name="Line 43"/>
          <p:cNvSpPr>
            <a:spLocks noChangeShapeType="1"/>
          </p:cNvSpPr>
          <p:nvPr/>
        </p:nvSpPr>
        <p:spPr bwMode="auto">
          <a:xfrm>
            <a:off x="4260336" y="5006298"/>
            <a:ext cx="761441" cy="121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80110" y="2746376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m/z isolation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590800" y="2746376"/>
            <a:ext cx="16567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152400" y="1295400"/>
            <a:ext cx="8915400" cy="5428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Ion Selectivity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2286000"/>
            <a:ext cx="18288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14975" y="2875002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31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Ion Selectivity (DIA)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98448"/>
            <a:ext cx="9144000" cy="5428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2286000"/>
            <a:ext cx="1828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14975" y="2875002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20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Selectivity Becomes Sensitivity</a:t>
            </a:r>
            <a:endParaRPr lang="en-US" dirty="0"/>
          </a:p>
        </p:txBody>
      </p:sp>
      <p:pic>
        <p:nvPicPr>
          <p:cNvPr id="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33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194" y="5791200"/>
            <a:ext cx="6279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Decreasing noise increases signal-to-noise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1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 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Selectivity</a:t>
            </a:r>
          </a:p>
          <a:p>
            <a:r>
              <a:rPr lang="en-US" dirty="0" smtClean="0"/>
              <a:t>Cycle time</a:t>
            </a:r>
          </a:p>
          <a:p>
            <a:r>
              <a:rPr lang="en-US" dirty="0" smtClean="0"/>
              <a:t>Measured range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ion digital record – image quality?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4478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DDA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6670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2400300" y="19050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2400300" y="3124200"/>
            <a:ext cx="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7" idx="1"/>
          </p:cNvCxnSpPr>
          <p:nvPr/>
        </p:nvCxnSpPr>
        <p:spPr>
          <a:xfrm>
            <a:off x="3429000" y="4267200"/>
            <a:ext cx="22098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91000" y="2514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3"/>
            <a:endCxn id="28" idx="1"/>
          </p:cNvCxnSpPr>
          <p:nvPr/>
        </p:nvCxnSpPr>
        <p:spPr>
          <a:xfrm flipV="1">
            <a:off x="3429000" y="2895600"/>
            <a:ext cx="762000" cy="13716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629123" y="524211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 flipH="1">
            <a:off x="6657823" y="4648200"/>
            <a:ext cx="9677" cy="593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270" y="4675981"/>
            <a:ext cx="1119167" cy="150518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620158" y="145116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8" idx="2"/>
            <a:endCxn id="7" idx="0"/>
          </p:cNvCxnSpPr>
          <p:nvPr/>
        </p:nvCxnSpPr>
        <p:spPr>
          <a:xfrm>
            <a:off x="5219700" y="3276600"/>
            <a:ext cx="1447800" cy="609600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1" idx="2"/>
          </p:cNvCxnSpPr>
          <p:nvPr/>
        </p:nvCxnSpPr>
        <p:spPr>
          <a:xfrm flipH="1">
            <a:off x="6648857" y="1908362"/>
            <a:ext cx="1" cy="197167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10400" y="3276600"/>
            <a:ext cx="207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Got HYPOTHESIS??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>
          <a:xfrm flipH="1">
            <a:off x="7696200" y="3645932"/>
            <a:ext cx="349612" cy="62126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2"/>
          </p:cNvCxnSpPr>
          <p:nvPr/>
        </p:nvCxnSpPr>
        <p:spPr>
          <a:xfrm flipH="1">
            <a:off x="7686523" y="3645932"/>
            <a:ext cx="359289" cy="197718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8" grpId="0" animBg="1"/>
      <p:bldP spid="40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DIA-Centric Workflow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667001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Peptide Detection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38862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862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21" idx="2"/>
            <a:endCxn id="5" idx="0"/>
          </p:cNvCxnSpPr>
          <p:nvPr/>
        </p:nvCxnSpPr>
        <p:spPr>
          <a:xfrm>
            <a:off x="2400300" y="1905000"/>
            <a:ext cx="0" cy="76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2400300" y="3124201"/>
            <a:ext cx="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7" idx="1"/>
          </p:cNvCxnSpPr>
          <p:nvPr/>
        </p:nvCxnSpPr>
        <p:spPr>
          <a:xfrm>
            <a:off x="3429000" y="4267201"/>
            <a:ext cx="22098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91000" y="25146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3"/>
            <a:endCxn id="28" idx="1"/>
          </p:cNvCxnSpPr>
          <p:nvPr/>
        </p:nvCxnSpPr>
        <p:spPr>
          <a:xfrm flipV="1">
            <a:off x="3429000" y="2895601"/>
            <a:ext cx="762000" cy="13716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629123" y="5242113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 flipH="1">
            <a:off x="6657823" y="4648201"/>
            <a:ext cx="9677" cy="593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270" y="4675982"/>
            <a:ext cx="1119167" cy="150518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371600" y="14478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8" idx="2"/>
            <a:endCxn id="7" idx="0"/>
          </p:cNvCxnSpPr>
          <p:nvPr/>
        </p:nvCxnSpPr>
        <p:spPr>
          <a:xfrm>
            <a:off x="5219700" y="3276601"/>
            <a:ext cx="1447800" cy="609600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0400" y="3276601"/>
            <a:ext cx="207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Got HYPOTHESIS??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7696200" y="3645933"/>
            <a:ext cx="349612" cy="62126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7686523" y="3645933"/>
            <a:ext cx="359289" cy="197718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DIA-Centric Workflow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21" idx="2"/>
          </p:cNvCxnSpPr>
          <p:nvPr/>
        </p:nvCxnSpPr>
        <p:spPr>
          <a:xfrm>
            <a:off x="2400300" y="1905000"/>
            <a:ext cx="0" cy="76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371600" y="14478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43000" y="2667001"/>
            <a:ext cx="29718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34035" y="3200401"/>
            <a:ext cx="3437965" cy="1219200"/>
          </a:xfrm>
          <a:prstGeom prst="rect">
            <a:avLst/>
          </a:prstGeom>
        </p:spPr>
        <p:txBody>
          <a:bodyPr vert="horz" numCol="1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Pecan - </a:t>
            </a:r>
            <a:r>
              <a:rPr lang="en-US" dirty="0" err="1" smtClean="0"/>
              <a:t>MacCoss</a:t>
            </a:r>
            <a:endParaRPr lang="en-US" dirty="0" smtClean="0"/>
          </a:p>
          <a:p>
            <a:pPr lvl="1"/>
            <a:r>
              <a:rPr lang="en-US" dirty="0" smtClean="0"/>
              <a:t>MS Pathfinder - Smith</a:t>
            </a:r>
          </a:p>
          <a:p>
            <a:pPr lvl="1"/>
            <a:r>
              <a:rPr lang="en-US" dirty="0"/>
              <a:t>Umpire - </a:t>
            </a:r>
            <a:r>
              <a:rPr lang="en-US" dirty="0" err="1"/>
              <a:t>Nesvizhskii</a:t>
            </a:r>
            <a:endParaRPr lang="en-US" dirty="0"/>
          </a:p>
          <a:p>
            <a:pPr lvl="1"/>
            <a:r>
              <a:rPr lang="en-US" dirty="0" err="1" smtClean="0"/>
              <a:t>Bandeira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6425" y="271630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Peptide Detection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93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80836" y="4116228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iRT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4343" y="3429307"/>
            <a:ext cx="5193" cy="7008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26561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0"/>
          </p:cNvCxnSpPr>
          <p:nvPr/>
        </p:nvCxnSpPr>
        <p:spPr>
          <a:xfrm flipH="1">
            <a:off x="2409536" y="1656979"/>
            <a:ext cx="1562100" cy="999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0"/>
          </p:cNvCxnSpPr>
          <p:nvPr/>
        </p:nvCxnSpPr>
        <p:spPr>
          <a:xfrm flipH="1">
            <a:off x="2409536" y="2180410"/>
            <a:ext cx="1562100" cy="475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380836" y="545869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09536" y="4878228"/>
            <a:ext cx="0" cy="5804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645680"/>
            <a:ext cx="1119167" cy="150518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367389" y="1450791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2396089" y="190799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Instrument Vendors</a:t>
            </a:r>
            <a:endParaRPr lang="en-US" dirty="0"/>
          </a:p>
        </p:txBody>
      </p:sp>
      <p:pic>
        <p:nvPicPr>
          <p:cNvPr id="1028" name="Picture 4" descr="Agilent Techn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924322"/>
            <a:ext cx="27051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4" y="4374760"/>
            <a:ext cx="22383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B SCI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gilent Technolog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4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mo Scientif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63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80836" y="4116228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1636" y="1450790"/>
            <a:ext cx="2057400" cy="9358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Chromatogram Library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4343" y="3429307"/>
            <a:ext cx="5193" cy="7008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26561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7" name="Straight Arrow Connector 36"/>
          <p:cNvCxnSpPr>
            <a:stCxn id="8" idx="1"/>
            <a:endCxn id="28" idx="0"/>
          </p:cNvCxnSpPr>
          <p:nvPr/>
        </p:nvCxnSpPr>
        <p:spPr>
          <a:xfrm flipH="1">
            <a:off x="2409536" y="1918694"/>
            <a:ext cx="1562100" cy="737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380836" y="545869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09536" y="4878228"/>
            <a:ext cx="0" cy="5804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645680"/>
            <a:ext cx="1119167" cy="150518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367389" y="1450791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2396089" y="190799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519175"/>
            <a:ext cx="661292" cy="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80836" y="4116228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4343" y="3429307"/>
            <a:ext cx="5193" cy="7008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26561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80836" y="545869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09536" y="4878228"/>
            <a:ext cx="0" cy="5804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197" y="2645680"/>
            <a:ext cx="1119167" cy="150518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367389" y="1450791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2396089" y="190799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197" y="4382928"/>
            <a:ext cx="695325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82" y="5002054"/>
            <a:ext cx="419100" cy="409575"/>
          </a:xfrm>
          <a:prstGeom prst="rect">
            <a:avLst/>
          </a:prstGeom>
        </p:spPr>
      </p:pic>
      <p:pic>
        <p:nvPicPr>
          <p:cNvPr id="1026" name="Picture 2" descr="http://www.openswath.org/openswath/img/OpenSWATH_E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35454"/>
            <a:ext cx="2802725" cy="5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7746" y="4419600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Spectronaut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7746" y="5029200"/>
            <a:ext cx="110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PeakView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71636" y="1450790"/>
            <a:ext cx="2057400" cy="9358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Assay Library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2409536" y="1918694"/>
            <a:ext cx="1562100" cy="737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DIA using interspersed DDA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Webinar #3:  Tuesday, Jan. 13</a:t>
            </a:r>
            <a:r>
              <a:rPr lang="en-US" baseline="30000" dirty="0" smtClean="0"/>
              <a:t>th</a:t>
            </a:r>
            <a:r>
              <a:rPr lang="en-US" dirty="0" smtClean="0"/>
              <a:t> – PRM</a:t>
            </a:r>
          </a:p>
          <a:p>
            <a:endParaRPr lang="en-US" dirty="0" smtClean="0"/>
          </a:p>
          <a:p>
            <a:r>
              <a:rPr lang="en-US" dirty="0" smtClean="0"/>
              <a:t>Weeklong Targeted Proteomics Course at UW</a:t>
            </a:r>
          </a:p>
          <a:p>
            <a:pPr lvl="1"/>
            <a:r>
              <a:rPr lang="en-US" dirty="0" smtClean="0"/>
              <a:t>March 23-27 (apply by Nov. 21)</a:t>
            </a:r>
          </a:p>
          <a:p>
            <a:r>
              <a:rPr lang="en-US" dirty="0" smtClean="0"/>
              <a:t>Workshops at US HUPO and ASMS</a:t>
            </a:r>
          </a:p>
          <a:p>
            <a:r>
              <a:rPr lang="en-US" dirty="0" smtClean="0"/>
              <a:t>Weeklong Course at ETH, Zurich</a:t>
            </a:r>
          </a:p>
          <a:p>
            <a:pPr lvl="1"/>
            <a:r>
              <a:rPr lang="en-US" dirty="0" smtClean="0"/>
              <a:t>June 22-26</a:t>
            </a:r>
          </a:p>
          <a:p>
            <a:r>
              <a:rPr lang="en-US" dirty="0" smtClean="0"/>
              <a:t>Weeklong Course at PRBB, Barcelona</a:t>
            </a:r>
          </a:p>
          <a:p>
            <a:pPr lvl="1"/>
            <a:r>
              <a:rPr lang="en-US" dirty="0" smtClean="0"/>
              <a:t>November 15-20</a:t>
            </a:r>
          </a:p>
          <a:p>
            <a:r>
              <a:rPr lang="en-US" dirty="0" smtClean="0"/>
              <a:t>Weeklong Course in Boston</a:t>
            </a:r>
          </a:p>
          <a:p>
            <a:pPr lvl="1"/>
            <a:r>
              <a:rPr lang="en-US" dirty="0" smtClean="0"/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2674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any questions you have on the topic of using DDA data in Skyline.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://tinyurl.com/QA4Skyline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post-webinar survey:</a:t>
            </a:r>
            <a:br>
              <a:rPr lang="en-US" dirty="0" smtClean="0"/>
            </a:br>
            <a:r>
              <a:rPr lang="en-US" smtClean="0"/>
              <a:t>            </a:t>
            </a:r>
            <a:r>
              <a:rPr lang="en-US" b="1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tinyurl.com/Survey4Webinar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26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1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20670" y="149038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DDA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670" y="27432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2067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5049370" y="1947582"/>
            <a:ext cx="0" cy="795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5049370" y="3200400"/>
            <a:ext cx="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9" idx="0"/>
          </p:cNvCxnSpPr>
          <p:nvPr/>
        </p:nvCxnSpPr>
        <p:spPr>
          <a:xfrm>
            <a:off x="5049370" y="3200400"/>
            <a:ext cx="260873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7" idx="0"/>
          </p:cNvCxnSpPr>
          <p:nvPr/>
        </p:nvCxnSpPr>
        <p:spPr>
          <a:xfrm flipH="1">
            <a:off x="2476500" y="1947582"/>
            <a:ext cx="2572870" cy="1938618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  <a:endCxn id="7" idx="3"/>
          </p:cNvCxnSpPr>
          <p:nvPr/>
        </p:nvCxnSpPr>
        <p:spPr>
          <a:xfrm flipH="1">
            <a:off x="3505200" y="4267200"/>
            <a:ext cx="51547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3340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2"/>
            <a:endCxn id="28" idx="0"/>
          </p:cNvCxnSpPr>
          <p:nvPr/>
        </p:nvCxnSpPr>
        <p:spPr>
          <a:xfrm>
            <a:off x="5049370" y="4648200"/>
            <a:ext cx="131333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28" idx="0"/>
          </p:cNvCxnSpPr>
          <p:nvPr/>
        </p:nvCxnSpPr>
        <p:spPr>
          <a:xfrm flipH="1">
            <a:off x="6362700" y="4648200"/>
            <a:ext cx="1295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447800" y="53340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76500" y="4648200"/>
            <a:ext cx="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016" y="4834218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6002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DDA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20158" y="160356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Knowledge and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product ion </a:t>
            </a:r>
            <a:r>
              <a:rPr lang="en-US" dirty="0"/>
              <a:t>abundance</a:t>
            </a:r>
          </a:p>
          <a:p>
            <a:pPr lvl="1"/>
            <a:r>
              <a:rPr lang="en-US" dirty="0" smtClean="0"/>
              <a:t>Spectral libraries</a:t>
            </a:r>
            <a:endParaRPr lang="en-US" dirty="0"/>
          </a:p>
          <a:p>
            <a:r>
              <a:rPr lang="en-US" dirty="0"/>
              <a:t>Retention time</a:t>
            </a:r>
          </a:p>
          <a:p>
            <a:pPr lvl="1"/>
            <a:r>
              <a:rPr lang="en-US" dirty="0" err="1" smtClean="0"/>
              <a:t>iRT</a:t>
            </a:r>
            <a:r>
              <a:rPr lang="en-US" dirty="0" smtClean="0"/>
              <a:t> libraries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/>
              <a:t>Powerful enough to be used cross-lab / cross experiment</a:t>
            </a:r>
          </a:p>
          <a:p>
            <a:pPr lvl="1"/>
            <a:r>
              <a:rPr lang="en-US" dirty="0"/>
              <a:t>Measure, store, re-use</a:t>
            </a:r>
          </a:p>
          <a:p>
            <a:r>
              <a:rPr lang="en-US" dirty="0"/>
              <a:t>More powerful run-to-run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Product Ion Abundance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2622"/>
            <a:ext cx="8710159" cy="43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463322" cy="40391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6800" y="278938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03860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607066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1062583" y="4876800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8610600" y="2789380"/>
            <a:ext cx="81322" cy="124922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7206" y="32120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463322" cy="40391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6800" y="278938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4038600"/>
            <a:ext cx="754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81416" y="5608517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DDA run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8610599" y="4878251"/>
            <a:ext cx="1" cy="730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8610600" y="2789380"/>
            <a:ext cx="81322" cy="124922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7206" y="32120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22442</TotalTime>
  <Words>919</Words>
  <Application>Microsoft Office PowerPoint</Application>
  <PresentationFormat>On-screen Show (4:3)</PresentationFormat>
  <Paragraphs>302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Agenda</vt:lpstr>
      <vt:lpstr>Chromatography-based Quantification</vt:lpstr>
      <vt:lpstr>Multiple Instrument Vendors</vt:lpstr>
      <vt:lpstr>Webinar 1 Overview</vt:lpstr>
      <vt:lpstr>Overview</vt:lpstr>
      <vt:lpstr>Prior Knowledge and Consistency</vt:lpstr>
      <vt:lpstr>Relative Product Ion Abundance</vt:lpstr>
      <vt:lpstr>Retention Time</vt:lpstr>
      <vt:lpstr>Retention Time</vt:lpstr>
      <vt:lpstr>Retention Time</vt:lpstr>
      <vt:lpstr>Retention Time</vt:lpstr>
      <vt:lpstr>Data Independent Acquisition (DIA)</vt:lpstr>
      <vt:lpstr>Data Independent Acquisition (DIA)</vt:lpstr>
      <vt:lpstr>Data Independent Acquisition (DIA)</vt:lpstr>
      <vt:lpstr>Data Independent Acquisition (DIA)</vt:lpstr>
      <vt:lpstr>Data Independent Acquisition (DIA)</vt:lpstr>
      <vt:lpstr>Extraction of Fragment Ions</vt:lpstr>
      <vt:lpstr>Extraction of Fragment Ions</vt:lpstr>
      <vt:lpstr>Measuring Precursor Ions</vt:lpstr>
      <vt:lpstr>Precursor and Product Ion Information</vt:lpstr>
      <vt:lpstr>DIA Chromatogram Extraction</vt:lpstr>
      <vt:lpstr>Product Ion Selectivity</vt:lpstr>
      <vt:lpstr>Product Ion Selectivity (DIA)</vt:lpstr>
      <vt:lpstr>When Selectivity Becomes Sensitivity</vt:lpstr>
      <vt:lpstr>DIA Trade-Offs</vt:lpstr>
      <vt:lpstr>Overview</vt:lpstr>
      <vt:lpstr>DIA-Centric Workflow</vt:lpstr>
      <vt:lpstr>DIA-Centric Workflow</vt:lpstr>
      <vt:lpstr>Prior Knowledge Workflow</vt:lpstr>
      <vt:lpstr>Prior Knowledge Workflow</vt:lpstr>
      <vt:lpstr>Prior Knowledge Workflow</vt:lpstr>
      <vt:lpstr>Tutorial</vt:lpstr>
      <vt:lpstr>Learn More</vt:lpstr>
      <vt:lpstr>Questions?</vt:lpstr>
    </vt:vector>
  </TitlesOfParts>
  <Company>Sony Electronics,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Skyline – SRM Method Builder</dc:title>
  <dc:creator>Brendan</dc:creator>
  <cp:lastModifiedBy>Brendan MacLean</cp:lastModifiedBy>
  <cp:revision>370</cp:revision>
  <dcterms:created xsi:type="dcterms:W3CDTF">2009-03-04T19:02:29Z</dcterms:created>
  <dcterms:modified xsi:type="dcterms:W3CDTF">2014-11-18T04:57:18Z</dcterms:modified>
</cp:coreProperties>
</file>