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CC30D-E5AF-4AF6-B912-321B942FD9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6639B1-5C48-4673-9CA5-DE1F66FDE2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3EA49F-BE6B-4918-B694-DAC7153CC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8A50-7BB4-4B70-9EE0-AB9B8EB28FA3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6159C-9552-4B55-A314-767979BED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DEEA58-17D6-4E87-ADA5-26642B49A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5ECE-A0D4-4F94-9A4A-721A9659E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46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4C358-C5CF-471D-A7E7-6EC7C4287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31711E-4B1F-4D30-AE1A-27AD7F6F0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88D4A-9698-4BEB-8ADB-013E63039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8A50-7BB4-4B70-9EE0-AB9B8EB28FA3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AF1A6-4FAD-418C-9BE4-ED837CB62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0F6C3-47CC-49C0-8CD6-A1BEDF388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5ECE-A0D4-4F94-9A4A-721A9659E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94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06612C-317A-4221-B7F8-68C82818F0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83FDEA-FD35-4B32-8652-9E98A29E2E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FAB66-1067-4CCC-B7FB-7BC50338A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8A50-7BB4-4B70-9EE0-AB9B8EB28FA3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4176C-ABB3-4057-A5E8-682F9F83A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9881C-F9E6-47FD-A24A-DB981ACEA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5ECE-A0D4-4F94-9A4A-721A9659E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500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C46FC-95C3-494D-A4C1-13AA71FB6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6A52D-2E86-4BA5-B6C0-C3DEFE0F4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BB830-E7E8-4A27-8D13-19DC08CD3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8A50-7BB4-4B70-9EE0-AB9B8EB28FA3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B7C6C0-78D9-4DA1-9F4F-E28F606A4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C45B2-1BF6-4FC9-960D-2A998A8C3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5ECE-A0D4-4F94-9A4A-721A9659E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99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5430F-3007-48A3-9374-0546934F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9BC85-1D5F-4A31-961A-238F5BDE6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B410D-273C-4046-BB61-9A2CD9839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8A50-7BB4-4B70-9EE0-AB9B8EB28FA3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F21DC-5792-4D3E-9F4A-AFEFB4F50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887CE-69EF-464E-A3FD-DADA893F8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5ECE-A0D4-4F94-9A4A-721A9659E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181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C6ABE-F22B-4088-9FF6-63BADB699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A6C21-384C-4E06-8F91-F4810C5E4D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4A8763-48E0-4900-94E8-BE79D2FDE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E242EF-821B-4C7A-B127-F2208C01F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8A50-7BB4-4B70-9EE0-AB9B8EB28FA3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F508A8-2DB9-4E6B-B4AD-0F238FDC3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8B1A42-C0CD-47F8-A3D3-8195983E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5ECE-A0D4-4F94-9A4A-721A9659E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56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FF2C6-5691-42F0-9577-FCC5E4F01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A1E23A-C981-4B0A-BFB3-A026E03FC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F2F4E6-84D6-42F8-A945-1489CD869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A0E5AA-5B41-4CDD-92C5-856C9839D7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71A75F-E0AB-4FD9-A892-189718D76E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CBFD83-2C28-4FE2-A145-50E1859F1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8A50-7BB4-4B70-9EE0-AB9B8EB28FA3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EB73B-A216-4574-91E0-8775BA5E8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1014C1-FE5E-4452-9628-A121C3BAA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5ECE-A0D4-4F94-9A4A-721A9659E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6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8D799-F658-4EB6-AD62-FC75736D1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BEE794-2111-4039-8101-DBCA04C29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8A50-7BB4-4B70-9EE0-AB9B8EB28FA3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4EED33-8229-4BCE-9571-177BB31C0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A3250B-EBF7-49BC-9A74-53802488E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5ECE-A0D4-4F94-9A4A-721A9659E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03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6490D4-4F4F-4590-BCE2-93095B1A3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8A50-7BB4-4B70-9EE0-AB9B8EB28FA3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84BF68-4782-40F2-8B5F-1164CEB0F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09F1C-5C4F-4CDD-84E2-69EDDA10C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5ECE-A0D4-4F94-9A4A-721A9659E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9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A7AA7-3E35-499B-AA0C-366E50EB4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06F83-CF10-49E7-946B-95D415982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E9FA8C-520F-45B5-B0B6-4B7DA345A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FCE484-8627-46F7-9F27-6C58B4628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8A50-7BB4-4B70-9EE0-AB9B8EB28FA3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CCBE02-AF7E-49AF-A11E-999AE9C52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DEBB69-EC57-4707-879F-A4FFB882E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5ECE-A0D4-4F94-9A4A-721A9659E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556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4AAD9-CAEF-48D5-9D71-E24014C22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1D7B57-0640-4FF9-9E8B-8FD029C21C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0EBDA7-4C37-4889-B105-095FA80C8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B3B757-617E-4D0E-973B-482116B36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8A50-7BB4-4B70-9EE0-AB9B8EB28FA3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DC4FFE-84D5-47A3-8391-99DCEEABA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A24B15-61B6-43A5-A4C3-EF3D545B1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D5ECE-A0D4-4F94-9A4A-721A9659E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55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A0B6D6-035D-41D5-9B73-A6F489FCE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DBD42-B908-45B1-841F-103839379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70252-CB7A-4C3A-B938-AFA9E17958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38A50-7BB4-4B70-9EE0-AB9B8EB28FA3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2DA48-9DA3-42A6-B272-24E84F850D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2A0E6-232A-4077-94CF-ABE2355335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5ECE-A0D4-4F94-9A4A-721A9659E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58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C16D8F-B08C-4EFC-9FED-628999F5B4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571" b="1175"/>
          <a:stretch/>
        </p:blipFill>
        <p:spPr>
          <a:xfrm>
            <a:off x="567313" y="1248999"/>
            <a:ext cx="5782454" cy="448786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8AA65C0-18FC-4DDF-A64A-367F0B5A2F0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58" r="1"/>
          <a:stretch/>
        </p:blipFill>
        <p:spPr>
          <a:xfrm>
            <a:off x="5888371" y="1248999"/>
            <a:ext cx="6068037" cy="4557566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58121F2-41CD-401E-809F-217C14899881}"/>
              </a:ext>
            </a:extLst>
          </p:cNvPr>
          <p:cNvCxnSpPr>
            <a:cxnSpLocks/>
          </p:cNvCxnSpPr>
          <p:nvPr/>
        </p:nvCxnSpPr>
        <p:spPr>
          <a:xfrm flipH="1">
            <a:off x="447675" y="1801302"/>
            <a:ext cx="5267325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2AF139E-4FD6-421B-AD2E-A8151B6E9CD8}"/>
              </a:ext>
            </a:extLst>
          </p:cNvPr>
          <p:cNvSpPr txBox="1"/>
          <p:nvPr/>
        </p:nvSpPr>
        <p:spPr>
          <a:xfrm>
            <a:off x="4181476" y="1491741"/>
            <a:ext cx="1304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8.8x10</a:t>
            </a:r>
            <a:r>
              <a:rPr lang="en-US" baseline="30000" dirty="0">
                <a:solidFill>
                  <a:schemeClr val="accent6"/>
                </a:solidFill>
              </a:rPr>
              <a:t>6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F5AF638-C429-4FD4-8F62-BB6BD5D55480}"/>
              </a:ext>
            </a:extLst>
          </p:cNvPr>
          <p:cNvCxnSpPr>
            <a:cxnSpLocks/>
          </p:cNvCxnSpPr>
          <p:nvPr/>
        </p:nvCxnSpPr>
        <p:spPr>
          <a:xfrm flipH="1">
            <a:off x="6149340" y="2389058"/>
            <a:ext cx="5807069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D3D6190-9CA1-4476-B186-D6E5D528D718}"/>
              </a:ext>
            </a:extLst>
          </p:cNvPr>
          <p:cNvSpPr txBox="1"/>
          <p:nvPr/>
        </p:nvSpPr>
        <p:spPr>
          <a:xfrm>
            <a:off x="6130289" y="1972990"/>
            <a:ext cx="1304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60x10</a:t>
            </a:r>
            <a:r>
              <a:rPr lang="en-US" baseline="300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44014A3-ADDC-4517-8A83-F760BF03170F}"/>
              </a:ext>
            </a:extLst>
          </p:cNvPr>
          <p:cNvSpPr txBox="1"/>
          <p:nvPr/>
        </p:nvSpPr>
        <p:spPr>
          <a:xfrm>
            <a:off x="2967037" y="400846"/>
            <a:ext cx="6615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6"/>
                </a:solidFill>
              </a:rPr>
              <a:t>8,800,000</a:t>
            </a:r>
            <a:r>
              <a:rPr lang="en-US" sz="3200" dirty="0"/>
              <a:t> – </a:t>
            </a:r>
            <a:r>
              <a:rPr lang="en-US" sz="3200" dirty="0">
                <a:solidFill>
                  <a:schemeClr val="accent1"/>
                </a:solidFill>
              </a:rPr>
              <a:t>60,000</a:t>
            </a:r>
            <a:r>
              <a:rPr lang="en-US" sz="3200" dirty="0"/>
              <a:t> = 8,740,000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1018E-3FBB-44E6-A3F6-D1BC97154E53}"/>
              </a:ext>
            </a:extLst>
          </p:cNvPr>
          <p:cNvSpPr/>
          <p:nvPr/>
        </p:nvSpPr>
        <p:spPr>
          <a:xfrm>
            <a:off x="2967037" y="331551"/>
            <a:ext cx="5367338" cy="6756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2B71D2A6-C157-4A59-972B-CA6B5C4EBA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373419"/>
              </p:ext>
            </p:extLst>
          </p:nvPr>
        </p:nvGraphicFramePr>
        <p:xfrm>
          <a:off x="2438400" y="5954949"/>
          <a:ext cx="7124700" cy="571500"/>
        </p:xfrm>
        <a:graphic>
          <a:graphicData uri="http://schemas.openxmlformats.org/drawingml/2006/table">
            <a:tbl>
              <a:tblPr/>
              <a:tblGrid>
                <a:gridCol w="675372">
                  <a:extLst>
                    <a:ext uri="{9D8B030D-6E8A-4147-A177-3AD203B41FA5}">
                      <a16:colId xmlns:a16="http://schemas.microsoft.com/office/drawing/2014/main" val="1372453129"/>
                    </a:ext>
                  </a:extLst>
                </a:gridCol>
                <a:gridCol w="599274">
                  <a:extLst>
                    <a:ext uri="{9D8B030D-6E8A-4147-A177-3AD203B41FA5}">
                      <a16:colId xmlns:a16="http://schemas.microsoft.com/office/drawing/2014/main" val="2886108801"/>
                    </a:ext>
                  </a:extLst>
                </a:gridCol>
                <a:gridCol w="1014644">
                  <a:extLst>
                    <a:ext uri="{9D8B030D-6E8A-4147-A177-3AD203B41FA5}">
                      <a16:colId xmlns:a16="http://schemas.microsoft.com/office/drawing/2014/main" val="2315221329"/>
                    </a:ext>
                  </a:extLst>
                </a:gridCol>
                <a:gridCol w="1192206">
                  <a:extLst>
                    <a:ext uri="{9D8B030D-6E8A-4147-A177-3AD203B41FA5}">
                      <a16:colId xmlns:a16="http://schemas.microsoft.com/office/drawing/2014/main" val="3172724258"/>
                    </a:ext>
                  </a:extLst>
                </a:gridCol>
                <a:gridCol w="532688">
                  <a:extLst>
                    <a:ext uri="{9D8B030D-6E8A-4147-A177-3AD203B41FA5}">
                      <a16:colId xmlns:a16="http://schemas.microsoft.com/office/drawing/2014/main" val="926624930"/>
                    </a:ext>
                  </a:extLst>
                </a:gridCol>
                <a:gridCol w="1179523">
                  <a:extLst>
                    <a:ext uri="{9D8B030D-6E8A-4147-A177-3AD203B41FA5}">
                      <a16:colId xmlns:a16="http://schemas.microsoft.com/office/drawing/2014/main" val="65168061"/>
                    </a:ext>
                  </a:extLst>
                </a:gridCol>
                <a:gridCol w="1179523">
                  <a:extLst>
                    <a:ext uri="{9D8B030D-6E8A-4147-A177-3AD203B41FA5}">
                      <a16:colId xmlns:a16="http://schemas.microsoft.com/office/drawing/2014/main" val="1601707439"/>
                    </a:ext>
                  </a:extLst>
                </a:gridCol>
                <a:gridCol w="751470">
                  <a:extLst>
                    <a:ext uri="{9D8B030D-6E8A-4147-A177-3AD203B41FA5}">
                      <a16:colId xmlns:a16="http://schemas.microsoft.com/office/drawing/2014/main" val="43788498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Peptide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Replicate Name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Isotope Label Type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Height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RatioLightToHeavy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Fragment Ion Type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Background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8124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isoleucine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11587067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light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8652557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precursor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372245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74463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isoleucine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2721393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heavy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2286788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precursor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679544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27093F45-CB94-4329-80EB-BBE4B3E050F9}"/>
              </a:ext>
            </a:extLst>
          </p:cNvPr>
          <p:cNvSpPr/>
          <p:nvPr/>
        </p:nvSpPr>
        <p:spPr>
          <a:xfrm>
            <a:off x="8791575" y="5983524"/>
            <a:ext cx="762000" cy="571500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60B37C2-0C7E-425E-B72B-1396A239FF48}"/>
              </a:ext>
            </a:extLst>
          </p:cNvPr>
          <p:cNvSpPr txBox="1"/>
          <p:nvPr/>
        </p:nvSpPr>
        <p:spPr>
          <a:xfrm>
            <a:off x="161177" y="74187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LIGHT</a:t>
            </a:r>
          </a:p>
        </p:txBody>
      </p:sp>
    </p:spTree>
    <p:extLst>
      <p:ext uri="{BB962C8B-B14F-4D97-AF65-F5344CB8AC3E}">
        <p14:creationId xmlns:p14="http://schemas.microsoft.com/office/powerpoint/2010/main" val="2704071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2D60AE1-B8A0-4B15-9114-B9780A07EB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5973" y="1062038"/>
            <a:ext cx="6326027" cy="445312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2999260-A5E4-4EFE-B887-86488A3A27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50" y="1062038"/>
            <a:ext cx="5456874" cy="4451856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58121F2-41CD-401E-809F-217C14899881}"/>
              </a:ext>
            </a:extLst>
          </p:cNvPr>
          <p:cNvCxnSpPr>
            <a:cxnSpLocks/>
          </p:cNvCxnSpPr>
          <p:nvPr/>
        </p:nvCxnSpPr>
        <p:spPr>
          <a:xfrm flipH="1">
            <a:off x="409099" y="1727953"/>
            <a:ext cx="5267325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2AF139E-4FD6-421B-AD2E-A8151B6E9CD8}"/>
              </a:ext>
            </a:extLst>
          </p:cNvPr>
          <p:cNvSpPr txBox="1"/>
          <p:nvPr/>
        </p:nvSpPr>
        <p:spPr>
          <a:xfrm>
            <a:off x="4695825" y="1358621"/>
            <a:ext cx="1304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2.3x10</a:t>
            </a:r>
            <a:r>
              <a:rPr lang="en-US" baseline="30000" dirty="0">
                <a:solidFill>
                  <a:schemeClr val="accent6"/>
                </a:solidFill>
              </a:rPr>
              <a:t>6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F5AF638-C429-4FD4-8F62-BB6BD5D55480}"/>
              </a:ext>
            </a:extLst>
          </p:cNvPr>
          <p:cNvCxnSpPr>
            <a:cxnSpLocks/>
          </p:cNvCxnSpPr>
          <p:nvPr/>
        </p:nvCxnSpPr>
        <p:spPr>
          <a:xfrm flipH="1">
            <a:off x="6196965" y="5084444"/>
            <a:ext cx="5807069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D3D6190-9CA1-4476-B186-D6E5D528D718}"/>
              </a:ext>
            </a:extLst>
          </p:cNvPr>
          <p:cNvSpPr txBox="1"/>
          <p:nvPr/>
        </p:nvSpPr>
        <p:spPr>
          <a:xfrm>
            <a:off x="6255543" y="4715112"/>
            <a:ext cx="1304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0</a:t>
            </a:r>
            <a:endParaRPr lang="en-US" baseline="30000" dirty="0">
              <a:solidFill>
                <a:schemeClr val="accent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44014A3-ADDC-4517-8A83-F760BF03170F}"/>
              </a:ext>
            </a:extLst>
          </p:cNvPr>
          <p:cNvSpPr txBox="1"/>
          <p:nvPr/>
        </p:nvSpPr>
        <p:spPr>
          <a:xfrm>
            <a:off x="2947987" y="133957"/>
            <a:ext cx="6615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6"/>
                </a:solidFill>
              </a:rPr>
              <a:t>2,300,000</a:t>
            </a:r>
            <a:r>
              <a:rPr lang="en-US" sz="3200" dirty="0"/>
              <a:t> – </a:t>
            </a:r>
            <a:r>
              <a:rPr lang="en-US" sz="3200" dirty="0">
                <a:solidFill>
                  <a:schemeClr val="accent1"/>
                </a:solidFill>
              </a:rPr>
              <a:t>0</a:t>
            </a:r>
            <a:r>
              <a:rPr lang="en-US" sz="3200" dirty="0"/>
              <a:t> = 2,300,000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1018E-3FBB-44E6-A3F6-D1BC97154E53}"/>
              </a:ext>
            </a:extLst>
          </p:cNvPr>
          <p:cNvSpPr/>
          <p:nvPr/>
        </p:nvSpPr>
        <p:spPr>
          <a:xfrm>
            <a:off x="2947987" y="64662"/>
            <a:ext cx="5367338" cy="6756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2B71D2A6-C157-4A59-972B-CA6B5C4EBA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49460"/>
              </p:ext>
            </p:extLst>
          </p:nvPr>
        </p:nvGraphicFramePr>
        <p:xfrm>
          <a:off x="2438400" y="6063218"/>
          <a:ext cx="7124700" cy="571500"/>
        </p:xfrm>
        <a:graphic>
          <a:graphicData uri="http://schemas.openxmlformats.org/drawingml/2006/table">
            <a:tbl>
              <a:tblPr/>
              <a:tblGrid>
                <a:gridCol w="675372">
                  <a:extLst>
                    <a:ext uri="{9D8B030D-6E8A-4147-A177-3AD203B41FA5}">
                      <a16:colId xmlns:a16="http://schemas.microsoft.com/office/drawing/2014/main" val="1372453129"/>
                    </a:ext>
                  </a:extLst>
                </a:gridCol>
                <a:gridCol w="599274">
                  <a:extLst>
                    <a:ext uri="{9D8B030D-6E8A-4147-A177-3AD203B41FA5}">
                      <a16:colId xmlns:a16="http://schemas.microsoft.com/office/drawing/2014/main" val="2886108801"/>
                    </a:ext>
                  </a:extLst>
                </a:gridCol>
                <a:gridCol w="1014644">
                  <a:extLst>
                    <a:ext uri="{9D8B030D-6E8A-4147-A177-3AD203B41FA5}">
                      <a16:colId xmlns:a16="http://schemas.microsoft.com/office/drawing/2014/main" val="2315221329"/>
                    </a:ext>
                  </a:extLst>
                </a:gridCol>
                <a:gridCol w="1192206">
                  <a:extLst>
                    <a:ext uri="{9D8B030D-6E8A-4147-A177-3AD203B41FA5}">
                      <a16:colId xmlns:a16="http://schemas.microsoft.com/office/drawing/2014/main" val="3172724258"/>
                    </a:ext>
                  </a:extLst>
                </a:gridCol>
                <a:gridCol w="532688">
                  <a:extLst>
                    <a:ext uri="{9D8B030D-6E8A-4147-A177-3AD203B41FA5}">
                      <a16:colId xmlns:a16="http://schemas.microsoft.com/office/drawing/2014/main" val="926624930"/>
                    </a:ext>
                  </a:extLst>
                </a:gridCol>
                <a:gridCol w="1179523">
                  <a:extLst>
                    <a:ext uri="{9D8B030D-6E8A-4147-A177-3AD203B41FA5}">
                      <a16:colId xmlns:a16="http://schemas.microsoft.com/office/drawing/2014/main" val="65168061"/>
                    </a:ext>
                  </a:extLst>
                </a:gridCol>
                <a:gridCol w="1179523">
                  <a:extLst>
                    <a:ext uri="{9D8B030D-6E8A-4147-A177-3AD203B41FA5}">
                      <a16:colId xmlns:a16="http://schemas.microsoft.com/office/drawing/2014/main" val="1601707439"/>
                    </a:ext>
                  </a:extLst>
                </a:gridCol>
                <a:gridCol w="751470">
                  <a:extLst>
                    <a:ext uri="{9D8B030D-6E8A-4147-A177-3AD203B41FA5}">
                      <a16:colId xmlns:a16="http://schemas.microsoft.com/office/drawing/2014/main" val="43788498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Peptide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Replicate Name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Isotope Label Type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Height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RatioLightToHeavy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Fragment Ion Type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Background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8124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isoleucine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11587067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light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8652557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precursor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372245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74463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isoleucine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2721393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heavy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2286788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precursor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679544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27093F45-CB94-4329-80EB-BBE4B3E050F9}"/>
              </a:ext>
            </a:extLst>
          </p:cNvPr>
          <p:cNvSpPr/>
          <p:nvPr/>
        </p:nvSpPr>
        <p:spPr>
          <a:xfrm>
            <a:off x="8791575" y="5998943"/>
            <a:ext cx="762000" cy="725099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60B37C2-0C7E-425E-B72B-1396A239FF48}"/>
              </a:ext>
            </a:extLst>
          </p:cNvPr>
          <p:cNvSpPr txBox="1"/>
          <p:nvPr/>
        </p:nvSpPr>
        <p:spPr>
          <a:xfrm>
            <a:off x="161177" y="74187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HEAVY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9C4DB7-41D8-4407-B2CA-85E8F834CC24}"/>
              </a:ext>
            </a:extLst>
          </p:cNvPr>
          <p:cNvSpPr txBox="1"/>
          <p:nvPr/>
        </p:nvSpPr>
        <p:spPr>
          <a:xfrm>
            <a:off x="2438401" y="5572389"/>
            <a:ext cx="71247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Light/Heavy = 8740000/2300000 = 3.8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1C176D7-F2DB-481D-B085-8DAC8FC0E3FB}"/>
              </a:ext>
            </a:extLst>
          </p:cNvPr>
          <p:cNvSpPr/>
          <p:nvPr/>
        </p:nvSpPr>
        <p:spPr>
          <a:xfrm>
            <a:off x="6448424" y="6030436"/>
            <a:ext cx="1112043" cy="725099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90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81</Words>
  <Application>Microsoft Office PowerPoint</Application>
  <PresentationFormat>Widescreen</PresentationFormat>
  <Paragraphs>57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Brianna Garcia</dc:creator>
  <cp:lastModifiedBy>Brianna Garcia</cp:lastModifiedBy>
  <cp:revision>2</cp:revision>
  <dcterms:created xsi:type="dcterms:W3CDTF">2022-07-19T15:02:10Z</dcterms:created>
  <dcterms:modified xsi:type="dcterms:W3CDTF">2022-07-19T15:12:04Z</dcterms:modified>
</cp:coreProperties>
</file>