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675" r:id="rId5"/>
    <p:sldMasterId id="2147483698" r:id="rId6"/>
  </p:sldMasterIdLst>
  <p:notesMasterIdLst>
    <p:notesMasterId r:id="rId19"/>
  </p:notesMasterIdLst>
  <p:handoutMasterIdLst>
    <p:handoutMasterId r:id="rId20"/>
  </p:handoutMasterIdLst>
  <p:sldIdLst>
    <p:sldId id="294" r:id="rId7"/>
    <p:sldId id="1905" r:id="rId8"/>
    <p:sldId id="1903" r:id="rId9"/>
    <p:sldId id="1917" r:id="rId10"/>
    <p:sldId id="1892" r:id="rId11"/>
    <p:sldId id="1904" r:id="rId12"/>
    <p:sldId id="1906" r:id="rId13"/>
    <p:sldId id="1907" r:id="rId14"/>
    <p:sldId id="1918" r:id="rId15"/>
    <p:sldId id="1908" r:id="rId16"/>
    <p:sldId id="1910" r:id="rId17"/>
    <p:sldId id="1898" r:id="rId18"/>
  </p:sldIdLst>
  <p:sldSz cx="9144000" cy="5143500" type="screen16x9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orient="horz" pos="2993">
          <p15:clr>
            <a:srgbClr val="A4A3A4"/>
          </p15:clr>
        </p15:guide>
        <p15:guide id="3" orient="horz" pos="712">
          <p15:clr>
            <a:srgbClr val="A4A3A4"/>
          </p15:clr>
        </p15:guide>
        <p15:guide id="4" orient="horz" pos="2429">
          <p15:clr>
            <a:srgbClr val="A4A3A4"/>
          </p15:clr>
        </p15:guide>
        <p15:guide id="5" pos="355">
          <p15:clr>
            <a:srgbClr val="A4A3A4"/>
          </p15:clr>
        </p15:guide>
        <p15:guide id="6" pos="5041">
          <p15:clr>
            <a:srgbClr val="A4A3A4"/>
          </p15:clr>
        </p15:guide>
        <p15:guide id="7" pos="824">
          <p15:clr>
            <a:srgbClr val="A4A3A4"/>
          </p15:clr>
        </p15:guide>
        <p15:guide id="8" pos="1542">
          <p15:clr>
            <a:srgbClr val="A4A3A4"/>
          </p15:clr>
        </p15:guide>
        <p15:guide id="9" pos="4381">
          <p15:clr>
            <a:srgbClr val="A4A3A4"/>
          </p15:clr>
        </p15:guide>
        <p15:guide id="10" pos="2357">
          <p15:clr>
            <a:srgbClr val="A4A3A4"/>
          </p15:clr>
        </p15:guide>
        <p15:guide id="11" pos="3192">
          <p15:clr>
            <a:srgbClr val="A4A3A4"/>
          </p15:clr>
        </p15:guide>
        <p15:guide id="12" pos="5577">
          <p15:clr>
            <a:srgbClr val="A4A3A4"/>
          </p15:clr>
        </p15:guide>
        <p15:guide id="13" pos="352">
          <p15:clr>
            <a:srgbClr val="A4A3A4"/>
          </p15:clr>
        </p15:guide>
        <p15:guide id="14" pos="45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638"/>
    <a:srgbClr val="97CC2C"/>
    <a:srgbClr val="283453"/>
    <a:srgbClr val="FF8C00"/>
    <a:srgbClr val="A020F0"/>
    <a:srgbClr val="695376"/>
    <a:srgbClr val="C46E8A"/>
    <a:srgbClr val="1A08F9"/>
    <a:srgbClr val="FF0000"/>
    <a:srgbClr val="EEE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735" autoAdjust="0"/>
  </p:normalViewPr>
  <p:slideViewPr>
    <p:cSldViewPr snapToGrid="0" snapToObjects="1" showGuides="1">
      <p:cViewPr varScale="1">
        <p:scale>
          <a:sx n="139" d="100"/>
          <a:sy n="139" d="100"/>
        </p:scale>
        <p:origin x="102" y="114"/>
      </p:cViewPr>
      <p:guideLst>
        <p:guide orient="horz" pos="2162"/>
        <p:guide orient="horz" pos="2993"/>
        <p:guide orient="horz" pos="712"/>
        <p:guide orient="horz" pos="2429"/>
        <p:guide pos="355"/>
        <p:guide pos="5041"/>
        <p:guide pos="824"/>
        <p:guide pos="1542"/>
        <p:guide pos="4381"/>
        <p:guide pos="2357"/>
        <p:guide pos="3192"/>
        <p:guide pos="5577"/>
        <p:guide pos="352"/>
        <p:guide pos="452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153988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153988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8638" y="838200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838200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E8C5BD47-55D6-1344-B91F-7C24D2E19559}" type="slidenum">
              <a:rPr lang="en-GB"/>
              <a:pPr/>
              <a:t>‹#›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74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638" y="852805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852805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92BE362E-78BA-324A-8038-5482DADFDF7D}" type="slidenum">
              <a:rPr lang="en-GB"/>
              <a:pPr/>
              <a:t>‹#›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51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44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10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63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11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24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12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8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2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3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87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4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3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5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8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6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05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7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59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8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94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9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8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image.ku.dk/lightbox/211/13407586855728741badb20/" TargetMode="Externa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image.ku.dk/lightbox/211/13407586855728741badb20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 userDrawn="1"/>
        </p:nvSpPr>
        <p:spPr>
          <a:xfrm>
            <a:off x="6527800" y="2282300"/>
            <a:ext cx="2321302" cy="2321302"/>
          </a:xfrm>
          <a:prstGeom prst="rect">
            <a:avLst/>
          </a:prstGeom>
          <a:solidFill>
            <a:schemeClr val="tx2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04926" y="2425710"/>
            <a:ext cx="4527551" cy="2609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 err="1"/>
              <a:t>Subtitle</a:t>
            </a:r>
            <a:endParaRPr lang="en-GB" noProof="0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1304926" y="3443772"/>
            <a:ext cx="4530829" cy="31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Speaker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1304926" y="3755500"/>
            <a:ext cx="4545117" cy="31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 b="0" i="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600"/>
            </a:lvl2pPr>
            <a:lvl3pPr marL="860425" indent="0">
              <a:buFontTx/>
              <a:buNone/>
              <a:defRPr/>
            </a:lvl3pPr>
            <a:lvl4pPr marL="1236662" indent="0">
              <a:buFontTx/>
              <a:buNone/>
              <a:defRPr/>
            </a:lvl4pPr>
            <a:lvl5pPr marL="1717675" indent="0">
              <a:buFontTx/>
              <a:buNone/>
              <a:defRPr/>
            </a:lvl5pPr>
          </a:lstStyle>
          <a:p>
            <a:pPr lvl="0"/>
            <a:r>
              <a:rPr lang="nl-NL" dirty="0" err="1"/>
              <a:t>Department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304925" y="4067226"/>
            <a:ext cx="4545118" cy="31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800" b="0" i="0" kern="8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LOCATION</a:t>
            </a:r>
            <a:endParaRPr lang="en-GB" dirty="0"/>
          </a:p>
        </p:txBody>
      </p:sp>
      <p:pic>
        <p:nvPicPr>
          <p:cNvPr id="25" name="Afbeelding 24" descr="logo UL_RG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4214982"/>
            <a:ext cx="495798" cy="576000"/>
          </a:xfrm>
          <a:prstGeom prst="rect">
            <a:avLst/>
          </a:prstGeom>
        </p:spPr>
      </p:pic>
      <p:sp>
        <p:nvSpPr>
          <p:cNvPr id="29" name="Rechthoek 28"/>
          <p:cNvSpPr/>
          <p:nvPr userDrawn="1"/>
        </p:nvSpPr>
        <p:spPr bwMode="auto">
          <a:xfrm>
            <a:off x="1146174" y="1130300"/>
            <a:ext cx="7997825" cy="11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1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6527800" y="2282300"/>
            <a:ext cx="2321302" cy="2321302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5" name="Rechthoek 14"/>
          <p:cNvSpPr/>
          <p:nvPr userDrawn="1"/>
        </p:nvSpPr>
        <p:spPr bwMode="auto">
          <a:xfrm>
            <a:off x="-1" y="4914900"/>
            <a:ext cx="9143999" cy="228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04927" y="1137712"/>
            <a:ext cx="7548562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hthoek 2"/>
          <p:cNvSpPr/>
          <p:nvPr userDrawn="1"/>
        </p:nvSpPr>
        <p:spPr bwMode="auto">
          <a:xfrm>
            <a:off x="-2" y="2282300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8" name="Afbeelding 17" descr="logo lumc_Fedra_PPT_20 mm 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278075"/>
            <a:ext cx="2293895" cy="5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0"/>
            <a:ext cx="6625961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4914900"/>
            <a:ext cx="512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46200" y="4914900"/>
            <a:ext cx="551497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 i="0" u="none" kern="800" cap="none" spc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2588" y="4914900"/>
            <a:ext cx="85566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0" i="0" kern="800" cap="none" spc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25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4914900"/>
            <a:ext cx="512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46200" y="4914900"/>
            <a:ext cx="551497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 i="0" u="none" kern="800" cap="none" spc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2588" y="4914900"/>
            <a:ext cx="85566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0" i="0" kern="800" cap="none" spc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589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66738" y="1016001"/>
            <a:ext cx="3008313" cy="3735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0"/>
            <a:ext cx="6625961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4914900"/>
            <a:ext cx="512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46200" y="4914900"/>
            <a:ext cx="551497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 i="0" u="none" kern="800" cap="none" spc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002588" y="4914900"/>
            <a:ext cx="85566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0" i="0" kern="800" cap="none" spc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3741739" y="1022350"/>
            <a:ext cx="5121970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3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66738" y="1016000"/>
            <a:ext cx="5040000" cy="3735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849938" y="1016000"/>
            <a:ext cx="3003550" cy="890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0"/>
            <a:ext cx="6625961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4914900"/>
            <a:ext cx="512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46200" y="4914900"/>
            <a:ext cx="551497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 i="0" u="none" kern="800" cap="none" spc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002588" y="4914900"/>
            <a:ext cx="85566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0" i="0" kern="800" cap="none" spc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580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 bwMode="auto">
          <a:xfrm>
            <a:off x="1146174" y="1130300"/>
            <a:ext cx="7997825" cy="11557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323975" y="1130301"/>
            <a:ext cx="752475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spcCol="360000" anchor="t" anchorCtr="0" compatLnSpc="1">
            <a:prstTxWarp prst="textNoShape">
              <a:avLst/>
            </a:prstTxWarp>
          </a:bodyPr>
          <a:lstStyle>
            <a:lvl1pPr>
              <a:defRPr sz="2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address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 bwMode="auto">
          <a:xfrm>
            <a:off x="-2" y="2282300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1323974" y="2432604"/>
            <a:ext cx="7524751" cy="231084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Afbeelding 15" descr="logo UL_RG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4214982"/>
            <a:ext cx="495798" cy="576000"/>
          </a:xfrm>
          <a:prstGeom prst="rect">
            <a:avLst/>
          </a:prstGeom>
        </p:spPr>
      </p:pic>
      <p:pic>
        <p:nvPicPr>
          <p:cNvPr id="20" name="Afbeelding 19" descr="logo lumc_Fedra_PPT_20 mm 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278075"/>
            <a:ext cx="229389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3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udskifte billedet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518862"/>
            <a:ext cx="4469607" cy="4105526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3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288900"/>
            <a:ext cx="61123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73DA7EEA-2193-425F-BB64-073BE469A4E3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288900"/>
            <a:ext cx="523587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288900"/>
            <a:ext cx="286319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441721" y="3040200"/>
            <a:ext cx="3709988" cy="67482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1722" y="2255464"/>
            <a:ext cx="3709987" cy="544826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440532" y="765150"/>
            <a:ext cx="3709987" cy="100906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456605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udskifte billedet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288900"/>
            <a:ext cx="61123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E20D783D-EB8F-46F2-826B-839AF92D886F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288900"/>
            <a:ext cx="523587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288900"/>
            <a:ext cx="286319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1703319"/>
            <a:ext cx="4469607" cy="29214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3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441722" y="3032029"/>
            <a:ext cx="3737372" cy="674825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440532" y="1958206"/>
            <a:ext cx="3709987" cy="832001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2917097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høj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603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  <a:br>
              <a:rPr lang="da-DK" dirty="0"/>
            </a:br>
            <a:r>
              <a:rPr lang="da-DK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4682728" y="518862"/>
            <a:ext cx="4461272" cy="4105526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3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288873"/>
            <a:ext cx="61123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B81D4C6-1C8F-4A6B-9F51-29F239C80049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288873"/>
            <a:ext cx="523587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288873"/>
            <a:ext cx="286319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66693" y="3040200"/>
            <a:ext cx="3734395" cy="674825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966693" y="2255464"/>
            <a:ext cx="3734395" cy="54482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4966693" y="765150"/>
            <a:ext cx="3733205" cy="100906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438397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288900"/>
            <a:ext cx="61123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34F8AB7-B607-4426-BDC4-F56C04229FAF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288900"/>
            <a:ext cx="523587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288900"/>
            <a:ext cx="286319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4682728" y="1703319"/>
            <a:ext cx="4461272" cy="29214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3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66693" y="3040200"/>
            <a:ext cx="3734395" cy="674825"/>
          </a:xfrm>
        </p:spPr>
        <p:txBody>
          <a:bodyPr r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4966694" y="1958206"/>
            <a:ext cx="3722190" cy="832001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471419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8763" cy="51435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300182" y="-4512"/>
            <a:ext cx="7849394" cy="51435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288900"/>
            <a:ext cx="61123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84C6D75E-BAAB-4A78-9EC1-087C0660109A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288900"/>
            <a:ext cx="523587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288900"/>
            <a:ext cx="286319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518862"/>
            <a:ext cx="4469607" cy="4105526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master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1723" y="2255464"/>
            <a:ext cx="3709986" cy="544826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441723" y="3040200"/>
            <a:ext cx="3709987" cy="67482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440532" y="765150"/>
            <a:ext cx="3709987" cy="100906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4618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nl-NL" dirty="0" err="1"/>
              <a:t>section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6527800" y="2282300"/>
            <a:ext cx="2321302" cy="2321302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5"/>
          </p:nvPr>
        </p:nvSpPr>
        <p:spPr>
          <a:xfrm>
            <a:off x="566738" y="2282300"/>
            <a:ext cx="5738812" cy="2469088"/>
          </a:xfrm>
        </p:spPr>
        <p:txBody>
          <a:bodyPr/>
          <a:lstStyle>
            <a:lvl1pPr>
              <a:lnSpc>
                <a:spcPct val="100000"/>
              </a:lnSpc>
              <a:defRPr sz="5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46200" y="4914900"/>
            <a:ext cx="551497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 i="0" u="none" kern="800" cap="none" spc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2588" y="4914900"/>
            <a:ext cx="85566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0" i="0" kern="800" cap="none" spc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069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9148763" cy="51435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300182" y="-4512"/>
            <a:ext cx="7849394" cy="51435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288900"/>
            <a:ext cx="61123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B59E9CB0-8321-4BE8-A257-C52B95514C10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288900"/>
            <a:ext cx="523587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288900"/>
            <a:ext cx="286319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1703319"/>
            <a:ext cx="4469607" cy="29214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3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441723" y="3040200"/>
            <a:ext cx="3709987" cy="67482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440532" y="1958206"/>
            <a:ext cx="3709987" cy="832001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2833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1722" y="465535"/>
            <a:ext cx="8259366" cy="648890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41722" y="1226344"/>
            <a:ext cx="8259366" cy="3506391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539354" indent="0">
              <a:buNone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325B-6641-4A0A-950E-C36A13B48828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4413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1723" y="465535"/>
            <a:ext cx="8259365" cy="648890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441724" y="1226344"/>
            <a:ext cx="4018901" cy="3506390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683377" y="1226344"/>
            <a:ext cx="4017711" cy="3506390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539354" indent="0">
              <a:buNone/>
              <a:defRPr lang="da-DK" dirty="0" smtClean="0"/>
            </a:lvl4pPr>
            <a:lvl5pPr>
              <a:defRPr lang="da-DK" dirty="0"/>
            </a:lvl5pPr>
            <a:lvl8pPr marL="539354" indent="0">
              <a:buNone/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3D43-F265-4B48-A56D-24DA9C2011EB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8129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4682729" y="1226344"/>
            <a:ext cx="4018359" cy="3506390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1724" y="465535"/>
            <a:ext cx="8259365" cy="648890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441723" y="1226344"/>
            <a:ext cx="4019549" cy="3506391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9D81-4336-41FB-BFBD-0A0287CC4E61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4211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441723" y="1226344"/>
            <a:ext cx="8259365" cy="3506391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1723" y="465535"/>
            <a:ext cx="8259365" cy="648890"/>
          </a:xfrm>
        </p:spPr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DC2F-9213-4565-B1A4-A8485040686C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7469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51139"/>
            <a:ext cx="9144000" cy="4892362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2728" y="3677675"/>
            <a:ext cx="4461272" cy="1049106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5852-04CE-4DB2-A38F-1F15DF7A970A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4101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venstr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51139"/>
            <a:ext cx="9144000" cy="4892362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3677675"/>
            <a:ext cx="4461272" cy="1049106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</a:t>
            </a:r>
            <a:br>
              <a:rPr lang="da-DK" sz="1800" spc="75" dirty="0">
                <a:solidFill>
                  <a:schemeClr val="bg1"/>
                </a:solidFill>
                <a:latin typeface="+mj-lt"/>
                <a:cs typeface="Microsoft New Tai Lue"/>
              </a:rPr>
            </a:br>
            <a:r>
              <a:rPr lang="da-DK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0C03-0356-4A09-958F-B0FB53E52F43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8419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51139"/>
            <a:ext cx="9144000" cy="4892362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3D2B-7181-45B1-B9E4-92292CECB146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4682728" y="1527572"/>
            <a:ext cx="4461272" cy="3199209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9354" indent="-267891">
              <a:defRPr>
                <a:solidFill>
                  <a:schemeClr val="bg1"/>
                </a:solidFill>
              </a:defRPr>
            </a:lvl2pPr>
            <a:lvl3pPr marL="539354" indent="-269081">
              <a:defRPr>
                <a:solidFill>
                  <a:schemeClr val="bg1"/>
                </a:solidFill>
              </a:defRPr>
            </a:lvl3pPr>
            <a:lvl4pPr marL="539354" indent="-269081">
              <a:defRPr>
                <a:solidFill>
                  <a:schemeClr val="bg1"/>
                </a:solidFill>
              </a:defRPr>
            </a:lvl4pPr>
            <a:lvl5pPr marL="539354" indent="-269081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356687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venst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51139"/>
            <a:ext cx="9144000" cy="4892362"/>
          </a:xfrm>
          <a:blipFill>
            <a:blip r:embed="rId2"/>
            <a:stretch>
              <a:fillRect/>
            </a:stretch>
          </a:blipFill>
        </p:spPr>
        <p:txBody>
          <a:bodyPr lIns="6408000" tIns="360000" rIns="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</a:t>
            </a:r>
            <a:br>
              <a:rPr lang="da-DK" dirty="0"/>
            </a:br>
            <a:r>
              <a:rPr lang="da-DK" dirty="0"/>
              <a:t>du vil udskifte billedet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191-DC7F-4C07-9A29-78455BF48FBC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527572"/>
            <a:ext cx="4461272" cy="3199209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9354" indent="-269081">
              <a:defRPr>
                <a:solidFill>
                  <a:schemeClr val="bg1"/>
                </a:solidFill>
              </a:defRPr>
            </a:lvl2pPr>
            <a:lvl3pPr marL="539354" indent="-269081">
              <a:defRPr>
                <a:solidFill>
                  <a:schemeClr val="bg1"/>
                </a:solidFill>
              </a:defRPr>
            </a:lvl3pPr>
            <a:lvl4pPr marL="539354" indent="-269081">
              <a:defRPr>
                <a:solidFill>
                  <a:schemeClr val="bg1"/>
                </a:solidFill>
              </a:defRPr>
            </a:lvl4pPr>
            <a:lvl5pPr marL="539354" indent="-269081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859395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al-punktopstill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1474-67D7-42FD-A7D8-E8C962B10EB8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441723" y="465535"/>
            <a:ext cx="8259365" cy="4261942"/>
          </a:xfrm>
          <a:noFill/>
        </p:spPr>
        <p:txBody>
          <a:bodyPr lIns="0" tIns="0" rIns="0" bIns="0"/>
          <a:lstStyle>
            <a:lvl1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36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36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36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36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3600" b="0" kern="1200" cap="all" spc="18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24394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Log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nl-NL" dirty="0" err="1"/>
              <a:t>section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6527800" y="2282300"/>
            <a:ext cx="2321302" cy="2321302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5"/>
          </p:nvPr>
        </p:nvSpPr>
        <p:spPr>
          <a:xfrm>
            <a:off x="566738" y="2282300"/>
            <a:ext cx="5738812" cy="2469088"/>
          </a:xfrm>
        </p:spPr>
        <p:txBody>
          <a:bodyPr/>
          <a:lstStyle>
            <a:lvl1pPr>
              <a:lnSpc>
                <a:spcPct val="100000"/>
              </a:lnSpc>
              <a:defRPr sz="5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46200" y="4914900"/>
            <a:ext cx="551497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 i="0" u="none" kern="800" cap="none" spc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2588" y="4914900"/>
            <a:ext cx="85566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0" i="0" kern="800" cap="none" spc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pic>
        <p:nvPicPr>
          <p:cNvPr id="9" name="Afbeelding 8" descr="logo lumc_BLOKJES_PPT_20 mm NL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52" y="281518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3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315960" y="459663"/>
            <a:ext cx="87571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25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8F17-E925-4315-BAA4-5347E0E42E87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441723" y="1221582"/>
            <a:ext cx="8259365" cy="3086099"/>
          </a:xfrm>
          <a:noFill/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437034" y="4451228"/>
            <a:ext cx="8264622" cy="275553"/>
          </a:xfrm>
        </p:spPr>
        <p:txBody>
          <a:bodyPr>
            <a:norm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Navn, kilde</a:t>
            </a:r>
          </a:p>
        </p:txBody>
      </p:sp>
    </p:spTree>
    <p:extLst>
      <p:ext uri="{BB962C8B-B14F-4D97-AF65-F5344CB8AC3E}">
        <p14:creationId xmlns:p14="http://schemas.microsoft.com/office/powerpoint/2010/main" val="1118560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ejlede tek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2309-8FEF-4EE7-87A0-323894585EE4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441724" y="1221582"/>
            <a:ext cx="4018901" cy="3505895"/>
          </a:xfrm>
          <a:noFill/>
        </p:spPr>
        <p:txBody>
          <a:bodyPr lIns="0" tIns="0" rIns="0" bIns="0"/>
          <a:lstStyle>
            <a:lvl1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27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27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27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27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27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377" y="1221582"/>
            <a:ext cx="4017711" cy="3505895"/>
          </a:xfrm>
          <a:noFill/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27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27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27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27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27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 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41723" y="465536"/>
            <a:ext cx="8259365" cy="6476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942183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DE44-E4BB-488D-A3E9-ED115366D990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41723" y="1221581"/>
            <a:ext cx="8259365" cy="3505200"/>
          </a:xfrm>
        </p:spPr>
        <p:txBody>
          <a:bodyPr anchor="t" anchorCtr="0"/>
          <a:lstStyle>
            <a:lvl1pPr>
              <a:defRPr sz="4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590723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7C65-FDE5-4411-BCF9-12B6312930D8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4028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1C25-194E-4ADD-8C86-B951937EDB51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5607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756645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441723" y="460237"/>
            <a:ext cx="8259365" cy="6599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2250" dirty="0">
                <a:solidFill>
                  <a:schemeClr val="tx1"/>
                </a:solidFill>
              </a:rPr>
              <a:t>Brugerguide</a:t>
            </a:r>
            <a:r>
              <a:rPr lang="da-DK" sz="2400" baseline="0" dirty="0">
                <a:solidFill>
                  <a:schemeClr val="tx1"/>
                </a:solidFill>
              </a:rPr>
              <a:t> </a:t>
            </a:r>
            <a:r>
              <a:rPr lang="da-DK" sz="1350" baseline="0" dirty="0">
                <a:solidFill>
                  <a:schemeClr val="tx1"/>
                </a:solidFill>
              </a:rPr>
              <a:t>– </a:t>
            </a:r>
            <a:r>
              <a:rPr lang="da-DK" sz="1350" dirty="0">
                <a:solidFill>
                  <a:schemeClr val="tx1"/>
                </a:solidFill>
              </a:rPr>
              <a:t>Slet, før du færdiggør din</a:t>
            </a:r>
            <a:r>
              <a:rPr lang="da-DK" sz="1350" baseline="0" dirty="0">
                <a:solidFill>
                  <a:schemeClr val="tx1"/>
                </a:solidFill>
              </a:rPr>
              <a:t> </a:t>
            </a:r>
            <a:r>
              <a:rPr lang="da-DK" sz="1350" dirty="0">
                <a:solidFill>
                  <a:schemeClr val="tx1"/>
                </a:solidFill>
              </a:rPr>
              <a:t>præsentation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440532" y="1230372"/>
            <a:ext cx="1312718" cy="290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da-DK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da-DK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åbner PowerPoint på din KU-pc, åbner en skabelon i 4:3-format og med dansk KU-logo.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klikker på KU-fanen i værktøjslinjen, kan du via knappen ”Vælg Skabelon” vælge mellem skabeloner</a:t>
            </a:r>
          </a:p>
          <a:p>
            <a:pPr marL="66675" lvl="0" indent="-66675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henholdsvis dansk og engelsk </a:t>
            </a:r>
          </a:p>
          <a:p>
            <a:pPr marL="66675" lvl="0" indent="-66675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formaterne 4:3 og 16:9</a:t>
            </a:r>
          </a:p>
          <a:p>
            <a:pPr marL="66675" lvl="0" indent="-66675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”fuld” eller ”tom” version (i den fulde version ser du et eksempel på hver diastype i venstrespalten)</a:t>
            </a:r>
          </a:p>
          <a:p>
            <a:pPr marL="66675" lvl="0" indent="-66675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/>
            </a:pP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 en demopræsentation med indsat tekst på engelsk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 du bruger en ”fuld” version, skal du slette de dias, du ikke vil bruge.</a:t>
            </a:r>
            <a:b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Mac-brugere m.fl. kan hente PowerPoint-skabelonerne på</a:t>
            </a:r>
            <a:r>
              <a:rPr lang="da-DK" sz="6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6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</a:t>
            </a:r>
            <a:br>
              <a:rPr lang="da-DK" sz="6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6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skabeloner/powerpoint/</a:t>
            </a:r>
            <a:br>
              <a:rPr lang="da-DK" sz="6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6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praesentationer/</a:t>
            </a:r>
            <a:endParaRPr lang="da-DK" sz="6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1932491" y="3178166"/>
            <a:ext cx="1316661" cy="135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 </a:t>
            </a: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topmenuen </a:t>
            </a:r>
          </a:p>
          <a:p>
            <a:pPr>
              <a:lnSpc>
                <a:spcPct val="90000"/>
              </a:lnSpc>
              <a:spcAft>
                <a:spcPts val="750"/>
              </a:spcAft>
            </a:pPr>
            <a:r>
              <a:rPr lang="da-DK" sz="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 og Sidefod</a:t>
            </a:r>
          </a:p>
          <a:p>
            <a:pPr>
              <a:lnSpc>
                <a:spcPct val="90000"/>
              </a:lnSpc>
              <a:spcAft>
                <a:spcPts val="750"/>
              </a:spcAft>
            </a:pPr>
            <a:r>
              <a:rPr lang="da-DK" sz="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 felterne</a:t>
            </a:r>
          </a:p>
          <a:p>
            <a:pPr>
              <a:lnSpc>
                <a:spcPct val="90000"/>
              </a:lnSpc>
              <a:spcAft>
                <a:spcPts val="750"/>
              </a:spcAft>
            </a:pP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Vælg </a:t>
            </a:r>
            <a:r>
              <a:rPr lang="da-DK" sz="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 på alle </a:t>
            </a: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eller </a:t>
            </a:r>
            <a:r>
              <a:rPr lang="da-DK" sz="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hvis det kun skal være på et enkelt dias/slide</a:t>
            </a:r>
          </a:p>
          <a:p>
            <a:pPr>
              <a:lnSpc>
                <a:spcPct val="90000"/>
              </a:lnSpc>
              <a:spcAft>
                <a:spcPts val="750"/>
              </a:spcAft>
            </a:pP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 placeres i højre side af den grå topbjælke.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440531" y="4259001"/>
            <a:ext cx="142469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da-DK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da-DK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6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3118228" y="2205431"/>
            <a:ext cx="296562" cy="94970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1940279" y="1936746"/>
            <a:ext cx="1218181" cy="54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da-DK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da-DK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6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da-DK" altLang="da-DK" sz="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6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6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6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6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1932491" y="2678643"/>
            <a:ext cx="122596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da-DK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da-DK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da-DK" altLang="da-DK" sz="6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3554336" y="1220344"/>
            <a:ext cx="1225968" cy="173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3546617" y="3106063"/>
            <a:ext cx="1225968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henholdsvis 4:3- og 16:9-format via dette link:</a:t>
            </a:r>
            <a:b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6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da-DK" sz="600" b="0" baseline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da-DK" sz="6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5018671" y="1230371"/>
            <a:ext cx="1225968" cy="71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5018671" y="2040005"/>
            <a:ext cx="1225968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5018671" y="3573992"/>
            <a:ext cx="1225968" cy="66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5018671" y="4361353"/>
            <a:ext cx="122596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da-DK" sz="6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br>
              <a:rPr lang="da-DK" sz="6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6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da-DK" sz="6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6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da-DK" sz="6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6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da-DK" sz="6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01034" y="3151059"/>
            <a:ext cx="192995" cy="20646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67654" y="2096534"/>
            <a:ext cx="216531" cy="20646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181369" y="2390842"/>
            <a:ext cx="167342" cy="171632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1923050" y="1249596"/>
            <a:ext cx="13261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da-DK" altLang="da-DK" sz="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6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6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da-DK" altLang="da-DK" sz="6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da-DK" altLang="da-DK" sz="6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da-DK" altLang="da-DK" sz="6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3173715" y="1383037"/>
            <a:ext cx="176525" cy="314240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3303060" y="1425149"/>
            <a:ext cx="52254" cy="93263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3312311" y="1603613"/>
            <a:ext cx="52254" cy="93263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79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udskifte billedet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518862"/>
            <a:ext cx="4469607" cy="4105526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3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288900"/>
            <a:ext cx="61123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E6359474-CE13-4B01-8EF1-F9C9ABF0463C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288900"/>
            <a:ext cx="523587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288900"/>
            <a:ext cx="286319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441721" y="3040200"/>
            <a:ext cx="3709988" cy="67482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1722" y="2255464"/>
            <a:ext cx="3709987" cy="544826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440532" y="765150"/>
            <a:ext cx="3709987" cy="100906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6500922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udskifte billedet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288900"/>
            <a:ext cx="61123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A90CC1C4-CC31-426E-98E3-1E8798994AB3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288900"/>
            <a:ext cx="523587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288900"/>
            <a:ext cx="286319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1703319"/>
            <a:ext cx="4469607" cy="29214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3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441722" y="3032029"/>
            <a:ext cx="3737372" cy="674825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440532" y="1958206"/>
            <a:ext cx="3709987" cy="832001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457702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høj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603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  <a:br>
              <a:rPr lang="da-DK" dirty="0"/>
            </a:br>
            <a:r>
              <a:rPr lang="da-DK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4682728" y="518862"/>
            <a:ext cx="4461272" cy="4105526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3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288873"/>
            <a:ext cx="61123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A7232D8F-7093-4EE6-86C4-E91049025CC1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288873"/>
            <a:ext cx="523587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288873"/>
            <a:ext cx="286319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66693" y="3040200"/>
            <a:ext cx="3734395" cy="674825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966693" y="2255464"/>
            <a:ext cx="3734395" cy="54482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4966693" y="765150"/>
            <a:ext cx="3733205" cy="100906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410301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016000"/>
            <a:ext cx="8286750" cy="3735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0"/>
            <a:ext cx="6625961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4914900"/>
            <a:ext cx="512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46200" y="4914900"/>
            <a:ext cx="551497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 i="0" u="none" kern="800" cap="none" spc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2588" y="4914900"/>
            <a:ext cx="85566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0" i="0" kern="800" cap="none" spc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3060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288900"/>
            <a:ext cx="61123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6FDBFFC-091C-49A1-85A0-EFD996531C84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288900"/>
            <a:ext cx="523587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288900"/>
            <a:ext cx="286319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4682728" y="1703319"/>
            <a:ext cx="4461272" cy="29214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3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66693" y="3040200"/>
            <a:ext cx="3734395" cy="674825"/>
          </a:xfrm>
        </p:spPr>
        <p:txBody>
          <a:bodyPr r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4966694" y="1958206"/>
            <a:ext cx="3722190" cy="832001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4236136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8763" cy="51435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300182" y="-4512"/>
            <a:ext cx="7849394" cy="51435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288900"/>
            <a:ext cx="61123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6EE932C-C5E2-425E-B50F-26098AC0CF3B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288900"/>
            <a:ext cx="523587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288900"/>
            <a:ext cx="286319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518862"/>
            <a:ext cx="4469607" cy="4105526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master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1723" y="2255464"/>
            <a:ext cx="3709986" cy="544826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441723" y="3040200"/>
            <a:ext cx="3709987" cy="67482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440532" y="765150"/>
            <a:ext cx="3709987" cy="100906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2706703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9148763" cy="51435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300182" y="-4512"/>
            <a:ext cx="7849394" cy="51435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288900"/>
            <a:ext cx="61123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62D42637-E865-4122-831D-96EEBD6AA96D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288900"/>
            <a:ext cx="5235872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288900"/>
            <a:ext cx="286319" cy="132598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1703319"/>
            <a:ext cx="4469607" cy="29214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3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441723" y="3040200"/>
            <a:ext cx="3709987" cy="67482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440532" y="1958206"/>
            <a:ext cx="3709987" cy="832001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792215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1722" y="465535"/>
            <a:ext cx="8259366" cy="648890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41722" y="1226344"/>
            <a:ext cx="8259366" cy="3506391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539354" indent="0">
              <a:buNone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8116-793D-4A86-A21F-E17C19D6CCC2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9031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1723" y="465535"/>
            <a:ext cx="8259365" cy="648890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441724" y="1226344"/>
            <a:ext cx="4018901" cy="3506390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683377" y="1226344"/>
            <a:ext cx="4017711" cy="3506390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539354" indent="0">
              <a:buNone/>
              <a:defRPr lang="da-DK" dirty="0" smtClean="0"/>
            </a:lvl4pPr>
            <a:lvl5pPr>
              <a:defRPr lang="da-DK" dirty="0"/>
            </a:lvl5pPr>
            <a:lvl8pPr marL="539354" indent="0">
              <a:buNone/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CA3A-8AFB-4BD6-84A0-7DFC9E8CC9C1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9721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4682729" y="1226344"/>
            <a:ext cx="4018359" cy="3506390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1724" y="465535"/>
            <a:ext cx="8259365" cy="648890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441723" y="1226344"/>
            <a:ext cx="4019549" cy="3506391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A50D-15E2-4AFC-B464-EA73F97DD4A5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0850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441723" y="1226344"/>
            <a:ext cx="8259365" cy="3506391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1723" y="465535"/>
            <a:ext cx="8259365" cy="648890"/>
          </a:xfrm>
        </p:spPr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FFF4-6522-4B17-A919-2E114E35EE9E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26601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51139"/>
            <a:ext cx="9144000" cy="4892362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2728" y="3677675"/>
            <a:ext cx="4461272" cy="1049106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1357-B506-49AC-B68B-B811812BEF33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8626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venstr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51139"/>
            <a:ext cx="9144000" cy="4892362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3677675"/>
            <a:ext cx="4461272" cy="1049106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</a:t>
            </a:r>
            <a:br>
              <a:rPr lang="da-DK" sz="1800" spc="75" dirty="0">
                <a:solidFill>
                  <a:schemeClr val="bg1"/>
                </a:solidFill>
                <a:latin typeface="+mj-lt"/>
                <a:cs typeface="Microsoft New Tai Lue"/>
              </a:rPr>
            </a:br>
            <a:r>
              <a:rPr lang="da-DK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801A-7C53-45F8-B8CA-F38F91D56894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28477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51139"/>
            <a:ext cx="9144000" cy="4892362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23D2-DC65-4587-9F98-FAFDB7C79858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4682728" y="1527572"/>
            <a:ext cx="4461272" cy="3199209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9354" indent="-267891">
              <a:defRPr>
                <a:solidFill>
                  <a:schemeClr val="bg1"/>
                </a:solidFill>
              </a:defRPr>
            </a:lvl2pPr>
            <a:lvl3pPr marL="539354" indent="-269081">
              <a:defRPr>
                <a:solidFill>
                  <a:schemeClr val="bg1"/>
                </a:solidFill>
              </a:defRPr>
            </a:lvl3pPr>
            <a:lvl4pPr marL="539354" indent="-269081">
              <a:defRPr>
                <a:solidFill>
                  <a:schemeClr val="bg1"/>
                </a:solidFill>
              </a:defRPr>
            </a:lvl4pPr>
            <a:lvl5pPr marL="539354" indent="-269081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21689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016000"/>
            <a:ext cx="8286750" cy="3735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0"/>
            <a:ext cx="6625961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4914900"/>
            <a:ext cx="512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46200" y="4914900"/>
            <a:ext cx="551497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 i="0" u="none" kern="800" cap="none" spc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2588" y="4914900"/>
            <a:ext cx="85566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0" i="0" kern="800" cap="none" spc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pic>
        <p:nvPicPr>
          <p:cNvPr id="8" name="Afbeelding 7" descr="logo lumc_BLOKJES_PPT_20 mm NL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52" y="281518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499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venst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51139"/>
            <a:ext cx="9144000" cy="4892362"/>
          </a:xfrm>
          <a:blipFill>
            <a:blip r:embed="rId2"/>
            <a:stretch>
              <a:fillRect/>
            </a:stretch>
          </a:blipFill>
        </p:spPr>
        <p:txBody>
          <a:bodyPr lIns="6408000" tIns="360000" rIns="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</a:t>
            </a:r>
            <a:br>
              <a:rPr lang="da-DK" dirty="0"/>
            </a:br>
            <a:r>
              <a:rPr lang="da-DK" dirty="0"/>
              <a:t>du vil udskifte billedet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190F-B14C-488B-B752-0107FD540DA2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527572"/>
            <a:ext cx="4461272" cy="3199209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9354" indent="-269081">
              <a:defRPr>
                <a:solidFill>
                  <a:schemeClr val="bg1"/>
                </a:solidFill>
              </a:defRPr>
            </a:lvl2pPr>
            <a:lvl3pPr marL="539354" indent="-269081">
              <a:defRPr>
                <a:solidFill>
                  <a:schemeClr val="bg1"/>
                </a:solidFill>
              </a:defRPr>
            </a:lvl3pPr>
            <a:lvl4pPr marL="539354" indent="-269081">
              <a:defRPr>
                <a:solidFill>
                  <a:schemeClr val="bg1"/>
                </a:solidFill>
              </a:defRPr>
            </a:lvl4pPr>
            <a:lvl5pPr marL="539354" indent="-269081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624949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al-punktopstill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729D-6BD5-4016-8E5F-FE4144E9AB03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441723" y="465535"/>
            <a:ext cx="8259365" cy="4261942"/>
          </a:xfrm>
          <a:noFill/>
        </p:spPr>
        <p:txBody>
          <a:bodyPr lIns="0" tIns="0" rIns="0" bIns="0"/>
          <a:lstStyle>
            <a:lvl1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36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36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36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36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3600" b="0" kern="1200" cap="all" spc="18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305937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315960" y="459663"/>
            <a:ext cx="87571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25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2F1B-56E1-4345-9FEA-F3E449214110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441723" y="1221582"/>
            <a:ext cx="8259365" cy="3086099"/>
          </a:xfrm>
          <a:noFill/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437034" y="4451228"/>
            <a:ext cx="8264622" cy="275553"/>
          </a:xfrm>
        </p:spPr>
        <p:txBody>
          <a:bodyPr>
            <a:norm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Navn, kilde</a:t>
            </a:r>
          </a:p>
        </p:txBody>
      </p:sp>
    </p:spTree>
    <p:extLst>
      <p:ext uri="{BB962C8B-B14F-4D97-AF65-F5344CB8AC3E}">
        <p14:creationId xmlns:p14="http://schemas.microsoft.com/office/powerpoint/2010/main" val="20148920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ejlede tek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0F4B-34BA-49A4-A8B9-018659185981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441724" y="1221582"/>
            <a:ext cx="4018901" cy="3505895"/>
          </a:xfrm>
          <a:noFill/>
        </p:spPr>
        <p:txBody>
          <a:bodyPr lIns="0" tIns="0" rIns="0" bIns="0"/>
          <a:lstStyle>
            <a:lvl1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27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27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27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27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27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377" y="1221582"/>
            <a:ext cx="4017711" cy="3505895"/>
          </a:xfrm>
          <a:noFill/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27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27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27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27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27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 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41723" y="465536"/>
            <a:ext cx="8259365" cy="6476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34693717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FC9-CC53-4D24-A8D8-718B039CE492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41723" y="1221581"/>
            <a:ext cx="8259365" cy="3505200"/>
          </a:xfrm>
        </p:spPr>
        <p:txBody>
          <a:bodyPr anchor="t" anchorCtr="0"/>
          <a:lstStyle>
            <a:lvl1pPr>
              <a:defRPr sz="4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20254527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64C2-86AF-4789-9A04-535F28BE39EC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02723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68C5-0210-44AB-BDC4-63D46194B384}" type="datetime1">
              <a:rPr lang="da-DK" smtClean="0"/>
              <a:t>26-11-2025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16091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4607535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441723" y="460237"/>
            <a:ext cx="8259365" cy="6599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2250" dirty="0">
                <a:solidFill>
                  <a:schemeClr val="tx1"/>
                </a:solidFill>
              </a:rPr>
              <a:t>Brugerguide</a:t>
            </a:r>
            <a:r>
              <a:rPr lang="da-DK" sz="2400" baseline="0" dirty="0">
                <a:solidFill>
                  <a:schemeClr val="tx1"/>
                </a:solidFill>
              </a:rPr>
              <a:t> </a:t>
            </a:r>
            <a:r>
              <a:rPr lang="da-DK" sz="1350" baseline="0" dirty="0">
                <a:solidFill>
                  <a:schemeClr val="tx1"/>
                </a:solidFill>
              </a:rPr>
              <a:t>– </a:t>
            </a:r>
            <a:r>
              <a:rPr lang="da-DK" sz="1350" dirty="0">
                <a:solidFill>
                  <a:schemeClr val="tx1"/>
                </a:solidFill>
              </a:rPr>
              <a:t>Slet, før du færdiggør din</a:t>
            </a:r>
            <a:r>
              <a:rPr lang="da-DK" sz="1350" baseline="0" dirty="0">
                <a:solidFill>
                  <a:schemeClr val="tx1"/>
                </a:solidFill>
              </a:rPr>
              <a:t> </a:t>
            </a:r>
            <a:r>
              <a:rPr lang="da-DK" sz="1350" dirty="0">
                <a:solidFill>
                  <a:schemeClr val="tx1"/>
                </a:solidFill>
              </a:rPr>
              <a:t>præsentation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440532" y="1230372"/>
            <a:ext cx="1312718" cy="290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da-DK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da-DK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åbner PowerPoint på din KU-pc, åbner en skabelon i 4:3-format og med dansk KU-logo.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klikker på KU-fanen i værktøjslinjen, kan du via knappen ”Vælg Skabelon” vælge mellem skabeloner</a:t>
            </a:r>
          </a:p>
          <a:p>
            <a:pPr marL="66675" lvl="0" indent="-66675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henholdsvis dansk og engelsk </a:t>
            </a:r>
          </a:p>
          <a:p>
            <a:pPr marL="66675" lvl="0" indent="-66675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formaterne 4:3 og 16:9</a:t>
            </a:r>
          </a:p>
          <a:p>
            <a:pPr marL="66675" lvl="0" indent="-66675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”fuld” eller ”tom” version (i den fulde version ser du et eksempel på hver diastype i venstrespalten)</a:t>
            </a:r>
          </a:p>
          <a:p>
            <a:pPr marL="66675" lvl="0" indent="-66675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/>
            </a:pP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 en demopræsentation med indsat tekst på engelsk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 du bruger en ”fuld” version, skal du slette de dias, du ikke vil bruge.</a:t>
            </a:r>
            <a:b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Mac-brugere m.fl. kan hente PowerPoint-skabelonerne på</a:t>
            </a:r>
            <a:r>
              <a:rPr lang="da-DK" sz="6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6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</a:t>
            </a:r>
            <a:br>
              <a:rPr lang="da-DK" sz="6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6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skabeloner/powerpoint/</a:t>
            </a:r>
            <a:br>
              <a:rPr lang="da-DK" sz="6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6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praesentationer/</a:t>
            </a:r>
            <a:endParaRPr lang="da-DK" sz="6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1932491" y="3178166"/>
            <a:ext cx="1316661" cy="135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 </a:t>
            </a: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topmenuen </a:t>
            </a:r>
          </a:p>
          <a:p>
            <a:pPr>
              <a:lnSpc>
                <a:spcPct val="90000"/>
              </a:lnSpc>
              <a:spcAft>
                <a:spcPts val="750"/>
              </a:spcAft>
            </a:pPr>
            <a:r>
              <a:rPr lang="da-DK" sz="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 og Sidefod</a:t>
            </a:r>
          </a:p>
          <a:p>
            <a:pPr>
              <a:lnSpc>
                <a:spcPct val="90000"/>
              </a:lnSpc>
              <a:spcAft>
                <a:spcPts val="750"/>
              </a:spcAft>
            </a:pPr>
            <a:r>
              <a:rPr lang="da-DK" sz="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 felterne</a:t>
            </a:r>
          </a:p>
          <a:p>
            <a:pPr>
              <a:lnSpc>
                <a:spcPct val="90000"/>
              </a:lnSpc>
              <a:spcAft>
                <a:spcPts val="750"/>
              </a:spcAft>
            </a:pP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Vælg </a:t>
            </a:r>
            <a:r>
              <a:rPr lang="da-DK" sz="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 på alle </a:t>
            </a: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eller </a:t>
            </a:r>
            <a:r>
              <a:rPr lang="da-DK" sz="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hvis det kun skal være på et enkelt dias/slide</a:t>
            </a:r>
          </a:p>
          <a:p>
            <a:pPr>
              <a:lnSpc>
                <a:spcPct val="90000"/>
              </a:lnSpc>
              <a:spcAft>
                <a:spcPts val="750"/>
              </a:spcAft>
            </a:pPr>
            <a:r>
              <a:rPr lang="da-DK" sz="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 placeres i højre side af den grå topbjælke.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440531" y="4259001"/>
            <a:ext cx="142469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da-DK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da-DK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6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3118228" y="2205431"/>
            <a:ext cx="296562" cy="94970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1940279" y="1936746"/>
            <a:ext cx="1218181" cy="54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da-DK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da-DK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6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da-DK" altLang="da-DK" sz="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6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6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6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6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1932491" y="2678643"/>
            <a:ext cx="122596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da-DK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da-DK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da-DK" altLang="da-DK" sz="6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3554336" y="1220344"/>
            <a:ext cx="1225968" cy="173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3546617" y="3106063"/>
            <a:ext cx="1225968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henholdsvis 4:3- og 16:9-format via dette link:</a:t>
            </a:r>
            <a:b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6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da-DK" sz="600" b="0" baseline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da-DK" sz="6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5018671" y="1230371"/>
            <a:ext cx="1225968" cy="71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5018671" y="2040005"/>
            <a:ext cx="1225968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da-DK" sz="6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5018671" y="3573992"/>
            <a:ext cx="1225968" cy="66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5018671" y="4361353"/>
            <a:ext cx="122596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da-DK" sz="7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da-DK" sz="6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da-DK" sz="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br>
              <a:rPr lang="da-DK" sz="6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6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da-DK" sz="6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6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da-DK" sz="6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6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da-DK" sz="6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01034" y="3151059"/>
            <a:ext cx="192995" cy="20646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67654" y="2096534"/>
            <a:ext cx="216531" cy="20646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181369" y="2390842"/>
            <a:ext cx="167342" cy="171632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1923050" y="1249596"/>
            <a:ext cx="13261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da-DK" altLang="da-DK" sz="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6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6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da-DK" altLang="da-DK" sz="6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da-DK" altLang="da-DK" sz="6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da-DK" altLang="da-DK" sz="6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3173715" y="1383037"/>
            <a:ext cx="176525" cy="314240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3303060" y="1425149"/>
            <a:ext cx="52254" cy="93263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3312311" y="1603613"/>
            <a:ext cx="52254" cy="93263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6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0" y="4933950"/>
            <a:ext cx="9144000" cy="2095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016000"/>
            <a:ext cx="8286750" cy="3735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52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tle lin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66739" y="1"/>
            <a:ext cx="6610350" cy="501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0" y="4933950"/>
            <a:ext cx="9144000" cy="2095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704850"/>
            <a:ext cx="8286750" cy="4046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535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66739" y="1022350"/>
            <a:ext cx="4003675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860033" y="1022350"/>
            <a:ext cx="4003675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0"/>
            <a:ext cx="6625961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4914900"/>
            <a:ext cx="512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46200" y="4914900"/>
            <a:ext cx="551497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 i="0" u="none" kern="800" cap="none" spc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2588" y="4914900"/>
            <a:ext cx="85566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0" i="0" kern="800" cap="none" spc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18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66739" y="1016000"/>
            <a:ext cx="4003675" cy="785216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66737" y="1904999"/>
            <a:ext cx="4003676" cy="28596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2988" y="1016000"/>
            <a:ext cx="4004630" cy="785216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2988" y="1904999"/>
            <a:ext cx="4004630" cy="28596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0"/>
            <a:ext cx="6625961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566738" y="4914900"/>
            <a:ext cx="512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346200" y="4914900"/>
            <a:ext cx="551497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 i="0" u="none" kern="800" cap="none" spc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4"/>
          </p:nvPr>
        </p:nvSpPr>
        <p:spPr bwMode="auto">
          <a:xfrm>
            <a:off x="8002588" y="4914900"/>
            <a:ext cx="85566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0" i="0" kern="800" cap="none" spc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03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7.emf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image" Target="../media/image7.emf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 bwMode="auto">
          <a:xfrm>
            <a:off x="8002588" y="4933950"/>
            <a:ext cx="1141412" cy="216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hthoek 12"/>
          <p:cNvSpPr/>
          <p:nvPr userDrawn="1"/>
        </p:nvSpPr>
        <p:spPr bwMode="auto">
          <a:xfrm>
            <a:off x="1143000" y="4933950"/>
            <a:ext cx="6859588" cy="216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Rechthoek 1"/>
          <p:cNvSpPr/>
          <p:nvPr userDrawn="1"/>
        </p:nvSpPr>
        <p:spPr bwMode="auto">
          <a:xfrm>
            <a:off x="0" y="4933950"/>
            <a:ext cx="1143000" cy="216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2588" y="4914900"/>
            <a:ext cx="85566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0" i="0" kern="800" cap="none" spc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46200" y="4914900"/>
            <a:ext cx="551497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 i="0" u="none" kern="800" cap="none" spc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4914900"/>
            <a:ext cx="512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9" y="0"/>
            <a:ext cx="66103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016000"/>
            <a:ext cx="8291512" cy="373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2" name="Rechthoek 11"/>
          <p:cNvSpPr/>
          <p:nvPr userDrawn="1"/>
        </p:nvSpPr>
        <p:spPr bwMode="auto">
          <a:xfrm>
            <a:off x="6861176" y="4933950"/>
            <a:ext cx="1141412" cy="216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0" r:id="rId4"/>
    <p:sldLayoutId id="2147483663" r:id="rId5"/>
    <p:sldLayoutId id="2147483661" r:id="rId6"/>
    <p:sldLayoutId id="2147483662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hdr="0" ftr="0" dt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400" b="1" i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Tx/>
        <a:buNone/>
        <a:defRPr sz="2000">
          <a:solidFill>
            <a:schemeClr val="accent6"/>
          </a:solidFill>
          <a:latin typeface="+mn-lt"/>
          <a:ea typeface="+mn-ea"/>
          <a:cs typeface="+mn-cs"/>
        </a:defRPr>
      </a:lvl1pPr>
      <a:lvl2pPr marL="0" indent="-18732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accent6"/>
          </a:solidFill>
          <a:latin typeface="+mn-lt"/>
          <a:ea typeface="+mn-ea"/>
        </a:defRPr>
      </a:lvl2pPr>
      <a:lvl3pPr marL="360000" indent="-1857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3pPr>
      <a:lvl4pPr marL="720000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4pPr>
      <a:lvl5pPr marL="1080000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5pPr>
      <a:lvl6pPr marL="23669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6pPr>
      <a:lvl7pPr marL="28241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7pPr>
      <a:lvl8pPr marL="32813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8pPr>
      <a:lvl9pPr marL="37385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41724" y="465535"/>
            <a:ext cx="8259365" cy="648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41724" y="1226344"/>
            <a:ext cx="8259365" cy="3506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7" name="Rectangle 19"/>
          <p:cNvSpPr/>
          <p:nvPr userDrawn="1"/>
        </p:nvSpPr>
        <p:spPr>
          <a:xfrm>
            <a:off x="0" y="2"/>
            <a:ext cx="9144000" cy="24949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251651" y="47684"/>
            <a:ext cx="124887" cy="158472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4" y="72351"/>
            <a:ext cx="1759981" cy="11964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427371" y="64309"/>
            <a:ext cx="5235872" cy="132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414769" y="64309"/>
            <a:ext cx="286319" cy="132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746833" y="64309"/>
            <a:ext cx="611232" cy="132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fld id="{B0C88DAC-6E79-4E12-8463-D6C09625883D}" type="datetime1">
              <a:rPr lang="da-DK" smtClean="0"/>
              <a:t>26-11-2025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584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50" kern="1200" spc="4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lang="da-DK" sz="1800" kern="1200" spc="45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9354" marR="0" indent="-269081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1500" kern="1200" spc="45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551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a-DK" sz="135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354" indent="26551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a-DK" sz="135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9354" indent="26551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lang="da-DK" sz="1350" kern="1200" spc="45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9354" indent="26551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a-DK" sz="135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539354" indent="26551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a-DK" sz="135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539354" indent="26551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a-DK" sz="135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539354" indent="26551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a-DK" sz="135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7307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935">
          <p15:clr>
            <a:srgbClr val="F26B43"/>
          </p15:clr>
        </p15:guide>
        <p15:guide id="5" pos="371">
          <p15:clr>
            <a:srgbClr val="F26B43"/>
          </p15:clr>
        </p15:guide>
        <p15:guide id="6" pos="7308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39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41724" y="465535"/>
            <a:ext cx="8259365" cy="648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41724" y="1226344"/>
            <a:ext cx="8259365" cy="3506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7" name="Rectangle 19"/>
          <p:cNvSpPr/>
          <p:nvPr userDrawn="1"/>
        </p:nvSpPr>
        <p:spPr>
          <a:xfrm>
            <a:off x="0" y="2"/>
            <a:ext cx="9144000" cy="24949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251651" y="47684"/>
            <a:ext cx="124887" cy="158472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4" y="72351"/>
            <a:ext cx="1759981" cy="11964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427371" y="64309"/>
            <a:ext cx="5235872" cy="132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414769" y="64309"/>
            <a:ext cx="286319" cy="132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746833" y="64309"/>
            <a:ext cx="611232" cy="132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fld id="{5C11300C-4D91-4B22-A0B3-622512471F15}" type="datetime1">
              <a:rPr lang="da-DK" smtClean="0"/>
              <a:t>26-11-2025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31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50" kern="1200" spc="4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lang="da-DK" sz="1800" kern="1200" spc="45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9354" marR="0" indent="-269081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1500" kern="1200" spc="45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551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a-DK" sz="135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354" indent="26551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a-DK" sz="135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9354" indent="26551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lang="da-DK" sz="1350" kern="1200" spc="45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9354" indent="26551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a-DK" sz="135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539354" indent="26551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a-DK" sz="135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539354" indent="26551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a-DK" sz="135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539354" indent="26551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a-DK" sz="135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7307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935">
          <p15:clr>
            <a:srgbClr val="F26B43"/>
          </p15:clr>
        </p15:guide>
        <p15:guide id="5" pos="371">
          <p15:clr>
            <a:srgbClr val="F26B43"/>
          </p15:clr>
        </p15:guide>
        <p15:guide id="6" pos="7308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39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hyperlink" Target="https://github.com/snijderlab/annotator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5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jp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4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8.png"/><Relationship Id="rId5" Type="http://schemas.openxmlformats.org/officeDocument/2006/relationships/image" Target="../media/image34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Juan C. Rojas E.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sz="1400" i="1" dirty="0"/>
              <a:t>October 17, 2025</a:t>
            </a:r>
            <a:endParaRPr lang="nl-NL" sz="1400" i="1" dirty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idx="12"/>
          </p:nvPr>
        </p:nvSpPr>
        <p:spPr>
          <a:xfrm>
            <a:off x="1304925" y="4067226"/>
            <a:ext cx="4545118" cy="311726"/>
          </a:xfrm>
        </p:spPr>
        <p:txBody>
          <a:bodyPr/>
          <a:lstStyle/>
          <a:p>
            <a:r>
              <a:rPr lang="en-US" cap="none" dirty="0"/>
              <a:t>Center for Proteomics and Metabolomics</a:t>
            </a:r>
          </a:p>
          <a:p>
            <a:r>
              <a:rPr lang="en-US" cap="none" dirty="0"/>
              <a:t>Leiden University Medical Center</a:t>
            </a:r>
            <a:endParaRPr lang="nl-NL" cap="non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dirty="0"/>
              <a:t>Skyline Online: Advanced Proteomics Topics</a:t>
            </a:r>
            <a:br>
              <a:rPr lang="en-US" sz="2800" dirty="0"/>
            </a:br>
            <a:r>
              <a:rPr lang="en-US" sz="2000" dirty="0"/>
              <a:t>Glycoproteomics Demo</a:t>
            </a:r>
            <a:endParaRPr lang="nl-NL" sz="2800" dirty="0"/>
          </a:p>
        </p:txBody>
      </p:sp>
      <p:pic>
        <p:nvPicPr>
          <p:cNvPr id="2" name="Picture 5" descr="C:\Users\elonardi\AppData\Local\Temp\7zO454606A4\cpm_color.png">
            <a:extLst>
              <a:ext uri="{FF2B5EF4-FFF2-40B4-BE49-F238E27FC236}">
                <a16:creationId xmlns:a16="http://schemas.microsoft.com/office/drawing/2014/main" id="{C819749E-1C1D-153E-89CB-40892948B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5" y="3692794"/>
            <a:ext cx="1123445" cy="43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514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6AB8A7C-083F-71ED-68EB-9E0BAAED6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72" y="1284977"/>
            <a:ext cx="8320691" cy="366934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21B4D92-03FD-92E6-1F1D-1D4861A1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Annotator: assisting glycopeptide visualization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3E33E-542E-6C26-212A-98063989831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635353" y="4914900"/>
            <a:ext cx="2508647" cy="228600"/>
          </a:xfrm>
        </p:spPr>
        <p:txBody>
          <a:bodyPr/>
          <a:lstStyle/>
          <a:p>
            <a:fld id="{2E98D9B2-D3D6-41C4-A0C0-431EEC1FC8E1}" type="datetime5">
              <a:rPr lang="en-US" smtClean="0"/>
              <a:t>26-Nov-25</a:t>
            </a:fld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B941CD-FE58-F045-AEF3-B3EE8D78F071}"/>
              </a:ext>
            </a:extLst>
          </p:cNvPr>
          <p:cNvSpPr/>
          <p:nvPr/>
        </p:nvSpPr>
        <p:spPr>
          <a:xfrm>
            <a:off x="12945184" y="5591994"/>
            <a:ext cx="107687" cy="44627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BD6BA-9B76-B39E-ADB1-51BD8CDEA11A}"/>
              </a:ext>
            </a:extLst>
          </p:cNvPr>
          <p:cNvSpPr txBox="1"/>
          <p:nvPr/>
        </p:nvSpPr>
        <p:spPr>
          <a:xfrm>
            <a:off x="1087019" y="6022067"/>
            <a:ext cx="83814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Caval et al. 2021</a:t>
            </a:r>
            <a:endParaRPr lang="en-GB" sz="700" i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0B843-5B6B-A9AA-3233-4B3F0635558D}"/>
              </a:ext>
            </a:extLst>
          </p:cNvPr>
          <p:cNvSpPr txBox="1"/>
          <p:nvPr/>
        </p:nvSpPr>
        <p:spPr>
          <a:xfrm>
            <a:off x="8746435" y="0"/>
            <a:ext cx="397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AFAEC9D-DCCE-4C0A-B586-B178C4699FA9}" type="slidenum">
              <a:rPr lang="en-US" sz="110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10</a:t>
            </a:fld>
            <a:endParaRPr lang="en-GB" sz="11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7F0060-99CE-D586-8368-50B1531E23D5}"/>
              </a:ext>
            </a:extLst>
          </p:cNvPr>
          <p:cNvSpPr txBox="1"/>
          <p:nvPr/>
        </p:nvSpPr>
        <p:spPr>
          <a:xfrm>
            <a:off x="0" y="532014"/>
            <a:ext cx="4376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+mj-lt"/>
              </a:rPr>
              <a:t>Modified peptide sequence format:</a:t>
            </a:r>
          </a:p>
          <a:p>
            <a:r>
              <a:rPr lang="en-US" sz="1400" dirty="0">
                <a:solidFill>
                  <a:schemeClr val="accent6"/>
                </a:solidFill>
                <a:latin typeface="+mj-lt"/>
              </a:rPr>
              <a:t>VVLHPN[GNO:G43679GQ]YSQVDIGLIK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3A27A3-C3B5-81B7-2556-4112379257BE}"/>
              </a:ext>
            </a:extLst>
          </p:cNvPr>
          <p:cNvSpPr txBox="1"/>
          <p:nvPr/>
        </p:nvSpPr>
        <p:spPr>
          <a:xfrm>
            <a:off x="3086959" y="517600"/>
            <a:ext cx="43767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+mj-lt"/>
              </a:rPr>
              <a:t>Requires: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Raw file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Scan number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Modified peptide sequence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Glycan </a:t>
            </a:r>
            <a:r>
              <a:rPr lang="en-US" sz="1400" dirty="0" err="1">
                <a:solidFill>
                  <a:schemeClr val="accent6"/>
                </a:solidFill>
                <a:latin typeface="+mj-lt"/>
              </a:rPr>
              <a:t>GlyTouCan</a:t>
            </a:r>
            <a:r>
              <a:rPr lang="en-US" sz="1400" dirty="0">
                <a:solidFill>
                  <a:schemeClr val="accent6"/>
                </a:solidFill>
                <a:latin typeface="+mj-lt"/>
              </a:rPr>
              <a:t> ID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Allows using glycan monomer connectivity to filter possible glycan-specific fragments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F9549-9EB1-2C1E-4E1D-6D554715B7EC}"/>
              </a:ext>
            </a:extLst>
          </p:cNvPr>
          <p:cNvSpPr txBox="1"/>
          <p:nvPr/>
        </p:nvSpPr>
        <p:spPr>
          <a:xfrm>
            <a:off x="7226628" y="1753321"/>
            <a:ext cx="191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6"/>
                </a:solidFill>
                <a:latin typeface="+mj-lt"/>
              </a:rPr>
              <a:t>GitHub:</a:t>
            </a:r>
          </a:p>
          <a:p>
            <a:r>
              <a:rPr lang="en-US" sz="800" dirty="0">
                <a:solidFill>
                  <a:schemeClr val="accent6"/>
                </a:solidFill>
                <a:latin typeface="+mj-lt"/>
                <a:hlinkClick r:id="rId4"/>
              </a:rPr>
              <a:t>https://github.com/snijderlab/annotator</a:t>
            </a:r>
            <a:endParaRPr lang="en-US" sz="8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E7F64F-D088-7C98-A73D-39C3BF881B5A}"/>
              </a:ext>
            </a:extLst>
          </p:cNvPr>
          <p:cNvSpPr txBox="1"/>
          <p:nvPr/>
        </p:nvSpPr>
        <p:spPr>
          <a:xfrm>
            <a:off x="606937" y="4828038"/>
            <a:ext cx="25351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Schulte et al. 2025 Analytical Chemistry;</a:t>
            </a:r>
          </a:p>
          <a:p>
            <a:r>
              <a:rPr lang="en-US" sz="8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DOI: 10.1021/acs.analchem.5c02832</a:t>
            </a:r>
            <a:endParaRPr lang="en-GB" sz="800" i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1C96BC-5157-601B-8E23-CC400036B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2945" y="532014"/>
            <a:ext cx="942165" cy="13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69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B58CD93-2556-754D-E553-925CE38A5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721" y="2998454"/>
            <a:ext cx="2362921" cy="18504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21B4D92-03FD-92E6-1F1D-1D4861A1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hundreds of glycan modifications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3E33E-542E-6C26-212A-98063989831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635353" y="4914900"/>
            <a:ext cx="2508647" cy="228600"/>
          </a:xfrm>
        </p:spPr>
        <p:txBody>
          <a:bodyPr/>
          <a:lstStyle/>
          <a:p>
            <a:fld id="{2E98D9B2-D3D6-41C4-A0C0-431EEC1FC8E1}" type="datetime5">
              <a:rPr lang="en-US" smtClean="0"/>
              <a:t>26-Nov-25</a:t>
            </a:fld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B941CD-FE58-F045-AEF3-B3EE8D78F071}"/>
              </a:ext>
            </a:extLst>
          </p:cNvPr>
          <p:cNvSpPr/>
          <p:nvPr/>
        </p:nvSpPr>
        <p:spPr>
          <a:xfrm>
            <a:off x="12945184" y="5591994"/>
            <a:ext cx="107687" cy="44627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BD6BA-9B76-B39E-ADB1-51BD8CDEA11A}"/>
              </a:ext>
            </a:extLst>
          </p:cNvPr>
          <p:cNvSpPr txBox="1"/>
          <p:nvPr/>
        </p:nvSpPr>
        <p:spPr>
          <a:xfrm>
            <a:off x="1087019" y="6022067"/>
            <a:ext cx="83814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Caval et al. 2021</a:t>
            </a:r>
            <a:endParaRPr lang="en-GB" sz="700" i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0B843-5B6B-A9AA-3233-4B3F0635558D}"/>
              </a:ext>
            </a:extLst>
          </p:cNvPr>
          <p:cNvSpPr txBox="1"/>
          <p:nvPr/>
        </p:nvSpPr>
        <p:spPr>
          <a:xfrm>
            <a:off x="8746435" y="0"/>
            <a:ext cx="397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AFAEC9D-DCCE-4C0A-B586-B178C4699FA9}" type="slidenum">
              <a:rPr lang="en-US" sz="110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11</a:t>
            </a:fld>
            <a:endParaRPr lang="en-GB" sz="11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D47206-E996-17E6-10F2-384B210E6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9" y="599049"/>
            <a:ext cx="2335754" cy="34031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E29769-CF00-1294-BABB-AC0139C9E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195" y="599049"/>
            <a:ext cx="2488816" cy="34166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69D5A0-3BEE-4AC4-26E2-4F00402F3D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2014" y="599049"/>
            <a:ext cx="1952552" cy="2332023"/>
          </a:xfrm>
          <a:prstGeom prst="rect">
            <a:avLst/>
          </a:prstGeom>
        </p:spPr>
      </p:pic>
      <p:pic>
        <p:nvPicPr>
          <p:cNvPr id="3" name="Picture 2" descr="A cartoon cat with a black background&#10;&#10;AI-generated content may be incorrect.">
            <a:extLst>
              <a:ext uri="{FF2B5EF4-FFF2-40B4-BE49-F238E27FC236}">
                <a16:creationId xmlns:a16="http://schemas.microsoft.com/office/drawing/2014/main" id="{48204E61-7AB9-2A0D-4C17-5C40D09394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4323" y="1423164"/>
            <a:ext cx="1320895" cy="13208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C914E8-F4A5-967A-E815-A2A965C77CFE}"/>
              </a:ext>
            </a:extLst>
          </p:cNvPr>
          <p:cNvSpPr txBox="1"/>
          <p:nvPr/>
        </p:nvSpPr>
        <p:spPr>
          <a:xfrm>
            <a:off x="7019569" y="654533"/>
            <a:ext cx="212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+mj-lt"/>
              </a:rPr>
              <a:t>Having to repeat this </a:t>
            </a:r>
            <a:r>
              <a:rPr lang="en-US" sz="1200" b="1" dirty="0">
                <a:solidFill>
                  <a:schemeClr val="accent6"/>
                </a:solidFill>
                <a:latin typeface="+mj-lt"/>
              </a:rPr>
              <a:t>hundreds</a:t>
            </a:r>
            <a:r>
              <a:rPr lang="en-US" sz="1200" dirty="0">
                <a:solidFill>
                  <a:schemeClr val="accent6"/>
                </a:solidFill>
                <a:latin typeface="+mj-lt"/>
              </a:rPr>
              <a:t> of times…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EEF2E2-DAD5-579B-F45F-0C6E3B513E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8195" y="2280986"/>
            <a:ext cx="2488816" cy="27482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2200B7-8212-D380-D132-5CF8830650E5}"/>
              </a:ext>
            </a:extLst>
          </p:cNvPr>
          <p:cNvSpPr/>
          <p:nvPr/>
        </p:nvSpPr>
        <p:spPr bwMode="auto">
          <a:xfrm>
            <a:off x="6717058" y="4544499"/>
            <a:ext cx="597707" cy="213131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95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logo with a city and a tower&#10;&#10;AI-generated content may be incorrect.">
            <a:extLst>
              <a:ext uri="{FF2B5EF4-FFF2-40B4-BE49-F238E27FC236}">
                <a16:creationId xmlns:a16="http://schemas.microsoft.com/office/drawing/2014/main" id="{0E426A86-C3EB-6A0F-55A7-069EA8011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713" y="2792345"/>
            <a:ext cx="1090800" cy="164182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21B4D92-03FD-92E6-1F1D-1D4861A1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hundreds of glycan modifications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3E33E-542E-6C26-212A-98063989831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635353" y="4914900"/>
            <a:ext cx="2508647" cy="228600"/>
          </a:xfrm>
        </p:spPr>
        <p:txBody>
          <a:bodyPr/>
          <a:lstStyle/>
          <a:p>
            <a:fld id="{2E98D9B2-D3D6-41C4-A0C0-431EEC1FC8E1}" type="datetime5">
              <a:rPr lang="en-US" smtClean="0"/>
              <a:t>26-Nov-25</a:t>
            </a:fld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B941CD-FE58-F045-AEF3-B3EE8D78F071}"/>
              </a:ext>
            </a:extLst>
          </p:cNvPr>
          <p:cNvSpPr/>
          <p:nvPr/>
        </p:nvSpPr>
        <p:spPr>
          <a:xfrm>
            <a:off x="12945184" y="5591994"/>
            <a:ext cx="107687" cy="44627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BD6BA-9B76-B39E-ADB1-51BD8CDEA11A}"/>
              </a:ext>
            </a:extLst>
          </p:cNvPr>
          <p:cNvSpPr txBox="1"/>
          <p:nvPr/>
        </p:nvSpPr>
        <p:spPr>
          <a:xfrm>
            <a:off x="1087019" y="6022067"/>
            <a:ext cx="83814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Caval et al. 2021</a:t>
            </a:r>
            <a:endParaRPr lang="en-GB" sz="700" i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85396-AC24-0379-5ED3-8755EEDAA281}"/>
              </a:ext>
            </a:extLst>
          </p:cNvPr>
          <p:cNvSpPr txBox="1"/>
          <p:nvPr/>
        </p:nvSpPr>
        <p:spPr>
          <a:xfrm>
            <a:off x="8746435" y="0"/>
            <a:ext cx="397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AFAEC9D-DCCE-4C0A-B586-B178C4699FA9}" type="slidenum">
              <a:rPr lang="en-US" sz="110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12</a:t>
            </a:fld>
            <a:endParaRPr lang="en-GB" sz="11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11" descr="A blue skyline with a tower and text&#10;&#10;AI-generated content may be incorrect.">
            <a:extLst>
              <a:ext uri="{FF2B5EF4-FFF2-40B4-BE49-F238E27FC236}">
                <a16:creationId xmlns:a16="http://schemas.microsoft.com/office/drawing/2014/main" id="{32765246-2910-F014-70D0-D4E0DA08C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6" y="634645"/>
            <a:ext cx="1089051" cy="109102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AEFD8F-A22B-17C1-6C88-F8F3AB6DCBF1}"/>
              </a:ext>
            </a:extLst>
          </p:cNvPr>
          <p:cNvCxnSpPr/>
          <p:nvPr/>
        </p:nvCxnSpPr>
        <p:spPr bwMode="auto">
          <a:xfrm>
            <a:off x="936504" y="1161907"/>
            <a:ext cx="47364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0894AF-ACC7-5D07-BD30-169E5801FE11}"/>
              </a:ext>
            </a:extLst>
          </p:cNvPr>
          <p:cNvSpPr txBox="1"/>
          <p:nvPr/>
        </p:nvSpPr>
        <p:spPr>
          <a:xfrm>
            <a:off x="1833286" y="642697"/>
            <a:ext cx="5523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  <a:latin typeface="+mj-lt"/>
              </a:rPr>
              <a:t>&lt;</a:t>
            </a:r>
            <a:r>
              <a:rPr lang="en-US" sz="1000" dirty="0" err="1">
                <a:solidFill>
                  <a:schemeClr val="accent6"/>
                </a:solidFill>
                <a:latin typeface="+mj-lt"/>
              </a:rPr>
              <a:t>peptide_settings</a:t>
            </a:r>
            <a:r>
              <a:rPr lang="en-US" sz="1000" dirty="0">
                <a:solidFill>
                  <a:schemeClr val="accent6"/>
                </a:solidFill>
                <a:latin typeface="+mj-lt"/>
              </a:rPr>
              <a:t>&gt; </a:t>
            </a:r>
            <a:r>
              <a:rPr lang="en-US" sz="1000" dirty="0">
                <a:solidFill>
                  <a:schemeClr val="accent6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1000" dirty="0">
                <a:solidFill>
                  <a:schemeClr val="accent6"/>
                </a:solidFill>
                <a:latin typeface="+mj-lt"/>
              </a:rPr>
              <a:t> &lt;</a:t>
            </a:r>
            <a:r>
              <a:rPr lang="en-US" sz="1000" dirty="0" err="1">
                <a:solidFill>
                  <a:schemeClr val="accent6"/>
                </a:solidFill>
                <a:latin typeface="+mj-lt"/>
              </a:rPr>
              <a:t>peptide_modifications</a:t>
            </a:r>
            <a:r>
              <a:rPr lang="en-US" sz="1000" dirty="0">
                <a:solidFill>
                  <a:schemeClr val="accent6"/>
                </a:solidFill>
                <a:latin typeface="+mj-lt"/>
              </a:rPr>
              <a:t>&gt; </a:t>
            </a:r>
            <a:r>
              <a:rPr lang="en-US" sz="1000" dirty="0">
                <a:solidFill>
                  <a:schemeClr val="accent6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1000" dirty="0">
                <a:solidFill>
                  <a:schemeClr val="accent6"/>
                </a:solidFill>
                <a:latin typeface="+mj-lt"/>
              </a:rPr>
              <a:t>  &lt;</a:t>
            </a:r>
            <a:r>
              <a:rPr lang="en-US" sz="1000" dirty="0" err="1">
                <a:solidFill>
                  <a:schemeClr val="accent6"/>
                </a:solidFill>
                <a:latin typeface="+mj-lt"/>
              </a:rPr>
              <a:t>static_modifications</a:t>
            </a:r>
            <a:r>
              <a:rPr lang="en-US" sz="1000" dirty="0">
                <a:solidFill>
                  <a:schemeClr val="accent6"/>
                </a:solidFill>
                <a:latin typeface="+mj-lt"/>
              </a:rPr>
              <a:t>&gt; </a:t>
            </a:r>
            <a:r>
              <a:rPr lang="en-US" sz="1000" dirty="0">
                <a:solidFill>
                  <a:schemeClr val="accent6"/>
                </a:solidFill>
                <a:latin typeface="+mj-lt"/>
                <a:sym typeface="Wingdings" panose="05000000000000000000" pitchFamily="2" charset="2"/>
              </a:rPr>
              <a:t> </a:t>
            </a:r>
            <a:endParaRPr lang="en-US" sz="10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F9202F-0FE4-F2C0-F8AE-E799A4A41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76" y="1240879"/>
            <a:ext cx="647952" cy="6913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F222DC-9875-CD0F-A69C-86ECFC907425}"/>
              </a:ext>
            </a:extLst>
          </p:cNvPr>
          <p:cNvSpPr txBox="1"/>
          <p:nvPr/>
        </p:nvSpPr>
        <p:spPr>
          <a:xfrm>
            <a:off x="98363" y="1590487"/>
            <a:ext cx="83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6"/>
                </a:solidFill>
                <a:latin typeface="+mj-lt"/>
              </a:rPr>
              <a:t>.sky</a:t>
            </a:r>
          </a:p>
          <a:p>
            <a:pPr algn="ctr"/>
            <a:r>
              <a:rPr lang="en-US" sz="1000" dirty="0">
                <a:solidFill>
                  <a:schemeClr val="accent6"/>
                </a:solidFill>
                <a:latin typeface="+mj-lt"/>
              </a:rPr>
              <a:t>(XML file)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C8394BF-5E66-871E-7F7A-B8A22804D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3286" y="910720"/>
            <a:ext cx="5450644" cy="179843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65D71CFE-4C06-6797-7926-B5000A3AEE4A}"/>
              </a:ext>
            </a:extLst>
          </p:cNvPr>
          <p:cNvGrpSpPr/>
          <p:nvPr/>
        </p:nvGrpSpPr>
        <p:grpSpPr>
          <a:xfrm>
            <a:off x="121382" y="2325219"/>
            <a:ext cx="2676820" cy="2864831"/>
            <a:chOff x="121382" y="2325219"/>
            <a:chExt cx="2676820" cy="2864831"/>
          </a:xfrm>
        </p:grpSpPr>
        <p:pic>
          <p:nvPicPr>
            <p:cNvPr id="22" name="Picture 21" descr="A blue skyline with a tower and text&#10;&#10;AI-generated content may be incorrect.">
              <a:extLst>
                <a:ext uri="{FF2B5EF4-FFF2-40B4-BE49-F238E27FC236}">
                  <a16:creationId xmlns:a16="http://schemas.microsoft.com/office/drawing/2014/main" id="{0728A84E-5B31-496C-BF64-54925B32D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521" y="2325219"/>
              <a:ext cx="1089051" cy="109102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039D32-5C93-8460-6874-01EE97AF371E}"/>
                </a:ext>
              </a:extLst>
            </p:cNvPr>
            <p:cNvSpPr txBox="1"/>
            <p:nvPr/>
          </p:nvSpPr>
          <p:spPr>
            <a:xfrm>
              <a:off x="121382" y="3384382"/>
              <a:ext cx="17475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6"/>
                  </a:solidFill>
                  <a:latin typeface="+mj-lt"/>
                </a:rPr>
                <a:t>Empty template file</a:t>
              </a:r>
            </a:p>
            <a:p>
              <a:pPr marL="171450" indent="-171450">
                <a:buFontTx/>
                <a:buChar char="-"/>
              </a:pPr>
              <a:r>
                <a:rPr lang="en-US" sz="1000" dirty="0">
                  <a:solidFill>
                    <a:schemeClr val="accent6"/>
                  </a:solidFill>
                  <a:latin typeface="+mj-lt"/>
                </a:rPr>
                <a:t>Oxonium ions defined</a:t>
              </a:r>
            </a:p>
            <a:p>
              <a:pPr marL="171450" indent="-171450">
                <a:buFontTx/>
                <a:buChar char="-"/>
              </a:pPr>
              <a:r>
                <a:rPr lang="en-US" sz="1000" dirty="0">
                  <a:solidFill>
                    <a:schemeClr val="accent6"/>
                  </a:solidFill>
                  <a:latin typeface="+mj-lt"/>
                </a:rPr>
                <a:t>Non-glycan modifications</a:t>
              </a:r>
            </a:p>
          </p:txBody>
        </p:sp>
        <p:pic>
          <p:nvPicPr>
            <p:cNvPr id="27" name="Picture 26" descr="A green box with a white x on it&#10;&#10;AI-generated content may be incorrect.">
              <a:extLst>
                <a:ext uri="{FF2B5EF4-FFF2-40B4-BE49-F238E27FC236}">
                  <a16:creationId xmlns:a16="http://schemas.microsoft.com/office/drawing/2014/main" id="{8FDEC9D6-5141-ECED-5221-16C1545D8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5323" y="4015095"/>
              <a:ext cx="639822" cy="6070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74B8682-258D-78B3-63A8-2B6752CA72EF}"/>
                </a:ext>
              </a:extLst>
            </p:cNvPr>
            <p:cNvSpPr txBox="1"/>
            <p:nvPr/>
          </p:nvSpPr>
          <p:spPr>
            <a:xfrm>
              <a:off x="155520" y="4636052"/>
              <a:ext cx="264268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6"/>
                  </a:solidFill>
                  <a:latin typeface="+mj-lt"/>
                </a:rPr>
                <a:t>Glycan database</a:t>
              </a:r>
            </a:p>
            <a:p>
              <a:r>
                <a:rPr lang="en-US" sz="1000" dirty="0">
                  <a:solidFill>
                    <a:schemeClr val="accent6"/>
                  </a:solidFill>
                  <a:latin typeface="+mj-lt"/>
                </a:rPr>
                <a:t>- Hundreds of custom glycan compositions (e.g. H5N4S2, H5N4F1S2, H6N5S3)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E18FA65-4811-FAB0-E77B-73996EB2128F}"/>
                </a:ext>
              </a:extLst>
            </p:cNvPr>
            <p:cNvCxnSpPr/>
            <p:nvPr/>
          </p:nvCxnSpPr>
          <p:spPr bwMode="auto">
            <a:xfrm>
              <a:off x="2324553" y="3734374"/>
              <a:ext cx="473649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B09D599-3032-1AE3-977C-B7D19C99FC9B}"/>
                </a:ext>
              </a:extLst>
            </p:cNvPr>
            <p:cNvCxnSpPr/>
            <p:nvPr/>
          </p:nvCxnSpPr>
          <p:spPr bwMode="auto">
            <a:xfrm>
              <a:off x="1656920" y="3498731"/>
              <a:ext cx="66763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ED81F88-0FBD-FF0D-B274-EAA7C132C55F}"/>
                </a:ext>
              </a:extLst>
            </p:cNvPr>
            <p:cNvCxnSpPr/>
            <p:nvPr/>
          </p:nvCxnSpPr>
          <p:spPr bwMode="auto">
            <a:xfrm>
              <a:off x="1656920" y="4413133"/>
              <a:ext cx="66763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5E3616-2F6C-59E0-B792-5FDF1347A5A8}"/>
                </a:ext>
              </a:extLst>
            </p:cNvPr>
            <p:cNvCxnSpPr/>
            <p:nvPr/>
          </p:nvCxnSpPr>
          <p:spPr bwMode="auto">
            <a:xfrm>
              <a:off x="2324553" y="3498731"/>
              <a:ext cx="0" cy="91440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16528A2-CAA5-6772-BE8D-2CB0BC7D5219}"/>
              </a:ext>
            </a:extLst>
          </p:cNvPr>
          <p:cNvCxnSpPr/>
          <p:nvPr/>
        </p:nvCxnSpPr>
        <p:spPr bwMode="auto">
          <a:xfrm>
            <a:off x="3747719" y="3734374"/>
            <a:ext cx="47364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B6B973D-872B-A8FA-28DE-CD71EABF6086}"/>
              </a:ext>
            </a:extLst>
          </p:cNvPr>
          <p:cNvGrpSpPr/>
          <p:nvPr/>
        </p:nvGrpSpPr>
        <p:grpSpPr>
          <a:xfrm>
            <a:off x="2637745" y="3498731"/>
            <a:ext cx="1404864" cy="870818"/>
            <a:chOff x="2637745" y="3498731"/>
            <a:chExt cx="1404864" cy="870818"/>
          </a:xfrm>
        </p:grpSpPr>
        <p:pic>
          <p:nvPicPr>
            <p:cNvPr id="25" name="Picture 24" descr="A blue and grey logo&#10;&#10;AI-generated content may be incorrect.">
              <a:extLst>
                <a:ext uri="{FF2B5EF4-FFF2-40B4-BE49-F238E27FC236}">
                  <a16:creationId xmlns:a16="http://schemas.microsoft.com/office/drawing/2014/main" id="{70116785-AB8F-8E24-2AE7-77AADBA2D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79212" y="3498731"/>
              <a:ext cx="614040" cy="57792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3204CB-C433-4839-8454-C3CC4D3F82D1}"/>
                </a:ext>
              </a:extLst>
            </p:cNvPr>
            <p:cNvSpPr txBox="1"/>
            <p:nvPr/>
          </p:nvSpPr>
          <p:spPr>
            <a:xfrm>
              <a:off x="2637745" y="4123328"/>
              <a:ext cx="14048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6"/>
                  </a:solidFill>
                  <a:latin typeface="+mj-lt"/>
                </a:rPr>
                <a:t>Modify Skyline XML file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54EEF02-96D8-3272-85B9-407E94699BED}"/>
              </a:ext>
            </a:extLst>
          </p:cNvPr>
          <p:cNvSpPr txBox="1"/>
          <p:nvPr/>
        </p:nvSpPr>
        <p:spPr>
          <a:xfrm>
            <a:off x="4042609" y="4254582"/>
            <a:ext cx="16970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  <a:latin typeface="+mj-lt"/>
              </a:rPr>
              <a:t>Updated empty template file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solidFill>
                  <a:schemeClr val="accent6"/>
                </a:solidFill>
                <a:latin typeface="+mj-lt"/>
              </a:rPr>
              <a:t>Oxonium ions defined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solidFill>
                  <a:schemeClr val="accent6"/>
                </a:solidFill>
                <a:latin typeface="+mj-lt"/>
              </a:rPr>
              <a:t>Non-glycan modifications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solidFill>
                  <a:schemeClr val="accent6"/>
                </a:solidFill>
                <a:latin typeface="+mj-lt"/>
              </a:rPr>
              <a:t>Glycan modifications with losses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664DB3D-2339-0919-7B32-81F29D0C03D7}"/>
              </a:ext>
            </a:extLst>
          </p:cNvPr>
          <p:cNvCxnSpPr/>
          <p:nvPr/>
        </p:nvCxnSpPr>
        <p:spPr bwMode="auto">
          <a:xfrm>
            <a:off x="5815229" y="3734374"/>
            <a:ext cx="120433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445189D-6034-6A2B-D54E-57FC3325F0EA}"/>
              </a:ext>
            </a:extLst>
          </p:cNvPr>
          <p:cNvSpPr txBox="1"/>
          <p:nvPr/>
        </p:nvSpPr>
        <p:spPr>
          <a:xfrm>
            <a:off x="5739636" y="3760332"/>
            <a:ext cx="16970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000" dirty="0">
                <a:solidFill>
                  <a:schemeClr val="accent6"/>
                </a:solidFill>
                <a:latin typeface="+mj-lt"/>
              </a:rPr>
              <a:t>Load search results (spectra library)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solidFill>
                  <a:schemeClr val="accent6"/>
                </a:solidFill>
                <a:latin typeface="+mj-lt"/>
              </a:rPr>
              <a:t>Define Peptide and Transition settings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solidFill>
                  <a:schemeClr val="accent6"/>
                </a:solidFill>
                <a:latin typeface="+mj-lt"/>
              </a:rPr>
              <a:t>Load raw MS data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BDA2CEF-D128-88CC-6001-D130700F48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3119" y="1493730"/>
            <a:ext cx="1475360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1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D698DB-C5C9-D63F-4599-B5CC895AD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80"/>
          <a:stretch/>
        </p:blipFill>
        <p:spPr>
          <a:xfrm>
            <a:off x="154779" y="526903"/>
            <a:ext cx="6810770" cy="145424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21B4D92-03FD-92E6-1F1D-1D4861A1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Glycopeptide fragmentation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3E33E-542E-6C26-212A-98063989831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635353" y="4914900"/>
            <a:ext cx="2508647" cy="228600"/>
          </a:xfrm>
        </p:spPr>
        <p:txBody>
          <a:bodyPr/>
          <a:lstStyle/>
          <a:p>
            <a:fld id="{2E98D9B2-D3D6-41C4-A0C0-431EEC1FC8E1}" type="datetime5">
              <a:rPr lang="en-US" smtClean="0"/>
              <a:t>26-Nov-25</a:t>
            </a:fld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B941CD-FE58-F045-AEF3-B3EE8D78F071}"/>
              </a:ext>
            </a:extLst>
          </p:cNvPr>
          <p:cNvSpPr/>
          <p:nvPr/>
        </p:nvSpPr>
        <p:spPr>
          <a:xfrm>
            <a:off x="12945184" y="5591994"/>
            <a:ext cx="107687" cy="44627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BD6BA-9B76-B39E-ADB1-51BD8CDEA11A}"/>
              </a:ext>
            </a:extLst>
          </p:cNvPr>
          <p:cNvSpPr txBox="1"/>
          <p:nvPr/>
        </p:nvSpPr>
        <p:spPr>
          <a:xfrm>
            <a:off x="1087019" y="6022067"/>
            <a:ext cx="83814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Caval et al. 2021</a:t>
            </a:r>
            <a:endParaRPr lang="en-GB" sz="700" i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29" y="2389640"/>
            <a:ext cx="6073360" cy="261338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3560164" y="3565533"/>
            <a:ext cx="1609977" cy="490827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1046" y="1811874"/>
            <a:ext cx="1349629" cy="523220"/>
            <a:chOff x="431046" y="1811874"/>
            <a:chExt cx="1349629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431046" y="1811874"/>
              <a:ext cx="1349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/>
                  </a:solidFill>
                  <a:latin typeface="+mj-lt"/>
                </a:rPr>
                <a:t>Confirm peptide identity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31047" y="1819227"/>
              <a:ext cx="1349628" cy="515867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1897661" y="2576644"/>
            <a:ext cx="1196174" cy="228434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96039B-C33B-4EB0-61F3-6A87754EBF61}"/>
              </a:ext>
            </a:extLst>
          </p:cNvPr>
          <p:cNvGrpSpPr/>
          <p:nvPr/>
        </p:nvGrpSpPr>
        <p:grpSpPr>
          <a:xfrm>
            <a:off x="7296207" y="2129211"/>
            <a:ext cx="1538410" cy="738664"/>
            <a:chOff x="7296207" y="2129211"/>
            <a:chExt cx="1538410" cy="738664"/>
          </a:xfrm>
        </p:grpSpPr>
        <p:sp>
          <p:nvSpPr>
            <p:cNvPr id="26" name="Rectangle 25"/>
            <p:cNvSpPr/>
            <p:nvPr/>
          </p:nvSpPr>
          <p:spPr bwMode="auto">
            <a:xfrm>
              <a:off x="7355355" y="2129211"/>
              <a:ext cx="1357597" cy="738663"/>
            </a:xfrm>
            <a:prstGeom prst="rect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96207" y="2129211"/>
              <a:ext cx="15384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/>
                  </a:solidFill>
                  <a:latin typeface="+mj-lt"/>
                </a:rPr>
                <a:t>Glycan structural classification refinement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280B843-5B6B-A9AA-3233-4B3F0635558D}"/>
              </a:ext>
            </a:extLst>
          </p:cNvPr>
          <p:cNvSpPr txBox="1"/>
          <p:nvPr/>
        </p:nvSpPr>
        <p:spPr>
          <a:xfrm>
            <a:off x="8746435" y="0"/>
            <a:ext cx="397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AFAEC9D-DCCE-4C0A-B586-B178C4699FA9}" type="slidenum">
              <a:rPr lang="en-US" sz="110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2</a:t>
            </a:fld>
            <a:endParaRPr lang="en-GB" sz="11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63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21B4D92-03FD-92E6-1F1D-1D4861A1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Oxonium ions in Skyline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3E33E-542E-6C26-212A-98063989831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635353" y="4914900"/>
            <a:ext cx="2508647" cy="228600"/>
          </a:xfrm>
        </p:spPr>
        <p:txBody>
          <a:bodyPr/>
          <a:lstStyle/>
          <a:p>
            <a:fld id="{2E98D9B2-D3D6-41C4-A0C0-431EEC1FC8E1}" type="datetime5">
              <a:rPr lang="en-US" smtClean="0"/>
              <a:t>26-Nov-25</a:t>
            </a:fld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B941CD-FE58-F045-AEF3-B3EE8D78F071}"/>
              </a:ext>
            </a:extLst>
          </p:cNvPr>
          <p:cNvSpPr/>
          <p:nvPr/>
        </p:nvSpPr>
        <p:spPr>
          <a:xfrm>
            <a:off x="12945184" y="5591994"/>
            <a:ext cx="107687" cy="44627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BD6BA-9B76-B39E-ADB1-51BD8CDEA11A}"/>
              </a:ext>
            </a:extLst>
          </p:cNvPr>
          <p:cNvSpPr txBox="1"/>
          <p:nvPr/>
        </p:nvSpPr>
        <p:spPr>
          <a:xfrm>
            <a:off x="1087019" y="6022067"/>
            <a:ext cx="83814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Caval et al. 2021</a:t>
            </a:r>
            <a:endParaRPr lang="en-GB" sz="700" i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0B843-5B6B-A9AA-3233-4B3F0635558D}"/>
              </a:ext>
            </a:extLst>
          </p:cNvPr>
          <p:cNvSpPr txBox="1"/>
          <p:nvPr/>
        </p:nvSpPr>
        <p:spPr>
          <a:xfrm>
            <a:off x="8746435" y="0"/>
            <a:ext cx="397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AFAEC9D-DCCE-4C0A-B586-B178C4699FA9}" type="slidenum">
              <a:rPr lang="en-US" sz="110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3</a:t>
            </a:fld>
            <a:endParaRPr lang="en-GB" sz="11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6943D7-E1EE-3B47-8AA5-2D4F2D976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923" y="600301"/>
            <a:ext cx="2204751" cy="3343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F811E-FC48-2629-878A-A2BB154F2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9" y="600301"/>
            <a:ext cx="2313777" cy="24896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FBD875-6CCF-61DC-7301-F7350F909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100" y="600301"/>
            <a:ext cx="1769253" cy="23806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22CAC03-D3B2-2043-C0F5-C17D0DEF83B8}"/>
              </a:ext>
            </a:extLst>
          </p:cNvPr>
          <p:cNvSpPr txBox="1"/>
          <p:nvPr/>
        </p:nvSpPr>
        <p:spPr>
          <a:xfrm>
            <a:off x="2407376" y="4461596"/>
            <a:ext cx="5021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+mj-lt"/>
              </a:rPr>
              <a:t>Oxonium ions are the dominant fragments from collision induced dissociation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4257DE-5D30-C791-277E-1315C9B6FF61}"/>
              </a:ext>
            </a:extLst>
          </p:cNvPr>
          <p:cNvSpPr txBox="1"/>
          <p:nvPr/>
        </p:nvSpPr>
        <p:spPr>
          <a:xfrm>
            <a:off x="55548" y="3128361"/>
            <a:ext cx="2351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+mj-lt"/>
              </a:rPr>
              <a:t>Grey</a:t>
            </a:r>
            <a:r>
              <a:rPr lang="en-US" sz="1200" dirty="0">
                <a:solidFill>
                  <a:schemeClr val="accent6"/>
                </a:solidFill>
                <a:latin typeface="+mj-lt"/>
              </a:rPr>
              <a:t> makes the ions to </a:t>
            </a:r>
            <a:r>
              <a:rPr lang="en-US" sz="1200" b="1" dirty="0">
                <a:solidFill>
                  <a:schemeClr val="accent6"/>
                </a:solidFill>
                <a:latin typeface="+mj-lt"/>
              </a:rPr>
              <a:t>only</a:t>
            </a:r>
            <a:r>
              <a:rPr lang="en-US" sz="1200" dirty="0">
                <a:solidFill>
                  <a:schemeClr val="accent6"/>
                </a:solidFill>
                <a:latin typeface="+mj-lt"/>
              </a:rPr>
              <a:t> be considered </a:t>
            </a:r>
            <a:r>
              <a:rPr lang="en-US" sz="1200" b="1" dirty="0">
                <a:solidFill>
                  <a:schemeClr val="accent6"/>
                </a:solidFill>
                <a:latin typeface="+mj-lt"/>
              </a:rPr>
              <a:t>in spectral library </a:t>
            </a:r>
            <a:r>
              <a:rPr lang="en-US" sz="1200" dirty="0">
                <a:solidFill>
                  <a:schemeClr val="accent6"/>
                </a:solidFill>
                <a:latin typeface="+mj-lt"/>
              </a:rPr>
              <a:t>and not added as targets for quantification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4CED35-0089-D327-C759-08A4AFF420EA}"/>
              </a:ext>
            </a:extLst>
          </p:cNvPr>
          <p:cNvGrpSpPr/>
          <p:nvPr/>
        </p:nvGrpSpPr>
        <p:grpSpPr>
          <a:xfrm>
            <a:off x="1849426" y="2271913"/>
            <a:ext cx="1010652" cy="856448"/>
            <a:chOff x="1849426" y="2271913"/>
            <a:chExt cx="1010652" cy="856448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CB9BB24-9397-344F-7C42-9046F4DBB380}"/>
                </a:ext>
              </a:extLst>
            </p:cNvPr>
            <p:cNvCxnSpPr/>
            <p:nvPr/>
          </p:nvCxnSpPr>
          <p:spPr bwMode="auto">
            <a:xfrm>
              <a:off x="1849426" y="2271913"/>
              <a:ext cx="101065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928337-1946-D112-40A4-B2D1450CF345}"/>
                </a:ext>
              </a:extLst>
            </p:cNvPr>
            <p:cNvCxnSpPr/>
            <p:nvPr/>
          </p:nvCxnSpPr>
          <p:spPr bwMode="auto">
            <a:xfrm>
              <a:off x="1849426" y="2271913"/>
              <a:ext cx="0" cy="8564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9356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E6943D7-E1EE-3B47-8AA5-2D4F2D976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923" y="600301"/>
            <a:ext cx="2204751" cy="33432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FBD875-6CCF-61DC-7301-F7350F909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100" y="600301"/>
            <a:ext cx="1769253" cy="23806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FFB65B-9434-AC57-14B4-83569D0AF3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193"/>
          <a:stretch/>
        </p:blipFill>
        <p:spPr>
          <a:xfrm>
            <a:off x="2359250" y="1756744"/>
            <a:ext cx="6138483" cy="278645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21B4D92-03FD-92E6-1F1D-1D4861A1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Oxonium ions in Skyline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3E33E-542E-6C26-212A-98063989831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635353" y="4914900"/>
            <a:ext cx="2508647" cy="228600"/>
          </a:xfrm>
        </p:spPr>
        <p:txBody>
          <a:bodyPr/>
          <a:lstStyle/>
          <a:p>
            <a:fld id="{2E98D9B2-D3D6-41C4-A0C0-431EEC1FC8E1}" type="datetime5">
              <a:rPr lang="en-US" smtClean="0"/>
              <a:t>26-Nov-25</a:t>
            </a:fld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B941CD-FE58-F045-AEF3-B3EE8D78F071}"/>
              </a:ext>
            </a:extLst>
          </p:cNvPr>
          <p:cNvSpPr/>
          <p:nvPr/>
        </p:nvSpPr>
        <p:spPr>
          <a:xfrm>
            <a:off x="12945184" y="5591994"/>
            <a:ext cx="107687" cy="44627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BD6BA-9B76-B39E-ADB1-51BD8CDEA11A}"/>
              </a:ext>
            </a:extLst>
          </p:cNvPr>
          <p:cNvSpPr txBox="1"/>
          <p:nvPr/>
        </p:nvSpPr>
        <p:spPr>
          <a:xfrm>
            <a:off x="1087019" y="6022067"/>
            <a:ext cx="83814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Caval et al. 2021</a:t>
            </a:r>
            <a:endParaRPr lang="en-GB" sz="700" i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0B843-5B6B-A9AA-3233-4B3F0635558D}"/>
              </a:ext>
            </a:extLst>
          </p:cNvPr>
          <p:cNvSpPr txBox="1"/>
          <p:nvPr/>
        </p:nvSpPr>
        <p:spPr>
          <a:xfrm>
            <a:off x="8746435" y="0"/>
            <a:ext cx="397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AFAEC9D-DCCE-4C0A-B586-B178C4699FA9}" type="slidenum">
              <a:rPr lang="en-US" sz="110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4</a:t>
            </a:fld>
            <a:endParaRPr lang="en-GB" sz="11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3F811E-FC48-2629-878A-A2BB154F2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99" y="600301"/>
            <a:ext cx="2313777" cy="24896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22CAC03-D3B2-2043-C0F5-C17D0DEF83B8}"/>
              </a:ext>
            </a:extLst>
          </p:cNvPr>
          <p:cNvSpPr txBox="1"/>
          <p:nvPr/>
        </p:nvSpPr>
        <p:spPr>
          <a:xfrm>
            <a:off x="2407376" y="4461596"/>
            <a:ext cx="5021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+mj-lt"/>
              </a:rPr>
              <a:t>Oxonium ions are the dominant fragments from collision induced dissociation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D4EB1C-D1E2-A8AA-2C13-45530FB55600}"/>
              </a:ext>
            </a:extLst>
          </p:cNvPr>
          <p:cNvSpPr txBox="1"/>
          <p:nvPr/>
        </p:nvSpPr>
        <p:spPr>
          <a:xfrm>
            <a:off x="4803958" y="1873268"/>
            <a:ext cx="1249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7CC2C"/>
                </a:solidFill>
                <a:latin typeface="+mj-lt"/>
              </a:rPr>
              <a:t>Oxonium 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4257DE-5D30-C791-277E-1315C9B6FF61}"/>
              </a:ext>
            </a:extLst>
          </p:cNvPr>
          <p:cNvSpPr txBox="1"/>
          <p:nvPr/>
        </p:nvSpPr>
        <p:spPr>
          <a:xfrm>
            <a:off x="55548" y="3128361"/>
            <a:ext cx="2351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+mj-lt"/>
              </a:rPr>
              <a:t>Grey</a:t>
            </a:r>
            <a:r>
              <a:rPr lang="en-US" sz="1200" dirty="0">
                <a:solidFill>
                  <a:schemeClr val="accent6"/>
                </a:solidFill>
                <a:latin typeface="+mj-lt"/>
              </a:rPr>
              <a:t> makes the ions to </a:t>
            </a:r>
            <a:r>
              <a:rPr lang="en-US" sz="1200" b="1" dirty="0">
                <a:solidFill>
                  <a:schemeClr val="accent6"/>
                </a:solidFill>
                <a:latin typeface="+mj-lt"/>
              </a:rPr>
              <a:t>only</a:t>
            </a:r>
            <a:r>
              <a:rPr lang="en-US" sz="1200" dirty="0">
                <a:solidFill>
                  <a:schemeClr val="accent6"/>
                </a:solidFill>
                <a:latin typeface="+mj-lt"/>
              </a:rPr>
              <a:t> be considered </a:t>
            </a:r>
            <a:r>
              <a:rPr lang="en-US" sz="1200" b="1" dirty="0">
                <a:solidFill>
                  <a:schemeClr val="accent6"/>
                </a:solidFill>
                <a:latin typeface="+mj-lt"/>
              </a:rPr>
              <a:t>in spectral library </a:t>
            </a:r>
            <a:r>
              <a:rPr lang="en-US" sz="1200" dirty="0">
                <a:solidFill>
                  <a:schemeClr val="accent6"/>
                </a:solidFill>
                <a:latin typeface="+mj-lt"/>
              </a:rPr>
              <a:t>and not added as targets for quantification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4CED35-0089-D327-C759-08A4AFF420EA}"/>
              </a:ext>
            </a:extLst>
          </p:cNvPr>
          <p:cNvGrpSpPr/>
          <p:nvPr/>
        </p:nvGrpSpPr>
        <p:grpSpPr>
          <a:xfrm>
            <a:off x="1849426" y="2271913"/>
            <a:ext cx="1010652" cy="856448"/>
            <a:chOff x="1849426" y="2271913"/>
            <a:chExt cx="1010652" cy="856448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CB9BB24-9397-344F-7C42-9046F4DBB380}"/>
                </a:ext>
              </a:extLst>
            </p:cNvPr>
            <p:cNvCxnSpPr/>
            <p:nvPr/>
          </p:nvCxnSpPr>
          <p:spPr bwMode="auto">
            <a:xfrm>
              <a:off x="1849426" y="2271913"/>
              <a:ext cx="101065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928337-1946-D112-40A4-B2D1450CF345}"/>
                </a:ext>
              </a:extLst>
            </p:cNvPr>
            <p:cNvCxnSpPr/>
            <p:nvPr/>
          </p:nvCxnSpPr>
          <p:spPr bwMode="auto">
            <a:xfrm>
              <a:off x="1849426" y="2271913"/>
              <a:ext cx="0" cy="8564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4729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D698DB-C5C9-D63F-4599-B5CC895AD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80"/>
          <a:stretch/>
        </p:blipFill>
        <p:spPr>
          <a:xfrm>
            <a:off x="154779" y="526903"/>
            <a:ext cx="6810770" cy="145424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21B4D92-03FD-92E6-1F1D-1D4861A1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Y-ions in Skyline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3E33E-542E-6C26-212A-98063989831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635353" y="4914900"/>
            <a:ext cx="2508647" cy="228600"/>
          </a:xfrm>
        </p:spPr>
        <p:txBody>
          <a:bodyPr/>
          <a:lstStyle/>
          <a:p>
            <a:fld id="{2E98D9B2-D3D6-41C4-A0C0-431EEC1FC8E1}" type="datetime5">
              <a:rPr lang="en-US" smtClean="0"/>
              <a:t>26-Nov-25</a:t>
            </a:fld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B941CD-FE58-F045-AEF3-B3EE8D78F071}"/>
              </a:ext>
            </a:extLst>
          </p:cNvPr>
          <p:cNvSpPr/>
          <p:nvPr/>
        </p:nvSpPr>
        <p:spPr>
          <a:xfrm>
            <a:off x="12945184" y="5591994"/>
            <a:ext cx="107687" cy="44627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BD6BA-9B76-B39E-ADB1-51BD8CDEA11A}"/>
              </a:ext>
            </a:extLst>
          </p:cNvPr>
          <p:cNvSpPr txBox="1"/>
          <p:nvPr/>
        </p:nvSpPr>
        <p:spPr>
          <a:xfrm>
            <a:off x="1087019" y="6022067"/>
            <a:ext cx="83814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Caval et al. 2021</a:t>
            </a:r>
            <a:endParaRPr lang="en-GB" sz="700" i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29" y="2389640"/>
            <a:ext cx="6073360" cy="261338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5259519" y="2639441"/>
            <a:ext cx="1917570" cy="228434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0B843-5B6B-A9AA-3233-4B3F0635558D}"/>
              </a:ext>
            </a:extLst>
          </p:cNvPr>
          <p:cNvSpPr txBox="1"/>
          <p:nvPr/>
        </p:nvSpPr>
        <p:spPr>
          <a:xfrm>
            <a:off x="8746435" y="0"/>
            <a:ext cx="397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AFAEC9D-DCCE-4C0A-B586-B178C4699FA9}" type="slidenum">
              <a:rPr lang="en-US" sz="110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5</a:t>
            </a:fld>
            <a:endParaRPr lang="en-GB" sz="11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C0900B-C781-258E-307C-758DACE0C087}"/>
              </a:ext>
            </a:extLst>
          </p:cNvPr>
          <p:cNvGrpSpPr/>
          <p:nvPr/>
        </p:nvGrpSpPr>
        <p:grpSpPr>
          <a:xfrm>
            <a:off x="7296207" y="2129211"/>
            <a:ext cx="1538410" cy="738664"/>
            <a:chOff x="7296207" y="2129211"/>
            <a:chExt cx="1538410" cy="73866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AB7CC0-FB03-96DD-6023-79DFAB933294}"/>
                </a:ext>
              </a:extLst>
            </p:cNvPr>
            <p:cNvSpPr/>
            <p:nvPr/>
          </p:nvSpPr>
          <p:spPr bwMode="auto">
            <a:xfrm>
              <a:off x="7355355" y="2129211"/>
              <a:ext cx="1357597" cy="738663"/>
            </a:xfrm>
            <a:prstGeom prst="rect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D44961-88B0-CECC-D633-25A056B8F321}"/>
                </a:ext>
              </a:extLst>
            </p:cNvPr>
            <p:cNvSpPr txBox="1"/>
            <p:nvPr/>
          </p:nvSpPr>
          <p:spPr>
            <a:xfrm>
              <a:off x="7296207" y="2129211"/>
              <a:ext cx="15384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/>
                  </a:solidFill>
                  <a:latin typeface="+mj-lt"/>
                </a:rPr>
                <a:t>Glycan structural classification refinement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832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B58CD93-2556-754D-E553-925CE38A5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721" y="2998454"/>
            <a:ext cx="2362921" cy="18504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21B4D92-03FD-92E6-1F1D-1D4861A1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Glycopeptide modifications and Y-ions in Skyline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3E33E-542E-6C26-212A-98063989831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635353" y="4914900"/>
            <a:ext cx="2508647" cy="228600"/>
          </a:xfrm>
        </p:spPr>
        <p:txBody>
          <a:bodyPr/>
          <a:lstStyle/>
          <a:p>
            <a:fld id="{2E98D9B2-D3D6-41C4-A0C0-431EEC1FC8E1}" type="datetime5">
              <a:rPr lang="en-US" smtClean="0"/>
              <a:t>26-Nov-25</a:t>
            </a:fld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B941CD-FE58-F045-AEF3-B3EE8D78F071}"/>
              </a:ext>
            </a:extLst>
          </p:cNvPr>
          <p:cNvSpPr/>
          <p:nvPr/>
        </p:nvSpPr>
        <p:spPr>
          <a:xfrm>
            <a:off x="12945184" y="5591994"/>
            <a:ext cx="107687" cy="44627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BD6BA-9B76-B39E-ADB1-51BD8CDEA11A}"/>
              </a:ext>
            </a:extLst>
          </p:cNvPr>
          <p:cNvSpPr txBox="1"/>
          <p:nvPr/>
        </p:nvSpPr>
        <p:spPr>
          <a:xfrm>
            <a:off x="1087019" y="6022067"/>
            <a:ext cx="83814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Caval et al. 2021</a:t>
            </a:r>
            <a:endParaRPr lang="en-GB" sz="700" i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0B843-5B6B-A9AA-3233-4B3F0635558D}"/>
              </a:ext>
            </a:extLst>
          </p:cNvPr>
          <p:cNvSpPr txBox="1"/>
          <p:nvPr/>
        </p:nvSpPr>
        <p:spPr>
          <a:xfrm>
            <a:off x="8746435" y="0"/>
            <a:ext cx="397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AFAEC9D-DCCE-4C0A-B586-B178C4699FA9}" type="slidenum">
              <a:rPr lang="en-US" sz="110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6</a:t>
            </a:fld>
            <a:endParaRPr lang="en-GB" sz="11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D47206-E996-17E6-10F2-384B210E6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9" y="599049"/>
            <a:ext cx="2335754" cy="34031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E29769-CF00-1294-BABB-AC0139C9E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195" y="599049"/>
            <a:ext cx="2488816" cy="34166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69D5A0-3BEE-4AC4-26E2-4F00402F3D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2014" y="599049"/>
            <a:ext cx="1952552" cy="233202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B8F61E1-378E-51BF-EBFB-6A9955FA4AA8}"/>
              </a:ext>
            </a:extLst>
          </p:cNvPr>
          <p:cNvSpPr/>
          <p:nvPr/>
        </p:nvSpPr>
        <p:spPr bwMode="auto">
          <a:xfrm>
            <a:off x="6717058" y="4544499"/>
            <a:ext cx="597707" cy="213131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46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21B4D92-03FD-92E6-1F1D-1D4861A1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Y-ions in Skyline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3E33E-542E-6C26-212A-98063989831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635353" y="4914900"/>
            <a:ext cx="2508647" cy="228600"/>
          </a:xfrm>
        </p:spPr>
        <p:txBody>
          <a:bodyPr/>
          <a:lstStyle/>
          <a:p>
            <a:fld id="{2E98D9B2-D3D6-41C4-A0C0-431EEC1FC8E1}" type="datetime5">
              <a:rPr lang="en-US" smtClean="0"/>
              <a:t>26-Nov-25</a:t>
            </a:fld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B941CD-FE58-F045-AEF3-B3EE8D78F071}"/>
              </a:ext>
            </a:extLst>
          </p:cNvPr>
          <p:cNvSpPr/>
          <p:nvPr/>
        </p:nvSpPr>
        <p:spPr>
          <a:xfrm>
            <a:off x="12945184" y="5591994"/>
            <a:ext cx="107687" cy="44627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BD6BA-9B76-B39E-ADB1-51BD8CDEA11A}"/>
              </a:ext>
            </a:extLst>
          </p:cNvPr>
          <p:cNvSpPr txBox="1"/>
          <p:nvPr/>
        </p:nvSpPr>
        <p:spPr>
          <a:xfrm>
            <a:off x="1087019" y="6022067"/>
            <a:ext cx="83814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Caval et al. 2021</a:t>
            </a:r>
            <a:endParaRPr lang="en-GB" sz="700" i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0B843-5B6B-A9AA-3233-4B3F0635558D}"/>
              </a:ext>
            </a:extLst>
          </p:cNvPr>
          <p:cNvSpPr txBox="1"/>
          <p:nvPr/>
        </p:nvSpPr>
        <p:spPr>
          <a:xfrm>
            <a:off x="8746435" y="0"/>
            <a:ext cx="397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AFAEC9D-DCCE-4C0A-B586-B178C4699FA9}" type="slidenum">
              <a:rPr lang="en-US" sz="110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7</a:t>
            </a:fld>
            <a:endParaRPr lang="en-GB" sz="11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Picture 14" descr="A screenshot of a game&#10;&#10;AI-generated content may be incorrect.">
            <a:extLst>
              <a:ext uri="{FF2B5EF4-FFF2-40B4-BE49-F238E27FC236}">
                <a16:creationId xmlns:a16="http://schemas.microsoft.com/office/drawing/2014/main" id="{F9D52E0A-EA06-9040-AE5C-E64F232DB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66" y="3213176"/>
            <a:ext cx="1341123" cy="18349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D6648E6-942A-40DE-E907-DD1F7FE22CF5}"/>
              </a:ext>
            </a:extLst>
          </p:cNvPr>
          <p:cNvGrpSpPr/>
          <p:nvPr/>
        </p:nvGrpSpPr>
        <p:grpSpPr>
          <a:xfrm>
            <a:off x="78713" y="601462"/>
            <a:ext cx="2362921" cy="1850400"/>
            <a:chOff x="5013721" y="2998454"/>
            <a:chExt cx="2362921" cy="1850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504863-5012-8564-224F-1DBEDE86E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3721" y="2998454"/>
              <a:ext cx="2362921" cy="18504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73439A-F880-D46A-483F-C8B750A907A8}"/>
                </a:ext>
              </a:extLst>
            </p:cNvPr>
            <p:cNvSpPr/>
            <p:nvPr/>
          </p:nvSpPr>
          <p:spPr bwMode="auto">
            <a:xfrm>
              <a:off x="6717058" y="4544499"/>
              <a:ext cx="597707" cy="213131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76A231F-FECF-62B1-D65A-166563B75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4" y="601462"/>
            <a:ext cx="2365200" cy="2611714"/>
          </a:xfrm>
          <a:prstGeom prst="rect">
            <a:avLst/>
          </a:prstGeom>
        </p:spPr>
      </p:pic>
      <p:pic>
        <p:nvPicPr>
          <p:cNvPr id="25" name="Picture 24" descr="A red letter on a black background&#10;&#10;AI-generated content may be incorrect.">
            <a:extLst>
              <a:ext uri="{FF2B5EF4-FFF2-40B4-BE49-F238E27FC236}">
                <a16:creationId xmlns:a16="http://schemas.microsoft.com/office/drawing/2014/main" id="{56B1E789-F66E-7BB7-8854-AA5EA5F28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778" y="2178935"/>
            <a:ext cx="1341123" cy="487681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D879CF-9E99-749C-63AB-EEF6C246BD56}"/>
              </a:ext>
            </a:extLst>
          </p:cNvPr>
          <p:cNvCxnSpPr/>
          <p:nvPr/>
        </p:nvCxnSpPr>
        <p:spPr bwMode="auto">
          <a:xfrm flipH="1">
            <a:off x="1470562" y="2866954"/>
            <a:ext cx="45459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0" name="Picture 29" descr="A blue square with a red letter s&#10;&#10;AI-generated content may be incorrect.">
            <a:extLst>
              <a:ext uri="{FF2B5EF4-FFF2-40B4-BE49-F238E27FC236}">
                <a16:creationId xmlns:a16="http://schemas.microsoft.com/office/drawing/2014/main" id="{2CCA8697-6049-A3E3-55C1-E06C13DDAF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3321" y="1974719"/>
            <a:ext cx="1341123" cy="691897"/>
          </a:xfrm>
          <a:prstGeom prst="rect">
            <a:avLst/>
          </a:prstGeom>
        </p:spPr>
      </p:pic>
      <p:pic>
        <p:nvPicPr>
          <p:cNvPr id="32" name="Picture 31" descr="A black background with blue squares and red text&#10;&#10;AI-generated content may be incorrect.">
            <a:extLst>
              <a:ext uri="{FF2B5EF4-FFF2-40B4-BE49-F238E27FC236}">
                <a16:creationId xmlns:a16="http://schemas.microsoft.com/office/drawing/2014/main" id="{3B4BCBF1-734E-1C9B-0D1E-0B1CF7AABF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8588" y="1749166"/>
            <a:ext cx="1341123" cy="917450"/>
          </a:xfrm>
          <a:prstGeom prst="rect">
            <a:avLst/>
          </a:prstGeom>
        </p:spPr>
      </p:pic>
      <p:pic>
        <p:nvPicPr>
          <p:cNvPr id="34" name="Picture 33" descr="A screen shot of a black background&#10;&#10;AI-generated content may be incorrect.">
            <a:extLst>
              <a:ext uri="{FF2B5EF4-FFF2-40B4-BE49-F238E27FC236}">
                <a16:creationId xmlns:a16="http://schemas.microsoft.com/office/drawing/2014/main" id="{9B82283D-4295-A0EA-7D66-16CCDC347D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6131" y="1526662"/>
            <a:ext cx="1341123" cy="113995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DEC1486-1196-FDA0-A68B-753C34BE1D78}"/>
              </a:ext>
            </a:extLst>
          </p:cNvPr>
          <p:cNvSpPr/>
          <p:nvPr/>
        </p:nvSpPr>
        <p:spPr bwMode="auto">
          <a:xfrm>
            <a:off x="295633" y="4063236"/>
            <a:ext cx="728770" cy="69439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B58BBAD-8B86-84E6-0A5A-8ADD95957F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8178" y="591563"/>
            <a:ext cx="2133847" cy="128270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453A6C-3CC9-19C4-37A1-7B72E1F7CFE5}"/>
              </a:ext>
            </a:extLst>
          </p:cNvPr>
          <p:cNvSpPr txBox="1"/>
          <p:nvPr/>
        </p:nvSpPr>
        <p:spPr>
          <a:xfrm>
            <a:off x="4688569" y="602188"/>
            <a:ext cx="4376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+mj-lt"/>
              </a:rPr>
              <a:t>Skyline improvement request:</a:t>
            </a:r>
          </a:p>
          <a:p>
            <a:r>
              <a:rPr lang="en-US" sz="1400" dirty="0">
                <a:solidFill>
                  <a:schemeClr val="accent6"/>
                </a:solidFill>
                <a:latin typeface="+mj-lt"/>
              </a:rPr>
              <a:t>- Remove requirement to match </a:t>
            </a:r>
            <a:r>
              <a:rPr lang="en-US" sz="1400" b="1" dirty="0">
                <a:solidFill>
                  <a:schemeClr val="accent6"/>
                </a:solidFill>
                <a:latin typeface="+mj-lt"/>
              </a:rPr>
              <a:t>charge</a:t>
            </a:r>
            <a:r>
              <a:rPr lang="en-US" sz="1400" dirty="0">
                <a:solidFill>
                  <a:schemeClr val="accent6"/>
                </a:solidFill>
                <a:latin typeface="+mj-lt"/>
              </a:rPr>
              <a:t> for glycan losses</a:t>
            </a:r>
          </a:p>
        </p:txBody>
      </p:sp>
      <p:pic>
        <p:nvPicPr>
          <p:cNvPr id="42" name="Picture 41" descr="A cat with big eyes&#10;&#10;AI-generated content may be incorrect.">
            <a:extLst>
              <a:ext uri="{FF2B5EF4-FFF2-40B4-BE49-F238E27FC236}">
                <a16:creationId xmlns:a16="http://schemas.microsoft.com/office/drawing/2014/main" id="{C11C3467-DD23-9551-806D-CE55B4FB24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8716" y="3483961"/>
            <a:ext cx="2060318" cy="15452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CB81D0-67CC-00A5-1FF4-6221D7CE059F}"/>
              </a:ext>
            </a:extLst>
          </p:cNvPr>
          <p:cNvSpPr txBox="1"/>
          <p:nvPr/>
        </p:nvSpPr>
        <p:spPr>
          <a:xfrm>
            <a:off x="975049" y="4258660"/>
            <a:ext cx="1239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+mj-lt"/>
              </a:rPr>
              <a:t>N-glycan core</a:t>
            </a: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A66BB3D4-3345-17A3-75F4-A08EA27DCC41}"/>
              </a:ext>
            </a:extLst>
          </p:cNvPr>
          <p:cNvSpPr>
            <a:spLocks noChangeAspect="1"/>
          </p:cNvSpPr>
          <p:nvPr/>
        </p:nvSpPr>
        <p:spPr bwMode="auto">
          <a:xfrm rot="2736543">
            <a:off x="3015848" y="1995660"/>
            <a:ext cx="167251" cy="175366"/>
          </a:xfrm>
          <a:prstGeom prst="plus">
            <a:avLst>
              <a:gd name="adj" fmla="val 38462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3DD579-D089-5898-D9C7-B74287AA703C}"/>
              </a:ext>
            </a:extLst>
          </p:cNvPr>
          <p:cNvSpPr/>
          <p:nvPr/>
        </p:nvSpPr>
        <p:spPr bwMode="auto">
          <a:xfrm>
            <a:off x="3528416" y="1502932"/>
            <a:ext cx="480761" cy="313168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4" name="Picture 13" descr="A cat sitting on a computer&#10;&#10;AI-generated content may be incorrect.">
            <a:extLst>
              <a:ext uri="{FF2B5EF4-FFF2-40B4-BE49-F238E27FC236}">
                <a16:creationId xmlns:a16="http://schemas.microsoft.com/office/drawing/2014/main" id="{CCC7D2A7-8E61-F60C-C8B8-F9BD6745D6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8938" y="3543180"/>
            <a:ext cx="1174651" cy="11746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6C96AE-AF60-829F-4CB6-B34E41E2F16F}"/>
              </a:ext>
            </a:extLst>
          </p:cNvPr>
          <p:cNvSpPr txBox="1"/>
          <p:nvPr/>
        </p:nvSpPr>
        <p:spPr>
          <a:xfrm>
            <a:off x="3956901" y="4719627"/>
            <a:ext cx="2967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+mj-lt"/>
              </a:rPr>
              <a:t>Type on that </a:t>
            </a:r>
            <a:r>
              <a:rPr lang="en-US" sz="1400" b="1" dirty="0">
                <a:solidFill>
                  <a:schemeClr val="accent6"/>
                </a:solidFill>
                <a:latin typeface="+mj-lt"/>
              </a:rPr>
              <a:t>Skyline Support Board!</a:t>
            </a:r>
          </a:p>
        </p:txBody>
      </p:sp>
    </p:spTree>
    <p:extLst>
      <p:ext uri="{BB962C8B-B14F-4D97-AF65-F5344CB8AC3E}">
        <p14:creationId xmlns:p14="http://schemas.microsoft.com/office/powerpoint/2010/main" val="292994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E8205A2-EBDC-306B-69A2-9C867A6BC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565" y="2189381"/>
            <a:ext cx="6660000" cy="297778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21B4D92-03FD-92E6-1F1D-1D4861A1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Y-ions in Skyline vs Byonic annotations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3E33E-542E-6C26-212A-98063989831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635353" y="4914900"/>
            <a:ext cx="2508647" cy="228600"/>
          </a:xfrm>
        </p:spPr>
        <p:txBody>
          <a:bodyPr/>
          <a:lstStyle/>
          <a:p>
            <a:fld id="{2E98D9B2-D3D6-41C4-A0C0-431EEC1FC8E1}" type="datetime5">
              <a:rPr lang="en-US" smtClean="0"/>
              <a:t>26-Nov-25</a:t>
            </a:fld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B941CD-FE58-F045-AEF3-B3EE8D78F071}"/>
              </a:ext>
            </a:extLst>
          </p:cNvPr>
          <p:cNvSpPr/>
          <p:nvPr/>
        </p:nvSpPr>
        <p:spPr>
          <a:xfrm>
            <a:off x="12945184" y="5591994"/>
            <a:ext cx="107687" cy="44627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BD6BA-9B76-B39E-ADB1-51BD8CDEA11A}"/>
              </a:ext>
            </a:extLst>
          </p:cNvPr>
          <p:cNvSpPr txBox="1"/>
          <p:nvPr/>
        </p:nvSpPr>
        <p:spPr>
          <a:xfrm>
            <a:off x="1087019" y="6022067"/>
            <a:ext cx="83814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Caval et al. 2021</a:t>
            </a:r>
            <a:endParaRPr lang="en-GB" sz="700" i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0B843-5B6B-A9AA-3233-4B3F0635558D}"/>
              </a:ext>
            </a:extLst>
          </p:cNvPr>
          <p:cNvSpPr txBox="1"/>
          <p:nvPr/>
        </p:nvSpPr>
        <p:spPr>
          <a:xfrm>
            <a:off x="8746435" y="0"/>
            <a:ext cx="397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AFAEC9D-DCCE-4C0A-B586-B178C4699FA9}" type="slidenum">
              <a:rPr lang="en-US" sz="110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8</a:t>
            </a:fld>
            <a:endParaRPr lang="en-GB" sz="11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Picture 14" descr="A screenshot of a game&#10;&#10;AI-generated content may be incorrect.">
            <a:extLst>
              <a:ext uri="{FF2B5EF4-FFF2-40B4-BE49-F238E27FC236}">
                <a16:creationId xmlns:a16="http://schemas.microsoft.com/office/drawing/2014/main" id="{F9D52E0A-EA06-9040-AE5C-E64F232DB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66" y="3213176"/>
            <a:ext cx="1341123" cy="18349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D6648E6-942A-40DE-E907-DD1F7FE22CF5}"/>
              </a:ext>
            </a:extLst>
          </p:cNvPr>
          <p:cNvGrpSpPr/>
          <p:nvPr/>
        </p:nvGrpSpPr>
        <p:grpSpPr>
          <a:xfrm>
            <a:off x="78713" y="601462"/>
            <a:ext cx="2362921" cy="1850400"/>
            <a:chOff x="5013721" y="2998454"/>
            <a:chExt cx="2362921" cy="1850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504863-5012-8564-224F-1DBEDE86E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3721" y="2998454"/>
              <a:ext cx="2362921" cy="18504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73439A-F880-D46A-483F-C8B750A907A8}"/>
                </a:ext>
              </a:extLst>
            </p:cNvPr>
            <p:cNvSpPr/>
            <p:nvPr/>
          </p:nvSpPr>
          <p:spPr bwMode="auto">
            <a:xfrm>
              <a:off x="6717058" y="4544499"/>
              <a:ext cx="597707" cy="213131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76A231F-FECF-62B1-D65A-166563B75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34" y="601462"/>
            <a:ext cx="2365200" cy="2611714"/>
          </a:xfrm>
          <a:prstGeom prst="rect">
            <a:avLst/>
          </a:prstGeom>
        </p:spPr>
      </p:pic>
      <p:pic>
        <p:nvPicPr>
          <p:cNvPr id="25" name="Picture 24" descr="A red letter on a black background&#10;&#10;AI-generated content may be incorrect.">
            <a:extLst>
              <a:ext uri="{FF2B5EF4-FFF2-40B4-BE49-F238E27FC236}">
                <a16:creationId xmlns:a16="http://schemas.microsoft.com/office/drawing/2014/main" id="{56B1E789-F66E-7BB7-8854-AA5EA5F287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778" y="1674864"/>
            <a:ext cx="1341123" cy="487681"/>
          </a:xfrm>
          <a:prstGeom prst="rect">
            <a:avLst/>
          </a:prstGeom>
        </p:spPr>
      </p:pic>
      <p:pic>
        <p:nvPicPr>
          <p:cNvPr id="30" name="Picture 29" descr="A blue square with a red letter s&#10;&#10;AI-generated content may be incorrect.">
            <a:extLst>
              <a:ext uri="{FF2B5EF4-FFF2-40B4-BE49-F238E27FC236}">
                <a16:creationId xmlns:a16="http://schemas.microsoft.com/office/drawing/2014/main" id="{2CCA8697-6049-A3E3-55C1-E06C13DDAF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3321" y="1470648"/>
            <a:ext cx="1341123" cy="691897"/>
          </a:xfrm>
          <a:prstGeom prst="rect">
            <a:avLst/>
          </a:prstGeom>
        </p:spPr>
      </p:pic>
      <p:pic>
        <p:nvPicPr>
          <p:cNvPr id="32" name="Picture 31" descr="A black background with blue squares and red text&#10;&#10;AI-generated content may be incorrect.">
            <a:extLst>
              <a:ext uri="{FF2B5EF4-FFF2-40B4-BE49-F238E27FC236}">
                <a16:creationId xmlns:a16="http://schemas.microsoft.com/office/drawing/2014/main" id="{3B4BCBF1-734E-1C9B-0D1E-0B1CF7AABF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8588" y="1245095"/>
            <a:ext cx="1341123" cy="917450"/>
          </a:xfrm>
          <a:prstGeom prst="rect">
            <a:avLst/>
          </a:prstGeom>
        </p:spPr>
      </p:pic>
      <p:pic>
        <p:nvPicPr>
          <p:cNvPr id="34" name="Picture 33" descr="A screen shot of a black background&#10;&#10;AI-generated content may be incorrect.">
            <a:extLst>
              <a:ext uri="{FF2B5EF4-FFF2-40B4-BE49-F238E27FC236}">
                <a16:creationId xmlns:a16="http://schemas.microsoft.com/office/drawing/2014/main" id="{9B82283D-4295-A0EA-7D66-16CCDC347D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6131" y="1022591"/>
            <a:ext cx="1341123" cy="113995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DEC1486-1196-FDA0-A68B-753C34BE1D78}"/>
              </a:ext>
            </a:extLst>
          </p:cNvPr>
          <p:cNvSpPr/>
          <p:nvPr/>
        </p:nvSpPr>
        <p:spPr bwMode="auto">
          <a:xfrm>
            <a:off x="295633" y="4063236"/>
            <a:ext cx="728770" cy="69439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BCD491-8314-B093-FE49-0913F8192D50}"/>
              </a:ext>
            </a:extLst>
          </p:cNvPr>
          <p:cNvSpPr txBox="1"/>
          <p:nvPr/>
        </p:nvSpPr>
        <p:spPr>
          <a:xfrm>
            <a:off x="2933937" y="690481"/>
            <a:ext cx="56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  <a:latin typeface="+mj-lt"/>
              </a:rPr>
              <a:t>Pep</a:t>
            </a:r>
          </a:p>
          <a:p>
            <a:pPr algn="ctr"/>
            <a:r>
              <a:rPr lang="en-US" sz="1400" dirty="0">
                <a:solidFill>
                  <a:schemeClr val="accent6"/>
                </a:solidFill>
                <a:latin typeface="+mj-lt"/>
              </a:rPr>
              <a:t>Y</a:t>
            </a:r>
            <a:r>
              <a:rPr lang="en-US" sz="1400" baseline="-25000" dirty="0">
                <a:solidFill>
                  <a:schemeClr val="accent6"/>
                </a:solidFill>
                <a:latin typeface="+mj-lt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06BF0A-54F9-09AC-A6C8-ABFE54354366}"/>
              </a:ext>
            </a:extLst>
          </p:cNvPr>
          <p:cNvSpPr txBox="1"/>
          <p:nvPr/>
        </p:nvSpPr>
        <p:spPr>
          <a:xfrm>
            <a:off x="4193053" y="690480"/>
            <a:ext cx="1274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6"/>
                </a:solidFill>
                <a:latin typeface="+mj-lt"/>
              </a:rPr>
              <a:t>Pep+HexNAc</a:t>
            </a:r>
            <a:endParaRPr lang="en-US" sz="1400" dirty="0">
              <a:solidFill>
                <a:schemeClr val="accent6"/>
              </a:solidFill>
              <a:latin typeface="+mj-lt"/>
            </a:endParaRPr>
          </a:p>
          <a:p>
            <a:pPr algn="ctr"/>
            <a:r>
              <a:rPr lang="en-US" sz="1400" dirty="0">
                <a:solidFill>
                  <a:schemeClr val="accent6"/>
                </a:solidFill>
                <a:latin typeface="+mj-lt"/>
              </a:rPr>
              <a:t>Y</a:t>
            </a:r>
            <a:r>
              <a:rPr lang="en-US" sz="1400" baseline="-25000" dirty="0">
                <a:solidFill>
                  <a:schemeClr val="accent6"/>
                </a:solidFill>
                <a:latin typeface="+mj-lt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4C4012-9372-795F-C454-5A6D5C4415DB}"/>
              </a:ext>
            </a:extLst>
          </p:cNvPr>
          <p:cNvSpPr txBox="1"/>
          <p:nvPr/>
        </p:nvSpPr>
        <p:spPr>
          <a:xfrm>
            <a:off x="5673312" y="686567"/>
            <a:ext cx="134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  <a:latin typeface="+mj-lt"/>
              </a:rPr>
              <a:t>Pep+2xHexNAc</a:t>
            </a:r>
          </a:p>
          <a:p>
            <a:pPr algn="ctr"/>
            <a:r>
              <a:rPr lang="en-US" sz="1400" dirty="0">
                <a:solidFill>
                  <a:schemeClr val="accent6"/>
                </a:solidFill>
                <a:latin typeface="+mj-lt"/>
              </a:rPr>
              <a:t>Y</a:t>
            </a:r>
            <a:r>
              <a:rPr lang="en-US" sz="1400" baseline="-25000" dirty="0">
                <a:solidFill>
                  <a:schemeClr val="accent6"/>
                </a:solidFill>
                <a:latin typeface="+mj-lt"/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77F4E10-9A07-81D0-F546-A70F7FAE156D}"/>
              </a:ext>
            </a:extLst>
          </p:cNvPr>
          <p:cNvSpPr txBox="1"/>
          <p:nvPr/>
        </p:nvSpPr>
        <p:spPr>
          <a:xfrm>
            <a:off x="7077149" y="693432"/>
            <a:ext cx="162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  <a:latin typeface="+mj-lt"/>
              </a:rPr>
              <a:t>Pep+2xHexNAcHex</a:t>
            </a:r>
          </a:p>
          <a:p>
            <a:pPr algn="ctr"/>
            <a:r>
              <a:rPr lang="en-US" sz="1400" dirty="0">
                <a:solidFill>
                  <a:schemeClr val="accent6"/>
                </a:solidFill>
                <a:latin typeface="+mj-lt"/>
              </a:rPr>
              <a:t>Y</a:t>
            </a:r>
            <a:r>
              <a:rPr lang="en-US" sz="1400" baseline="-25000" dirty="0">
                <a:solidFill>
                  <a:schemeClr val="accent6"/>
                </a:solidFill>
                <a:latin typeface="+mj-lt"/>
              </a:rPr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6124A16-6129-072E-673C-E8E3BCA2D5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0061" y="2987129"/>
            <a:ext cx="993726" cy="10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4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9F0C1B2-496E-3381-D5BD-59BA9924F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648" y="2223465"/>
            <a:ext cx="6613834" cy="292003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21B4D92-03FD-92E6-1F1D-1D4861A1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Y-ions in Skyline vs Byonic annotations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3E33E-542E-6C26-212A-98063989831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635353" y="4914900"/>
            <a:ext cx="2508647" cy="228600"/>
          </a:xfrm>
        </p:spPr>
        <p:txBody>
          <a:bodyPr/>
          <a:lstStyle/>
          <a:p>
            <a:fld id="{2E98D9B2-D3D6-41C4-A0C0-431EEC1FC8E1}" type="datetime5">
              <a:rPr lang="en-US" smtClean="0"/>
              <a:t>26-Nov-25</a:t>
            </a:fld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B941CD-FE58-F045-AEF3-B3EE8D78F071}"/>
              </a:ext>
            </a:extLst>
          </p:cNvPr>
          <p:cNvSpPr/>
          <p:nvPr/>
        </p:nvSpPr>
        <p:spPr>
          <a:xfrm>
            <a:off x="12945184" y="5591994"/>
            <a:ext cx="107687" cy="44627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BD6BA-9B76-B39E-ADB1-51BD8CDEA11A}"/>
              </a:ext>
            </a:extLst>
          </p:cNvPr>
          <p:cNvSpPr txBox="1"/>
          <p:nvPr/>
        </p:nvSpPr>
        <p:spPr>
          <a:xfrm>
            <a:off x="1087019" y="6022067"/>
            <a:ext cx="83814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Caval et al. 2021</a:t>
            </a:r>
            <a:endParaRPr lang="en-GB" sz="700" i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0B843-5B6B-A9AA-3233-4B3F0635558D}"/>
              </a:ext>
            </a:extLst>
          </p:cNvPr>
          <p:cNvSpPr txBox="1"/>
          <p:nvPr/>
        </p:nvSpPr>
        <p:spPr>
          <a:xfrm>
            <a:off x="8746435" y="0"/>
            <a:ext cx="397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AFAEC9D-DCCE-4C0A-B586-B178C4699FA9}" type="slidenum">
              <a:rPr lang="en-US" sz="110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9</a:t>
            </a:fld>
            <a:endParaRPr lang="en-GB" sz="11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Picture 14" descr="A screenshot of a game&#10;&#10;AI-generated content may be incorrect.">
            <a:extLst>
              <a:ext uri="{FF2B5EF4-FFF2-40B4-BE49-F238E27FC236}">
                <a16:creationId xmlns:a16="http://schemas.microsoft.com/office/drawing/2014/main" id="{F9D52E0A-EA06-9040-AE5C-E64F232DB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66" y="3213176"/>
            <a:ext cx="1341123" cy="18349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D6648E6-942A-40DE-E907-DD1F7FE22CF5}"/>
              </a:ext>
            </a:extLst>
          </p:cNvPr>
          <p:cNvGrpSpPr/>
          <p:nvPr/>
        </p:nvGrpSpPr>
        <p:grpSpPr>
          <a:xfrm>
            <a:off x="78713" y="601462"/>
            <a:ext cx="2362921" cy="1850400"/>
            <a:chOff x="5013721" y="2998454"/>
            <a:chExt cx="2362921" cy="1850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504863-5012-8564-224F-1DBEDE86E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3721" y="2998454"/>
              <a:ext cx="2362921" cy="18504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73439A-F880-D46A-483F-C8B750A907A8}"/>
                </a:ext>
              </a:extLst>
            </p:cNvPr>
            <p:cNvSpPr/>
            <p:nvPr/>
          </p:nvSpPr>
          <p:spPr bwMode="auto">
            <a:xfrm>
              <a:off x="6717058" y="4544499"/>
              <a:ext cx="597707" cy="213131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76A231F-FECF-62B1-D65A-166563B75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34" y="601462"/>
            <a:ext cx="2365200" cy="2611714"/>
          </a:xfrm>
          <a:prstGeom prst="rect">
            <a:avLst/>
          </a:prstGeom>
        </p:spPr>
      </p:pic>
      <p:pic>
        <p:nvPicPr>
          <p:cNvPr id="25" name="Picture 24" descr="A red letter on a black background&#10;&#10;AI-generated content may be incorrect.">
            <a:extLst>
              <a:ext uri="{FF2B5EF4-FFF2-40B4-BE49-F238E27FC236}">
                <a16:creationId xmlns:a16="http://schemas.microsoft.com/office/drawing/2014/main" id="{56B1E789-F66E-7BB7-8854-AA5EA5F287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778" y="1674864"/>
            <a:ext cx="1341123" cy="487681"/>
          </a:xfrm>
          <a:prstGeom prst="rect">
            <a:avLst/>
          </a:prstGeom>
        </p:spPr>
      </p:pic>
      <p:pic>
        <p:nvPicPr>
          <p:cNvPr id="30" name="Picture 29" descr="A blue square with a red letter s&#10;&#10;AI-generated content may be incorrect.">
            <a:extLst>
              <a:ext uri="{FF2B5EF4-FFF2-40B4-BE49-F238E27FC236}">
                <a16:creationId xmlns:a16="http://schemas.microsoft.com/office/drawing/2014/main" id="{2CCA8697-6049-A3E3-55C1-E06C13DDAF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3321" y="1470648"/>
            <a:ext cx="1341123" cy="691897"/>
          </a:xfrm>
          <a:prstGeom prst="rect">
            <a:avLst/>
          </a:prstGeom>
        </p:spPr>
      </p:pic>
      <p:pic>
        <p:nvPicPr>
          <p:cNvPr id="32" name="Picture 31" descr="A black background with blue squares and red text&#10;&#10;AI-generated content may be incorrect.">
            <a:extLst>
              <a:ext uri="{FF2B5EF4-FFF2-40B4-BE49-F238E27FC236}">
                <a16:creationId xmlns:a16="http://schemas.microsoft.com/office/drawing/2014/main" id="{3B4BCBF1-734E-1C9B-0D1E-0B1CF7AABF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8588" y="1245095"/>
            <a:ext cx="1341123" cy="917450"/>
          </a:xfrm>
          <a:prstGeom prst="rect">
            <a:avLst/>
          </a:prstGeom>
        </p:spPr>
      </p:pic>
      <p:pic>
        <p:nvPicPr>
          <p:cNvPr id="34" name="Picture 33" descr="A screen shot of a black background&#10;&#10;AI-generated content may be incorrect.">
            <a:extLst>
              <a:ext uri="{FF2B5EF4-FFF2-40B4-BE49-F238E27FC236}">
                <a16:creationId xmlns:a16="http://schemas.microsoft.com/office/drawing/2014/main" id="{9B82283D-4295-A0EA-7D66-16CCDC347D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6131" y="1022591"/>
            <a:ext cx="1341123" cy="113995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DEC1486-1196-FDA0-A68B-753C34BE1D78}"/>
              </a:ext>
            </a:extLst>
          </p:cNvPr>
          <p:cNvSpPr/>
          <p:nvPr/>
        </p:nvSpPr>
        <p:spPr bwMode="auto">
          <a:xfrm>
            <a:off x="295633" y="4063236"/>
            <a:ext cx="728770" cy="69439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BCD491-8314-B093-FE49-0913F8192D50}"/>
              </a:ext>
            </a:extLst>
          </p:cNvPr>
          <p:cNvSpPr txBox="1"/>
          <p:nvPr/>
        </p:nvSpPr>
        <p:spPr>
          <a:xfrm>
            <a:off x="2933937" y="690481"/>
            <a:ext cx="56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  <a:latin typeface="+mj-lt"/>
              </a:rPr>
              <a:t>Pep</a:t>
            </a:r>
          </a:p>
          <a:p>
            <a:pPr algn="ctr"/>
            <a:r>
              <a:rPr lang="en-US" sz="1400" dirty="0">
                <a:solidFill>
                  <a:schemeClr val="accent6"/>
                </a:solidFill>
                <a:latin typeface="+mj-lt"/>
              </a:rPr>
              <a:t>Y</a:t>
            </a:r>
            <a:r>
              <a:rPr lang="en-US" sz="1400" baseline="-25000" dirty="0">
                <a:solidFill>
                  <a:schemeClr val="accent6"/>
                </a:solidFill>
                <a:latin typeface="+mj-lt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4E372F-5E68-CAB2-221F-CB3422894553}"/>
              </a:ext>
            </a:extLst>
          </p:cNvPr>
          <p:cNvSpPr txBox="1"/>
          <p:nvPr/>
        </p:nvSpPr>
        <p:spPr>
          <a:xfrm>
            <a:off x="3360657" y="3427951"/>
            <a:ext cx="334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+mj-lt"/>
              </a:rPr>
              <a:t>Y</a:t>
            </a:r>
            <a:r>
              <a:rPr lang="en-US" sz="1400" baseline="-25000" dirty="0">
                <a:solidFill>
                  <a:schemeClr val="accent6"/>
                </a:solidFill>
                <a:latin typeface="+mj-lt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EAA47C-AC4A-8076-F1EE-5B904F824A9A}"/>
              </a:ext>
            </a:extLst>
          </p:cNvPr>
          <p:cNvSpPr txBox="1"/>
          <p:nvPr/>
        </p:nvSpPr>
        <p:spPr>
          <a:xfrm>
            <a:off x="3598783" y="2751510"/>
            <a:ext cx="334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+mj-lt"/>
              </a:rPr>
              <a:t>Y</a:t>
            </a:r>
            <a:r>
              <a:rPr lang="en-US" sz="1400" baseline="-25000" dirty="0">
                <a:solidFill>
                  <a:schemeClr val="accent6"/>
                </a:solidFill>
                <a:latin typeface="+mj-lt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997E78-0BA8-469B-FAE1-25520EB76D50}"/>
              </a:ext>
            </a:extLst>
          </p:cNvPr>
          <p:cNvSpPr txBox="1"/>
          <p:nvPr/>
        </p:nvSpPr>
        <p:spPr>
          <a:xfrm>
            <a:off x="4280129" y="2979593"/>
            <a:ext cx="334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+mj-lt"/>
              </a:rPr>
              <a:t>Y</a:t>
            </a:r>
            <a:r>
              <a:rPr lang="en-US" sz="1400" baseline="-25000" dirty="0">
                <a:solidFill>
                  <a:schemeClr val="accent6"/>
                </a:solidFill>
                <a:latin typeface="+mj-lt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52DD15-2C38-9386-EC79-28491EA548D8}"/>
              </a:ext>
            </a:extLst>
          </p:cNvPr>
          <p:cNvSpPr txBox="1"/>
          <p:nvPr/>
        </p:nvSpPr>
        <p:spPr>
          <a:xfrm>
            <a:off x="4658768" y="3173328"/>
            <a:ext cx="334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+mj-lt"/>
              </a:rPr>
              <a:t>Y</a:t>
            </a:r>
            <a:r>
              <a:rPr lang="en-US" sz="1400" baseline="-25000" dirty="0">
                <a:solidFill>
                  <a:schemeClr val="accent6"/>
                </a:solidFill>
                <a:latin typeface="+mj-lt"/>
              </a:rPr>
              <a:t>3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CFE1D69-43E6-DB7B-33BD-9196A3D53562}"/>
              </a:ext>
            </a:extLst>
          </p:cNvPr>
          <p:cNvCxnSpPr/>
          <p:nvPr/>
        </p:nvCxnSpPr>
        <p:spPr bwMode="auto">
          <a:xfrm>
            <a:off x="3598783" y="3796648"/>
            <a:ext cx="232427" cy="4808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F9E809-333D-B17E-817F-92F5C4D67505}"/>
              </a:ext>
            </a:extLst>
          </p:cNvPr>
          <p:cNvCxnSpPr/>
          <p:nvPr/>
        </p:nvCxnSpPr>
        <p:spPr bwMode="auto">
          <a:xfrm>
            <a:off x="3871914" y="3059287"/>
            <a:ext cx="135084" cy="2280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BFA8B5E-6FEA-E88C-59B2-6F58CB1BD5E3}"/>
              </a:ext>
            </a:extLst>
          </p:cNvPr>
          <p:cNvCxnSpPr/>
          <p:nvPr/>
        </p:nvCxnSpPr>
        <p:spPr bwMode="auto">
          <a:xfrm flipH="1">
            <a:off x="4117894" y="3287370"/>
            <a:ext cx="235985" cy="6727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77347E0-3E4F-3308-2100-9CF6812ABDD7}"/>
              </a:ext>
            </a:extLst>
          </p:cNvPr>
          <p:cNvCxnSpPr/>
          <p:nvPr/>
        </p:nvCxnSpPr>
        <p:spPr bwMode="auto">
          <a:xfrm flipH="1">
            <a:off x="4299231" y="3427950"/>
            <a:ext cx="382245" cy="5321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006BF0A-54F9-09AC-A6C8-ABFE54354366}"/>
              </a:ext>
            </a:extLst>
          </p:cNvPr>
          <p:cNvSpPr txBox="1"/>
          <p:nvPr/>
        </p:nvSpPr>
        <p:spPr>
          <a:xfrm>
            <a:off x="4193053" y="690480"/>
            <a:ext cx="1274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6"/>
                </a:solidFill>
                <a:latin typeface="+mj-lt"/>
              </a:rPr>
              <a:t>Pep+HexNAc</a:t>
            </a:r>
            <a:endParaRPr lang="en-US" sz="1400" dirty="0">
              <a:solidFill>
                <a:schemeClr val="accent6"/>
              </a:solidFill>
              <a:latin typeface="+mj-lt"/>
            </a:endParaRPr>
          </a:p>
          <a:p>
            <a:pPr algn="ctr"/>
            <a:r>
              <a:rPr lang="en-US" sz="1400" dirty="0">
                <a:solidFill>
                  <a:schemeClr val="accent6"/>
                </a:solidFill>
                <a:latin typeface="+mj-lt"/>
              </a:rPr>
              <a:t>Y</a:t>
            </a:r>
            <a:r>
              <a:rPr lang="en-US" sz="1400" baseline="-25000" dirty="0">
                <a:solidFill>
                  <a:schemeClr val="accent6"/>
                </a:solidFill>
                <a:latin typeface="+mj-lt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4C4012-9372-795F-C454-5A6D5C4415DB}"/>
              </a:ext>
            </a:extLst>
          </p:cNvPr>
          <p:cNvSpPr txBox="1"/>
          <p:nvPr/>
        </p:nvSpPr>
        <p:spPr>
          <a:xfrm>
            <a:off x="5673312" y="686567"/>
            <a:ext cx="134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  <a:latin typeface="+mj-lt"/>
              </a:rPr>
              <a:t>Pep+2xHexNAc</a:t>
            </a:r>
          </a:p>
          <a:p>
            <a:pPr algn="ctr"/>
            <a:r>
              <a:rPr lang="en-US" sz="1400" dirty="0">
                <a:solidFill>
                  <a:schemeClr val="accent6"/>
                </a:solidFill>
                <a:latin typeface="+mj-lt"/>
              </a:rPr>
              <a:t>Y</a:t>
            </a:r>
            <a:r>
              <a:rPr lang="en-US" sz="1400" baseline="-25000" dirty="0">
                <a:solidFill>
                  <a:schemeClr val="accent6"/>
                </a:solidFill>
                <a:latin typeface="+mj-lt"/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77F4E10-9A07-81D0-F546-A70F7FAE156D}"/>
              </a:ext>
            </a:extLst>
          </p:cNvPr>
          <p:cNvSpPr txBox="1"/>
          <p:nvPr/>
        </p:nvSpPr>
        <p:spPr>
          <a:xfrm>
            <a:off x="7077149" y="693432"/>
            <a:ext cx="162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  <a:latin typeface="+mj-lt"/>
              </a:rPr>
              <a:t>Pep+2xHexNAcHex</a:t>
            </a:r>
          </a:p>
          <a:p>
            <a:pPr algn="ctr"/>
            <a:r>
              <a:rPr lang="en-US" sz="1400" dirty="0">
                <a:solidFill>
                  <a:schemeClr val="accent6"/>
                </a:solidFill>
                <a:latin typeface="+mj-lt"/>
              </a:rPr>
              <a:t>Y</a:t>
            </a:r>
            <a:r>
              <a:rPr lang="en-US" sz="1400" baseline="-25000" dirty="0">
                <a:solidFill>
                  <a:schemeClr val="accent6"/>
                </a:solidFill>
                <a:latin typeface="+mj-lt"/>
              </a:rPr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716A06A-F563-DE2B-2E68-EE14F16C9A5B}"/>
              </a:ext>
            </a:extLst>
          </p:cNvPr>
          <p:cNvSpPr txBox="1"/>
          <p:nvPr/>
        </p:nvSpPr>
        <p:spPr>
          <a:xfrm>
            <a:off x="4837548" y="3367063"/>
            <a:ext cx="445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+mj-lt"/>
              </a:rPr>
              <a:t>???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8EC7EC4-AFC4-BEC1-2062-4292B6E61681}"/>
              </a:ext>
            </a:extLst>
          </p:cNvPr>
          <p:cNvCxnSpPr/>
          <p:nvPr/>
        </p:nvCxnSpPr>
        <p:spPr bwMode="auto">
          <a:xfrm flipH="1">
            <a:off x="4500057" y="3621685"/>
            <a:ext cx="382245" cy="5321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22B5954-A497-F495-0F29-EFD41000B435}"/>
              </a:ext>
            </a:extLst>
          </p:cNvPr>
          <p:cNvSpPr txBox="1"/>
          <p:nvPr/>
        </p:nvSpPr>
        <p:spPr>
          <a:xfrm>
            <a:off x="4882302" y="3606564"/>
            <a:ext cx="113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+mj-lt"/>
              </a:rPr>
              <a:t>Bigger Y-ions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99023C0-A710-D03B-2495-B5A1E52BD8EE}"/>
              </a:ext>
            </a:extLst>
          </p:cNvPr>
          <p:cNvSpPr/>
          <p:nvPr/>
        </p:nvSpPr>
        <p:spPr bwMode="auto">
          <a:xfrm>
            <a:off x="6196818" y="3213176"/>
            <a:ext cx="2925664" cy="307777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44568"/>
      </p:ext>
    </p:extLst>
  </p:cSld>
  <p:clrMapOvr>
    <a:masterClrMapping/>
  </p:clrMapOvr>
</p:sld>
</file>

<file path=ppt/theme/theme1.xml><?xml version="1.0" encoding="utf-8"?>
<a:theme xmlns:a="http://schemas.openxmlformats.org/drawingml/2006/main" name="62-457 Presentatie-LUMC">
  <a:themeElements>
    <a:clrScheme name="Aangepast 29">
      <a:dk1>
        <a:srgbClr val="003C66"/>
      </a:dk1>
      <a:lt1>
        <a:srgbClr val="FFFFFF"/>
      </a:lt1>
      <a:dk2>
        <a:srgbClr val="BFDEF0"/>
      </a:dk2>
      <a:lt2>
        <a:srgbClr val="003C7D"/>
      </a:lt2>
      <a:accent1>
        <a:srgbClr val="007CC2"/>
      </a:accent1>
      <a:accent2>
        <a:srgbClr val="009FBD"/>
      </a:accent2>
      <a:accent3>
        <a:srgbClr val="6E90A6"/>
      </a:accent3>
      <a:accent4>
        <a:srgbClr val="E3004F"/>
      </a:accent4>
      <a:accent5>
        <a:srgbClr val="C0965C"/>
      </a:accent5>
      <a:accent6>
        <a:srgbClr val="000000"/>
      </a:accent6>
      <a:hlink>
        <a:srgbClr val="1161C6"/>
      </a:hlink>
      <a:folHlink>
        <a:srgbClr val="E30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101463"/>
        </a:dk1>
        <a:lt1>
          <a:srgbClr val="FFFFFF"/>
        </a:lt1>
        <a:dk2>
          <a:srgbClr val="B5E7FF"/>
        </a:dk2>
        <a:lt2>
          <a:srgbClr val="111166"/>
        </a:lt2>
        <a:accent1>
          <a:srgbClr val="119DF9"/>
        </a:accent1>
        <a:accent2>
          <a:srgbClr val="117FE4"/>
        </a:accent2>
        <a:accent3>
          <a:srgbClr val="D7F1FF"/>
        </a:accent3>
        <a:accent4>
          <a:srgbClr val="DADADA"/>
        </a:accent4>
        <a:accent5>
          <a:srgbClr val="AACCFB"/>
        </a:accent5>
        <a:accent6>
          <a:srgbClr val="0E72CF"/>
        </a:accent6>
        <a:hlink>
          <a:srgbClr val="1161C6"/>
        </a:hlink>
        <a:folHlink>
          <a:srgbClr val="114DB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_DK_lille.potx" id="{BE9C15E7-90F8-4CF2-8B96-2848F515C8F5}" vid="{DD010ABE-EF93-4421-BF04-578FEEDB9FA3}"/>
    </a:ext>
  </a:extLst>
</a:theme>
</file>

<file path=ppt/theme/theme3.xml><?xml version="1.0" encoding="utf-8"?>
<a:theme xmlns:a="http://schemas.openxmlformats.org/drawingml/2006/main" name="1_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_DK_lille.potx" id="{BE9C15E7-90F8-4CF2-8B96-2848F515C8F5}" vid="{DD010ABE-EF93-4421-BF04-578FEEDB9FA3}"/>
    </a:ext>
  </a:ext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375726BA2F244AB4458CA1D7599EC1" ma:contentTypeVersion="6" ma:contentTypeDescription="Een nieuw document maken." ma:contentTypeScope="" ma:versionID="79f837cafb0c38f6ea62a33c9c40855c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9ba8469ad252d89c559c8a43ee14d2a3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E-mailafzender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E-mail aan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E-mail van" ma:hidden="true" ma:internalName="EmailFrom">
      <xsd:simpleType>
        <xsd:restriction base="dms:Text"/>
      </xsd:simpleType>
    </xsd:element>
    <xsd:element name="EmailSubject" ma:index="12" nillable="true" ma:displayName="E-mailonderwerp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Kopteksten voor e-mail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0721FD-4D39-4B9A-9777-EF42CF8A70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A96ABF-169D-4A7A-8ABE-CB70AE1D60EB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sharepoint/v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41BCFF-EBB0-4531-83C9-668CCD6BC9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LUMC Breedbeeldpresentatie_ENG</Template>
  <TotalTime>25430</TotalTime>
  <Words>446</Words>
  <Application>Microsoft Office PowerPoint</Application>
  <PresentationFormat>On-screen Show (16:9)</PresentationFormat>
  <Paragraphs>124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Helvetica Neue Medium</vt:lpstr>
      <vt:lpstr>Microsoft New Tai Lue</vt:lpstr>
      <vt:lpstr>Times</vt:lpstr>
      <vt:lpstr>Wingdings</vt:lpstr>
      <vt:lpstr>62-457 Presentatie-LUMC</vt:lpstr>
      <vt:lpstr>Brugerdefineret design</vt:lpstr>
      <vt:lpstr>1_Brugerdefineret design</vt:lpstr>
      <vt:lpstr>Skyline Online: Advanced Proteomics Topics Glycoproteomics Demo</vt:lpstr>
      <vt:lpstr>Glycopeptide fragmentation</vt:lpstr>
      <vt:lpstr>Oxonium ions in Skyline</vt:lpstr>
      <vt:lpstr>Oxonium ions in Skyline</vt:lpstr>
      <vt:lpstr>Y-ions in Skyline</vt:lpstr>
      <vt:lpstr>Glycopeptide modifications and Y-ions in Skyline</vt:lpstr>
      <vt:lpstr>Y-ions in Skyline</vt:lpstr>
      <vt:lpstr>Y-ions in Skyline vs Byonic annotations</vt:lpstr>
      <vt:lpstr>Y-ions in Skyline vs Byonic annotations</vt:lpstr>
      <vt:lpstr>Annotator: assisting glycopeptide visualization</vt:lpstr>
      <vt:lpstr>Defining hundreds of glycan modifications</vt:lpstr>
      <vt:lpstr>Defining hundreds of glycan modifications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Analytical Toolbox to Investigate Cancer Glycosylation</dc:title>
  <dc:creator>Haan, N. de (CPM)</dc:creator>
  <cp:lastModifiedBy>Rojas Echeverri, J.C. (CPM)</cp:lastModifiedBy>
  <cp:revision>131</cp:revision>
  <cp:lastPrinted>2015-05-27T12:38:10Z</cp:lastPrinted>
  <dcterms:created xsi:type="dcterms:W3CDTF">2023-06-06T08:19:59Z</dcterms:created>
  <dcterms:modified xsi:type="dcterms:W3CDTF">2025-11-26T08:02:01Z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0x010100F3375726BA2F244AB4458CA1D7599EC1</vt:lpwstr>
  </property>
</Properties>
</file>