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7F5DD9-810A-4834-ABF2-1DD9E54F8BE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182700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F5DD9-810A-4834-ABF2-1DD9E54F8BE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242227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F5DD9-810A-4834-ABF2-1DD9E54F8BE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269320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F5DD9-810A-4834-ABF2-1DD9E54F8BE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304899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7F5DD9-810A-4834-ABF2-1DD9E54F8BE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288183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F5DD9-810A-4834-ABF2-1DD9E54F8BE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56269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7F5DD9-810A-4834-ABF2-1DD9E54F8BE7}"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236651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F5DD9-810A-4834-ABF2-1DD9E54F8BE7}"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397171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F5DD9-810A-4834-ABF2-1DD9E54F8BE7}"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341114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7F5DD9-810A-4834-ABF2-1DD9E54F8BE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125268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7F5DD9-810A-4834-ABF2-1DD9E54F8BE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EE06-0A3D-40B0-B333-1E4F2977C808}" type="slidenum">
              <a:rPr lang="en-US" smtClean="0"/>
              <a:t>‹#›</a:t>
            </a:fld>
            <a:endParaRPr lang="en-US"/>
          </a:p>
        </p:txBody>
      </p:sp>
    </p:spTree>
    <p:extLst>
      <p:ext uri="{BB962C8B-B14F-4D97-AF65-F5344CB8AC3E}">
        <p14:creationId xmlns:p14="http://schemas.microsoft.com/office/powerpoint/2010/main" val="1914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F5DD9-810A-4834-ABF2-1DD9E54F8BE7}"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2EE06-0A3D-40B0-B333-1E4F2977C808}" type="slidenum">
              <a:rPr lang="en-US" smtClean="0"/>
              <a:t>‹#›</a:t>
            </a:fld>
            <a:endParaRPr lang="en-US"/>
          </a:p>
        </p:txBody>
      </p:sp>
      <p:pic>
        <p:nvPicPr>
          <p:cNvPr id="7"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00" y="5692775"/>
            <a:ext cx="3343275" cy="1238250"/>
          </a:xfrm>
          <a:prstGeom prst="rect">
            <a:avLst/>
          </a:prstGeom>
        </p:spPr>
      </p:pic>
    </p:spTree>
    <p:extLst>
      <p:ext uri="{BB962C8B-B14F-4D97-AF65-F5344CB8AC3E}">
        <p14:creationId xmlns:p14="http://schemas.microsoft.com/office/powerpoint/2010/main" val="365016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Introducing:</a:t>
            </a:r>
            <a:br>
              <a:rPr lang="en-US" b="1" dirty="0"/>
            </a:br>
            <a:r>
              <a:rPr lang="en-US" b="1" dirty="0"/>
              <a:t>Area CV Histograms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923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Selection</a:t>
            </a:r>
          </a:p>
        </p:txBody>
      </p:sp>
      <p:sp>
        <p:nvSpPr>
          <p:cNvPr id="3" name="Content Placeholder 2"/>
          <p:cNvSpPr>
            <a:spLocks noGrp="1"/>
          </p:cNvSpPr>
          <p:nvPr>
            <p:ph idx="1"/>
          </p:nvPr>
        </p:nvSpPr>
        <p:spPr/>
        <p:txBody>
          <a:bodyPr/>
          <a:lstStyle/>
          <a:p>
            <a:pPr marL="0" indent="0" algn="ctr">
              <a:buNone/>
            </a:pPr>
            <a:r>
              <a:rPr lang="en-US" dirty="0"/>
              <a:t>When the Selection option is enabled, all CV’s that are affected by the selected peptides/proteins are highlighted.</a:t>
            </a:r>
          </a:p>
        </p:txBody>
      </p:sp>
      <p:pic>
        <p:nvPicPr>
          <p:cNvPr id="5" name="Content Placeholder 6">
            <a:extLst>
              <a:ext uri="{FF2B5EF4-FFF2-40B4-BE49-F238E27FC236}">
                <a16:creationId xmlns:a16="http://schemas.microsoft.com/office/drawing/2014/main" id="{B7FB91B9-760D-4561-B228-814ABA9F4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8338" y="2689031"/>
            <a:ext cx="6475324" cy="3487932"/>
          </a:xfrm>
          <a:prstGeom prst="rect">
            <a:avLst/>
          </a:prstGeom>
        </p:spPr>
      </p:pic>
    </p:spTree>
    <p:extLst>
      <p:ext uri="{BB962C8B-B14F-4D97-AF65-F5344CB8AC3E}">
        <p14:creationId xmlns:p14="http://schemas.microsoft.com/office/powerpoint/2010/main" val="372788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Selecting a bar or a point</a:t>
            </a:r>
          </a:p>
        </p:txBody>
      </p:sp>
      <p:sp>
        <p:nvSpPr>
          <p:cNvPr id="3" name="Content Placeholder 2"/>
          <p:cNvSpPr>
            <a:spLocks noGrp="1"/>
          </p:cNvSpPr>
          <p:nvPr>
            <p:ph idx="1"/>
          </p:nvPr>
        </p:nvSpPr>
        <p:spPr/>
        <p:txBody>
          <a:bodyPr/>
          <a:lstStyle/>
          <a:p>
            <a:pPr marL="0" indent="0" algn="ctr">
              <a:buNone/>
            </a:pPr>
            <a:r>
              <a:rPr lang="en-US" dirty="0"/>
              <a:t>When clicking on a bar or a point, the find results window will display all peptides that contributed to the selected CV.</a:t>
            </a:r>
          </a:p>
        </p:txBody>
      </p:sp>
      <p:pic>
        <p:nvPicPr>
          <p:cNvPr id="6" name="Picture 5">
            <a:extLst>
              <a:ext uri="{FF2B5EF4-FFF2-40B4-BE49-F238E27FC236}">
                <a16:creationId xmlns:a16="http://schemas.microsoft.com/office/drawing/2014/main" id="{7F7CC33E-939A-4A5B-8D73-690C9837A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679" y="2983865"/>
            <a:ext cx="6744641" cy="2876951"/>
          </a:xfrm>
          <a:prstGeom prst="rect">
            <a:avLst/>
          </a:prstGeom>
        </p:spPr>
      </p:pic>
    </p:spTree>
    <p:extLst>
      <p:ext uri="{BB962C8B-B14F-4D97-AF65-F5344CB8AC3E}">
        <p14:creationId xmlns:p14="http://schemas.microsoft.com/office/powerpoint/2010/main" val="64654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Overview</a:t>
            </a:r>
          </a:p>
        </p:txBody>
      </p:sp>
      <p:sp>
        <p:nvSpPr>
          <p:cNvPr id="3" name="Content Placeholder 2"/>
          <p:cNvSpPr>
            <a:spLocks noGrp="1"/>
          </p:cNvSpPr>
          <p:nvPr>
            <p:ph idx="1"/>
          </p:nvPr>
        </p:nvSpPr>
        <p:spPr/>
        <p:txBody>
          <a:bodyPr>
            <a:normAutofit/>
          </a:bodyPr>
          <a:lstStyle/>
          <a:p>
            <a:pPr marL="0" indent="0" algn="ctr">
              <a:buNone/>
            </a:pPr>
            <a:r>
              <a:rPr lang="en-US" sz="2400" dirty="0"/>
              <a:t>With the most recent release of Skyline-daily two new Peak area graph types have been added: CV Histogram and CV Histogram 2D (Heat map). These graphs allow you to look at how the Peak areas vary across replicates and groups.</a:t>
            </a:r>
          </a:p>
        </p:txBody>
      </p:sp>
      <p:pic>
        <p:nvPicPr>
          <p:cNvPr id="7" name="Content Placeholder 4">
            <a:extLst>
              <a:ext uri="{FF2B5EF4-FFF2-40B4-BE49-F238E27FC236}">
                <a16:creationId xmlns:a16="http://schemas.microsoft.com/office/drawing/2014/main" id="{8B7224B8-AADF-495D-8C32-65E679B0E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115" y="3179268"/>
            <a:ext cx="5062445" cy="2723430"/>
          </a:xfrm>
          <a:prstGeom prst="rect">
            <a:avLst/>
          </a:prstGeom>
        </p:spPr>
      </p:pic>
      <p:pic>
        <p:nvPicPr>
          <p:cNvPr id="8" name="Content Placeholder 4">
            <a:extLst>
              <a:ext uri="{FF2B5EF4-FFF2-40B4-BE49-F238E27FC236}">
                <a16:creationId xmlns:a16="http://schemas.microsoft.com/office/drawing/2014/main" id="{9B3182B7-ABB5-4C80-908E-57D6330BD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40" y="3179268"/>
            <a:ext cx="5348389" cy="2723430"/>
          </a:xfrm>
          <a:prstGeom prst="rect">
            <a:avLst/>
          </a:prstGeom>
        </p:spPr>
      </p:pic>
      <p:sp>
        <p:nvSpPr>
          <p:cNvPr id="2" name="TextBox 1">
            <a:extLst>
              <a:ext uri="{FF2B5EF4-FFF2-40B4-BE49-F238E27FC236}">
                <a16:creationId xmlns:a16="http://schemas.microsoft.com/office/drawing/2014/main" id="{758143D9-7EBC-4BA3-91B1-0F4F7D639386}"/>
              </a:ext>
            </a:extLst>
          </p:cNvPr>
          <p:cNvSpPr txBox="1"/>
          <p:nvPr/>
        </p:nvSpPr>
        <p:spPr>
          <a:xfrm>
            <a:off x="5836301" y="6311900"/>
            <a:ext cx="5724259" cy="369332"/>
          </a:xfrm>
          <a:prstGeom prst="rect">
            <a:avLst/>
          </a:prstGeom>
          <a:noFill/>
        </p:spPr>
        <p:txBody>
          <a:bodyPr wrap="none" rtlCol="0">
            <a:spAutoFit/>
          </a:bodyPr>
          <a:lstStyle/>
          <a:p>
            <a:r>
              <a:rPr lang="en-US" dirty="0"/>
              <a:t>Data from 3 organism mix in Navarro, Nature Biotech. 2016 </a:t>
            </a:r>
          </a:p>
        </p:txBody>
      </p:sp>
    </p:spTree>
    <p:extLst>
      <p:ext uri="{BB962C8B-B14F-4D97-AF65-F5344CB8AC3E}">
        <p14:creationId xmlns:p14="http://schemas.microsoft.com/office/powerpoint/2010/main" val="399312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b="1" dirty="0"/>
              <a:t>Opening the graphs</a:t>
            </a:r>
          </a:p>
        </p:txBody>
      </p:sp>
      <p:sp>
        <p:nvSpPr>
          <p:cNvPr id="3" name="Content Placeholder 2"/>
          <p:cNvSpPr>
            <a:spLocks noGrp="1"/>
          </p:cNvSpPr>
          <p:nvPr>
            <p:ph idx="1"/>
          </p:nvPr>
        </p:nvSpPr>
        <p:spPr/>
        <p:txBody>
          <a:bodyPr>
            <a:normAutofit/>
          </a:bodyPr>
          <a:lstStyle/>
          <a:p>
            <a:pPr marL="0" indent="0" algn="ctr">
              <a:buNone/>
            </a:pPr>
            <a:r>
              <a:rPr lang="en-US" sz="2400" dirty="0"/>
              <a:t>The CV Histogram graphs can be accessed via the View menu and by right clicking on any of the Peak Area graphs</a:t>
            </a:r>
          </a:p>
        </p:txBody>
      </p:sp>
      <p:pic>
        <p:nvPicPr>
          <p:cNvPr id="5" name="Picture 4"/>
          <p:cNvPicPr>
            <a:picLocks noChangeAspect="1"/>
          </p:cNvPicPr>
          <p:nvPr/>
        </p:nvPicPr>
        <p:blipFill rotWithShape="1">
          <a:blip r:embed="rId2"/>
          <a:srcRect l="51582" t="23346" r="39891" b="65624"/>
          <a:stretch/>
        </p:blipFill>
        <p:spPr>
          <a:xfrm>
            <a:off x="228600" y="3053026"/>
            <a:ext cx="5215467" cy="1896533"/>
          </a:xfrm>
          <a:prstGeom prst="rect">
            <a:avLst/>
          </a:prstGeom>
        </p:spPr>
      </p:pic>
      <p:pic>
        <p:nvPicPr>
          <p:cNvPr id="6" name="Picture 5"/>
          <p:cNvPicPr>
            <a:picLocks noChangeAspect="1"/>
          </p:cNvPicPr>
          <p:nvPr/>
        </p:nvPicPr>
        <p:blipFill rotWithShape="1">
          <a:blip r:embed="rId3"/>
          <a:srcRect l="65278" t="32840" r="26701" b="58148"/>
          <a:stretch/>
        </p:blipFill>
        <p:spPr>
          <a:xfrm>
            <a:off x="6053667" y="3074192"/>
            <a:ext cx="5867400" cy="1854200"/>
          </a:xfrm>
          <a:prstGeom prst="rect">
            <a:avLst/>
          </a:prstGeom>
        </p:spPr>
      </p:pic>
    </p:spTree>
    <p:extLst>
      <p:ext uri="{BB962C8B-B14F-4D97-AF65-F5344CB8AC3E}">
        <p14:creationId xmlns:p14="http://schemas.microsoft.com/office/powerpoint/2010/main" val="229147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Right Click Menu</a:t>
            </a:r>
          </a:p>
        </p:txBody>
      </p:sp>
      <p:sp>
        <p:nvSpPr>
          <p:cNvPr id="3" name="Content Placeholder 2"/>
          <p:cNvSpPr>
            <a:spLocks noGrp="1"/>
          </p:cNvSpPr>
          <p:nvPr>
            <p:ph idx="1"/>
          </p:nvPr>
        </p:nvSpPr>
        <p:spPr/>
        <p:txBody>
          <a:bodyPr>
            <a:normAutofit/>
          </a:bodyPr>
          <a:lstStyle/>
          <a:p>
            <a:pPr marL="0" indent="0" algn="ctr">
              <a:buNone/>
            </a:pPr>
            <a:r>
              <a:rPr lang="en-US" sz="2400" dirty="0"/>
              <a:t>In the right click menu of both graphs you can change a number of things:</a:t>
            </a:r>
          </a:p>
          <a:p>
            <a:r>
              <a:rPr lang="en-US" sz="2400" dirty="0"/>
              <a:t>Group by (All replicates or any of the groups that target replicates)</a:t>
            </a:r>
          </a:p>
          <a:p>
            <a:r>
              <a:rPr lang="en-US" sz="2400" dirty="0"/>
              <a:t>Points (Targets or Decoys)</a:t>
            </a:r>
          </a:p>
          <a:p>
            <a:r>
              <a:rPr lang="en-US" sz="2400" dirty="0"/>
              <a:t>Bin width (0.5%, 1.0%, 1.5%, 2.0%)</a:t>
            </a:r>
          </a:p>
          <a:p>
            <a:r>
              <a:rPr lang="en-US" sz="2400" dirty="0"/>
              <a:t>Normalized To (Medians, Global Standards (if available), heavy modifications (if available))</a:t>
            </a:r>
          </a:p>
          <a:p>
            <a:r>
              <a:rPr lang="en-US" sz="2400" dirty="0"/>
              <a:t>Selection: Highlight CV’s that area affected by the selected peptides (not possible for 2D histograms)</a:t>
            </a:r>
          </a:p>
        </p:txBody>
      </p:sp>
    </p:spTree>
    <p:extLst>
      <p:ext uri="{BB962C8B-B14F-4D97-AF65-F5344CB8AC3E}">
        <p14:creationId xmlns:p14="http://schemas.microsoft.com/office/powerpoint/2010/main" val="90133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Group By</a:t>
            </a:r>
          </a:p>
        </p:txBody>
      </p:sp>
      <p:sp>
        <p:nvSpPr>
          <p:cNvPr id="3" name="Content Placeholder 2"/>
          <p:cNvSpPr>
            <a:spLocks noGrp="1"/>
          </p:cNvSpPr>
          <p:nvPr>
            <p:ph idx="1"/>
          </p:nvPr>
        </p:nvSpPr>
        <p:spPr/>
        <p:txBody>
          <a:bodyPr>
            <a:normAutofit/>
          </a:bodyPr>
          <a:lstStyle/>
          <a:p>
            <a:pPr marL="0" indent="0" algn="ctr">
              <a:buNone/>
            </a:pPr>
            <a:r>
              <a:rPr lang="en-US" sz="2400" dirty="0"/>
              <a:t>Just like most other graphs, the CV Histogram graphs allow you to group by an annotation. If no group is selected, the CVs are simply calculated across all replicates. If an annotation is selected the CVs are calculated across all annotation values.</a:t>
            </a:r>
          </a:p>
        </p:txBody>
      </p:sp>
      <p:pic>
        <p:nvPicPr>
          <p:cNvPr id="6" name="Picture 5">
            <a:extLst>
              <a:ext uri="{FF2B5EF4-FFF2-40B4-BE49-F238E27FC236}">
                <a16:creationId xmlns:a16="http://schemas.microsoft.com/office/drawing/2014/main" id="{B1E9126F-3215-4FC8-9BC8-452F2B2B9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0918" y="3170797"/>
            <a:ext cx="5747726" cy="3586346"/>
          </a:xfrm>
          <a:prstGeom prst="rect">
            <a:avLst/>
          </a:prstGeom>
        </p:spPr>
      </p:pic>
    </p:spTree>
    <p:extLst>
      <p:ext uri="{BB962C8B-B14F-4D97-AF65-F5344CB8AC3E}">
        <p14:creationId xmlns:p14="http://schemas.microsoft.com/office/powerpoint/2010/main" val="233875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Group By an Annotation Value</a:t>
            </a:r>
          </a:p>
        </p:txBody>
      </p:sp>
      <p:sp>
        <p:nvSpPr>
          <p:cNvPr id="3" name="Content Placeholder 2"/>
          <p:cNvSpPr>
            <a:spLocks noGrp="1"/>
          </p:cNvSpPr>
          <p:nvPr>
            <p:ph idx="1"/>
          </p:nvPr>
        </p:nvSpPr>
        <p:spPr/>
        <p:txBody>
          <a:bodyPr>
            <a:normAutofit/>
          </a:bodyPr>
          <a:lstStyle/>
          <a:p>
            <a:pPr marL="0" indent="0">
              <a:buNone/>
            </a:pPr>
            <a:r>
              <a:rPr lang="en-US" sz="2400" dirty="0"/>
              <a:t>As soon as an annotation is selected, the toolbar will display all possible annotation values, with the default being “All”. If you select an annotation, the CV’s will be calculated based on the replicates that have that specific annotation value.</a:t>
            </a:r>
          </a:p>
        </p:txBody>
      </p:sp>
      <p:pic>
        <p:nvPicPr>
          <p:cNvPr id="6" name="Picture 5">
            <a:extLst>
              <a:ext uri="{FF2B5EF4-FFF2-40B4-BE49-F238E27FC236}">
                <a16:creationId xmlns:a16="http://schemas.microsoft.com/office/drawing/2014/main" id="{3F7464CF-9062-47E2-8837-E1A590940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948" y="2940552"/>
            <a:ext cx="5082816" cy="3752987"/>
          </a:xfrm>
          <a:prstGeom prst="rect">
            <a:avLst/>
          </a:prstGeom>
        </p:spPr>
      </p:pic>
    </p:spTree>
    <p:extLst>
      <p:ext uri="{BB962C8B-B14F-4D97-AF65-F5344CB8AC3E}">
        <p14:creationId xmlns:p14="http://schemas.microsoft.com/office/powerpoint/2010/main" val="21414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Normalization</a:t>
            </a:r>
          </a:p>
        </p:txBody>
      </p:sp>
      <p:sp>
        <p:nvSpPr>
          <p:cNvPr id="3" name="Content Placeholder 2"/>
          <p:cNvSpPr>
            <a:spLocks noGrp="1"/>
          </p:cNvSpPr>
          <p:nvPr>
            <p:ph idx="1"/>
          </p:nvPr>
        </p:nvSpPr>
        <p:spPr/>
        <p:txBody>
          <a:bodyPr/>
          <a:lstStyle/>
          <a:p>
            <a:pPr marL="0" indent="0">
              <a:buNone/>
            </a:pPr>
            <a:r>
              <a:rPr lang="en-US" dirty="0"/>
              <a:t>In both the right click menu and the toolbar, you can switch between normalization methods to easily compare their effectiveness.</a:t>
            </a:r>
          </a:p>
        </p:txBody>
      </p:sp>
      <p:pic>
        <p:nvPicPr>
          <p:cNvPr id="6" name="Picture 5">
            <a:extLst>
              <a:ext uri="{FF2B5EF4-FFF2-40B4-BE49-F238E27FC236}">
                <a16:creationId xmlns:a16="http://schemas.microsoft.com/office/drawing/2014/main" id="{748C87D9-1B5F-4401-963B-0E221FD319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3801" y="2679651"/>
            <a:ext cx="5164398" cy="3813224"/>
          </a:xfrm>
          <a:prstGeom prst="rect">
            <a:avLst/>
          </a:prstGeom>
        </p:spPr>
      </p:pic>
    </p:spTree>
    <p:extLst>
      <p:ext uri="{BB962C8B-B14F-4D97-AF65-F5344CB8AC3E}">
        <p14:creationId xmlns:p14="http://schemas.microsoft.com/office/powerpoint/2010/main" val="145997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Properties</a:t>
            </a:r>
          </a:p>
        </p:txBody>
      </p:sp>
      <p:sp>
        <p:nvSpPr>
          <p:cNvPr id="3" name="Content Placeholder 2"/>
          <p:cNvSpPr>
            <a:spLocks noGrp="1"/>
          </p:cNvSpPr>
          <p:nvPr>
            <p:ph idx="1"/>
          </p:nvPr>
        </p:nvSpPr>
        <p:spPr/>
        <p:txBody>
          <a:bodyPr>
            <a:normAutofit/>
          </a:bodyPr>
          <a:lstStyle/>
          <a:p>
            <a:pPr marL="0" indent="0" algn="ctr">
              <a:buNone/>
            </a:pPr>
            <a:r>
              <a:rPr lang="en-US" sz="2400" dirty="0"/>
              <a:t>The properties are accessible from both the toolbar and the right click menu. In the properties you can set a </a:t>
            </a:r>
            <a:r>
              <a:rPr lang="en-US" sz="2400" dirty="0" err="1"/>
              <a:t>qvalue</a:t>
            </a:r>
            <a:r>
              <a:rPr lang="en-US" sz="2400" dirty="0"/>
              <a:t> cutoff, set a CV cutoff that will be displayed on the graph, enable decimal CV values, Show/Hide the CV cutoff/Median labels and change the font size. Both the histogram and the 2d histogram graphs also allow you to set maximum values for both axes.</a:t>
            </a:r>
          </a:p>
        </p:txBody>
      </p:sp>
      <p:pic>
        <p:nvPicPr>
          <p:cNvPr id="4" name="Picture 3"/>
          <p:cNvPicPr>
            <a:picLocks noChangeAspect="1"/>
          </p:cNvPicPr>
          <p:nvPr/>
        </p:nvPicPr>
        <p:blipFill rotWithShape="1">
          <a:blip r:embed="rId2"/>
          <a:srcRect l="62431" t="37464" r="29635" b="43918"/>
          <a:stretch/>
        </p:blipFill>
        <p:spPr>
          <a:xfrm>
            <a:off x="7658099" y="3638985"/>
            <a:ext cx="4320841" cy="2852320"/>
          </a:xfrm>
          <a:prstGeom prst="rect">
            <a:avLst/>
          </a:prstGeom>
        </p:spPr>
      </p:pic>
      <p:pic>
        <p:nvPicPr>
          <p:cNvPr id="5" name="Picture 4"/>
          <p:cNvPicPr>
            <a:picLocks noChangeAspect="1"/>
          </p:cNvPicPr>
          <p:nvPr/>
        </p:nvPicPr>
        <p:blipFill rotWithShape="1">
          <a:blip r:embed="rId3"/>
          <a:srcRect l="62656" t="37153" r="29426" b="44144"/>
          <a:stretch/>
        </p:blipFill>
        <p:spPr>
          <a:xfrm>
            <a:off x="3048000" y="3638985"/>
            <a:ext cx="4292600" cy="2852320"/>
          </a:xfrm>
          <a:prstGeom prst="rect">
            <a:avLst/>
          </a:prstGeom>
        </p:spPr>
      </p:pic>
    </p:spTree>
    <p:extLst>
      <p:ext uri="{BB962C8B-B14F-4D97-AF65-F5344CB8AC3E}">
        <p14:creationId xmlns:p14="http://schemas.microsoft.com/office/powerpoint/2010/main" val="185419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 Value cutoff</a:t>
            </a:r>
          </a:p>
        </p:txBody>
      </p:sp>
      <p:sp>
        <p:nvSpPr>
          <p:cNvPr id="3" name="Content Placeholder 2"/>
          <p:cNvSpPr>
            <a:spLocks noGrp="1"/>
          </p:cNvSpPr>
          <p:nvPr>
            <p:ph idx="1"/>
          </p:nvPr>
        </p:nvSpPr>
        <p:spPr/>
        <p:txBody>
          <a:bodyPr>
            <a:normAutofit/>
          </a:bodyPr>
          <a:lstStyle/>
          <a:p>
            <a:pPr marL="0" indent="0" algn="ctr">
              <a:buNone/>
            </a:pPr>
            <a:r>
              <a:rPr lang="en-US" sz="2400" dirty="0"/>
              <a:t>When a </a:t>
            </a:r>
            <a:r>
              <a:rPr lang="en-US" sz="2400" dirty="0" err="1"/>
              <a:t>qvalue</a:t>
            </a:r>
            <a:r>
              <a:rPr lang="en-US" sz="2400" dirty="0"/>
              <a:t> cutoff is entered in the properties and the document has </a:t>
            </a:r>
            <a:r>
              <a:rPr lang="en-US" sz="2400" dirty="0" err="1"/>
              <a:t>qvalues</a:t>
            </a:r>
            <a:r>
              <a:rPr lang="en-US" sz="2400" dirty="0"/>
              <a:t>, a Detections numeric up-down will appear in the toolbar, allowing you to change the minimum number of replicates that have to be below the </a:t>
            </a:r>
            <a:r>
              <a:rPr lang="en-US" sz="2400" dirty="0" err="1"/>
              <a:t>qvalue</a:t>
            </a:r>
            <a:r>
              <a:rPr lang="en-US" sz="2400" dirty="0"/>
              <a:t> cutoff in order for the CV to be included in the histogram.</a:t>
            </a:r>
          </a:p>
        </p:txBody>
      </p:sp>
      <p:pic>
        <p:nvPicPr>
          <p:cNvPr id="6" name="Picture 5">
            <a:extLst>
              <a:ext uri="{FF2B5EF4-FFF2-40B4-BE49-F238E27FC236}">
                <a16:creationId xmlns:a16="http://schemas.microsoft.com/office/drawing/2014/main" id="{D5259C76-8072-408A-9E43-038BE2209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072" y="3154180"/>
            <a:ext cx="4035728" cy="2979850"/>
          </a:xfrm>
          <a:prstGeom prst="rect">
            <a:avLst/>
          </a:prstGeom>
        </p:spPr>
      </p:pic>
      <p:pic>
        <p:nvPicPr>
          <p:cNvPr id="8" name="Picture 7">
            <a:extLst>
              <a:ext uri="{FF2B5EF4-FFF2-40B4-BE49-F238E27FC236}">
                <a16:creationId xmlns:a16="http://schemas.microsoft.com/office/drawing/2014/main" id="{066C91A2-74EB-4BB5-9E62-0920B66BA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105" y="3154180"/>
            <a:ext cx="4035728" cy="2979851"/>
          </a:xfrm>
          <a:prstGeom prst="rect">
            <a:avLst/>
          </a:prstGeom>
        </p:spPr>
      </p:pic>
    </p:spTree>
    <p:extLst>
      <p:ext uri="{BB962C8B-B14F-4D97-AF65-F5344CB8AC3E}">
        <p14:creationId xmlns:p14="http://schemas.microsoft.com/office/powerpoint/2010/main" val="3363467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477</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Introducing: Area CV Histograms</vt:lpstr>
      <vt:lpstr>Overview</vt:lpstr>
      <vt:lpstr>Opening the graphs</vt:lpstr>
      <vt:lpstr>Right Click Menu</vt:lpstr>
      <vt:lpstr>Group By</vt:lpstr>
      <vt:lpstr>Group By an Annotation Value</vt:lpstr>
      <vt:lpstr>Normalization</vt:lpstr>
      <vt:lpstr>Properties</vt:lpstr>
      <vt:lpstr>Q Value cutoff</vt:lpstr>
      <vt:lpstr>Selection</vt:lpstr>
      <vt:lpstr>Selecting a bar or a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Area CV Histograms</dc:title>
  <dc:creator>Toby</dc:creator>
  <cp:lastModifiedBy>Brendan MacLean</cp:lastModifiedBy>
  <cp:revision>20</cp:revision>
  <dcterms:created xsi:type="dcterms:W3CDTF">2017-08-11T21:27:27Z</dcterms:created>
  <dcterms:modified xsi:type="dcterms:W3CDTF">2018-02-27T03:45:36Z</dcterms:modified>
</cp:coreProperties>
</file>