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70813-1609-46B0-BD64-60F9CA397166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73929-DCAF-4D2C-BA97-1DDBED3710EC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41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50875"/>
            <a:ext cx="4343400" cy="32575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26BE04-8D2A-8D4F-8752-627431394194}" type="datetime1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20.04.2018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40D671-53D8-3849-90C1-6ADB53ED161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41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73929-DCAF-4D2C-BA97-1DDBED3710E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466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50875"/>
            <a:ext cx="4343400" cy="32575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26BE04-8D2A-8D4F-8752-627431394194}" type="datetime1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20.04.2018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40D671-53D8-3849-90C1-6ADB53ED161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08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A1DF1-2A36-4EEB-BCED-99D43438F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3D3B4D-7E12-4004-B33C-A28DF9DEC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B7DB62-9C01-4F8B-A6A9-51650DE5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1606B9-1CA1-421D-9CF4-B8DD03E8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ABEBA7-80A2-4774-B871-CF9B39F5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87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7C096-9D1E-4B07-816F-7E1AFD6BA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DFA412-8B63-4857-8650-1DEA218CE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9488B8-A719-495D-A47B-056C5F63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7F9E95-AB65-4596-8C04-B12442B7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CCAD9F-9D56-4F7C-B41E-D3D789B8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746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5CE04FD-A479-4E04-AAC1-FB8DAA649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1D1352-0FF0-4FC8-A383-602842261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EDEE66-213F-4482-9D8A-B78C4473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C996A-F638-4E4A-BDA5-866B9E37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010C15-2DD4-4309-B86E-0727E696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3336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z"/>
          <p:cNvSpPr>
            <a:spLocks noGrp="1" noChangeArrowheads="1"/>
          </p:cNvSpPr>
          <p:nvPr>
            <p:ph type="title"/>
          </p:nvPr>
        </p:nvSpPr>
        <p:spPr bwMode="auto">
          <a:xfrm>
            <a:off x="1084346" y="972003"/>
            <a:ext cx="7159515" cy="83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875" b="0" i="0">
                <a:solidFill>
                  <a:schemeClr val="tx1">
                    <a:lumMod val="75000"/>
                  </a:schemeClr>
                </a:solidFill>
                <a:latin typeface="Source Sans Pro Light" charset="0"/>
                <a:ea typeface="Source Sans Pro Light" charset="0"/>
                <a:cs typeface="Source Sans Pro Light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1084344" y="1887540"/>
            <a:ext cx="7148568" cy="4277764"/>
          </a:xfrm>
          <a:prstGeom prst="rect">
            <a:avLst/>
          </a:prstGeom>
        </p:spPr>
        <p:txBody>
          <a:bodyPr vert="horz" lIns="0"/>
          <a:lstStyle>
            <a:lvl1pPr marL="372666" indent="-372666">
              <a:spcBef>
                <a:spcPts val="0"/>
              </a:spcBef>
              <a:buFont typeface="Arial"/>
              <a:buChar char="•"/>
              <a:tabLst/>
              <a:defRPr sz="18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366713" indent="238125">
              <a:spcBef>
                <a:spcPts val="0"/>
              </a:spcBef>
              <a:buFont typeface="Arial"/>
              <a:buChar char="•"/>
              <a:tabLst/>
              <a:defRPr sz="1350" b="0" i="0" u="none">
                <a:solidFill>
                  <a:schemeClr val="tx1">
                    <a:lumMod val="75000"/>
                  </a:schemeClr>
                </a:solidFill>
                <a:latin typeface="Akkurat"/>
                <a:cs typeface="Akkurat"/>
              </a:defRPr>
            </a:lvl2pPr>
            <a:lvl3pPr marL="486000" marR="0" indent="-13500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350" b="0" i="0">
                <a:solidFill>
                  <a:schemeClr val="tx1">
                    <a:lumMod val="75000"/>
                  </a:schemeClr>
                </a:solidFill>
                <a:latin typeface="Akkurat"/>
                <a:cs typeface="Akkurat"/>
              </a:defRPr>
            </a:lvl3pPr>
            <a:lvl4pPr marL="837000" indent="-135000">
              <a:spcBef>
                <a:spcPts val="0"/>
              </a:spcBef>
              <a:buFont typeface="Arial"/>
              <a:buChar char="•"/>
              <a:defRPr sz="1350" b="0" i="0">
                <a:solidFill>
                  <a:schemeClr val="tx1">
                    <a:lumMod val="75000"/>
                  </a:schemeClr>
                </a:solidFill>
                <a:latin typeface="Akkurat"/>
                <a:cs typeface="Akkurat"/>
              </a:defRPr>
            </a:lvl4pPr>
            <a:lvl5pPr marL="1188000" indent="-135000">
              <a:spcBef>
                <a:spcPts val="0"/>
              </a:spcBef>
              <a:buFont typeface="Arial"/>
              <a:buChar char="•"/>
              <a:defRPr sz="1350" b="0" i="0">
                <a:solidFill>
                  <a:schemeClr val="tx1">
                    <a:lumMod val="75000"/>
                  </a:schemeClr>
                </a:solidFill>
                <a:latin typeface="Akkurat"/>
                <a:cs typeface="Akkura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5973464" y="6318005"/>
            <a:ext cx="2270397" cy="365125"/>
          </a:xfrm>
          <a:prstGeom prst="rect">
            <a:avLst/>
          </a:prstGeom>
        </p:spPr>
        <p:txBody>
          <a:bodyPr vert="horz" lIns="0" tIns="34290" rIns="0" bIns="34290" rtlCol="0" anchor="ctr"/>
          <a:lstStyle>
            <a:defPPr>
              <a:defRPr lang="de-DE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de-DE" sz="825" dirty="0">
                <a:solidFill>
                  <a:srgbClr val="080808"/>
                </a:solidFill>
                <a:latin typeface="Akkurat-Light"/>
              </a:rPr>
              <a:t>– </a:t>
            </a:r>
            <a:fld id="{C4DABAE0-83BC-2E4D-BDB7-117984B493E0}" type="slidenum">
              <a:rPr lang="de-DE" sz="825" smtClean="0">
                <a:solidFill>
                  <a:srgbClr val="080808"/>
                </a:solidFill>
                <a:latin typeface="Akkurat-Light"/>
              </a:rPr>
              <a:pPr algn="r">
                <a:defRPr/>
              </a:pPr>
              <a:t>‹Nr.›</a:t>
            </a:fld>
            <a:r>
              <a:rPr lang="de-DE" sz="825" dirty="0">
                <a:solidFill>
                  <a:srgbClr val="080808"/>
                </a:solidFill>
                <a:latin typeface="Akkurat-Light"/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240179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937C6-A97A-41B9-860E-C12E4BCFC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47095-57BE-466F-BADA-E7EE6692E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CE82B2-089E-49E3-89F8-9F34A734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6DA348-61D2-4F61-AE1B-E1B6B9F38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1A2D1B-5BA8-4765-BDD2-B235C7D4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714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3297D-577D-4219-B816-CA8D5C50A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BE4635-6014-4B60-ADF3-A36EDD2B0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48362C-B341-41D9-A36A-4EC3B602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06C0ED-202A-4DA3-9281-A96EFD28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F174DD-D7D1-42E6-BE9D-18B4A69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174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CF2AE-8D8E-4EDF-9200-40E67C12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6E9575-6F75-4B08-BC2A-B80ECA61D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F52104-689E-4661-AE4A-BE9FCE129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5F426F-4F6D-44F0-A79A-0918DC87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FBA583-83C8-4490-89F5-2D52EF32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FBBCC8-D6C7-468D-95D7-939190D2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753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C30EC-C3DA-4CD2-AC16-852D0C20E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BDAAFB-3713-4538-B78B-8E7DBA4A7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A7A12C-80CD-4096-BDF1-0AF9DF899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5036E5-3247-4FA2-8CE0-928830345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93AB18-7AF9-44C0-88A0-703C8BFC1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07E7BE-FF3F-4C4B-8DC5-6678ACCB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7FB442F-7199-4A71-B69B-C861A6F1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6DE9137-98D8-45B9-B8DA-0C77452B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396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0A67A-D59B-4B24-86BB-B756BAF3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7B3C8C5-CB1C-41DB-BF06-672E79FA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6D7271-3424-4DAD-AEC1-CC71C09A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206CF4-FBA1-46EF-B1A5-59BF7C48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039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065243F-6786-4040-A844-4C4FB945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0EC640-903D-46F0-A7DE-0F2F1BC7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DFE5FE-0FD3-49AA-818D-07987D57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780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81D34-1934-4CDC-A1CE-105D44A0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A75AC-70CA-43C7-83D9-3F0B3C473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65FFF0-2B39-40B9-AFB9-5661BE252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4428FC-8262-4622-8B89-6D64A42C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0407D4-7F18-4D38-931E-6B00C8A5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1F4613-3DAE-413A-814E-CF1F34DB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162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73C3D-637A-4333-B936-FA145637E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9441BCF-5054-4B87-8D0F-DC55A1740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D357CF-2651-4FE6-8712-3E339987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21A58D-8E3D-49F4-BC6F-B4246B65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519CD4-92F9-40E4-80A8-9312D7FF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952123-C463-4F57-8840-51FEC29D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02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CAC6CEB-A440-49F0-B538-15BAFAF4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ACC2CD-6E44-4F8E-988A-6CB7624BB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75D879-50B1-4BFD-93B0-A28CA3B3D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EB24-EC3F-4A40-88EA-3878874218B2}" type="datetimeFigureOut">
              <a:rPr lang="en-AU" smtClean="0"/>
              <a:t>20/04/2018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DC5798-FAFF-45DC-9FF9-1E0119A37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3EC552-DB6C-4908-86D8-85CC09649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2E8A-E8FE-4227-938B-A5255CF478B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26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" y="0"/>
            <a:ext cx="9143274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1084347" y="6318005"/>
            <a:ext cx="413834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25" cap="all">
                <a:solidFill>
                  <a:srgbClr val="779388"/>
                </a:solidFill>
                <a:latin typeface="Akkurat-Light"/>
                <a:ea typeface="+mn-ea"/>
                <a:cs typeface="Arial"/>
              </a:defRPr>
            </a:lvl1pPr>
          </a:lstStyle>
          <a:p>
            <a:pPr>
              <a:defRPr/>
            </a:pPr>
            <a:fld id="{F3F38B89-904A-0447-B8E2-FC5F20543119}" type="datetime3">
              <a:rPr lang="de-DE" smtClean="0"/>
              <a:pPr>
                <a:defRPr/>
              </a:pPr>
              <a:t>20/04/18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485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3429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700" kern="1200" cap="all" spc="75">
          <a:solidFill>
            <a:schemeClr val="tx1"/>
          </a:solidFill>
          <a:latin typeface="LubalinGraphITC-Demi"/>
          <a:ea typeface="ＭＳ Ｐゴシック" charset="0"/>
          <a:cs typeface="LubalinGraphITC-Demi"/>
        </a:defRPr>
      </a:lvl1pPr>
      <a:lvl2pPr algn="l" defTabSz="3429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LubalinGraphITC-Demi" charset="0"/>
          <a:ea typeface="ＭＳ Ｐゴシック" charset="0"/>
        </a:defRPr>
      </a:lvl2pPr>
      <a:lvl3pPr algn="l" defTabSz="3429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LubalinGraphITC-Demi" charset="0"/>
          <a:ea typeface="ＭＳ Ｐゴシック" charset="0"/>
        </a:defRPr>
      </a:lvl3pPr>
      <a:lvl4pPr algn="l" defTabSz="3429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LubalinGraphITC-Demi" charset="0"/>
          <a:ea typeface="ＭＳ Ｐゴシック" charset="0"/>
        </a:defRPr>
      </a:lvl4pPr>
      <a:lvl5pPr algn="l" defTabSz="3429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LubalinGraphITC-Demi" charset="0"/>
          <a:ea typeface="ＭＳ Ｐゴシック" charset="0"/>
        </a:defRPr>
      </a:lvl5pPr>
      <a:lvl6pPr marL="342900" algn="l" defTabSz="342900" rtl="0" fontAlgn="base">
        <a:lnSpc>
          <a:spcPts val="3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LubalinGraphITC-Demi" charset="0"/>
          <a:ea typeface="ＭＳ Ｐゴシック" charset="0"/>
        </a:defRPr>
      </a:lvl6pPr>
      <a:lvl7pPr marL="685800" algn="l" defTabSz="342900" rtl="0" fontAlgn="base">
        <a:lnSpc>
          <a:spcPts val="3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LubalinGraphITC-Demi" charset="0"/>
          <a:ea typeface="ＭＳ Ｐゴシック" charset="0"/>
        </a:defRPr>
      </a:lvl7pPr>
      <a:lvl8pPr marL="1028700" algn="l" defTabSz="342900" rtl="0" fontAlgn="base">
        <a:lnSpc>
          <a:spcPts val="3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LubalinGraphITC-Demi" charset="0"/>
          <a:ea typeface="ＭＳ Ｐゴシック" charset="0"/>
        </a:defRPr>
      </a:lvl8pPr>
      <a:lvl9pPr marL="1371600" algn="l" defTabSz="342900" rtl="0" fontAlgn="base">
        <a:lnSpc>
          <a:spcPts val="3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LubalinGraphITC-Demi" charset="0"/>
          <a:ea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DB5C54E6-3548-47FE-8F3F-DC3D670F9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346" y="1225419"/>
            <a:ext cx="7159515" cy="834801"/>
          </a:xfrm>
        </p:spPr>
        <p:txBody>
          <a:bodyPr/>
          <a:lstStyle/>
          <a:p>
            <a:r>
              <a:rPr lang="en-GB" dirty="0">
                <a:latin typeface="Source Sans Pro"/>
              </a:rPr>
              <a:t>Dilution series </a:t>
            </a:r>
            <a:endParaRPr lang="en-AU" dirty="0">
              <a:latin typeface="Source Sans Pro"/>
            </a:endParaRPr>
          </a:p>
        </p:txBody>
      </p:sp>
      <p:sp>
        <p:nvSpPr>
          <p:cNvPr id="135" name="Inhaltsplatzhalter 2">
            <a:extLst>
              <a:ext uri="{FF2B5EF4-FFF2-40B4-BE49-F238E27FC236}">
                <a16:creationId xmlns:a16="http://schemas.microsoft.com/office/drawing/2014/main" id="{1C81AC9A-03A3-4886-ABEF-A1F1C03753E5}"/>
              </a:ext>
            </a:extLst>
          </p:cNvPr>
          <p:cNvSpPr txBox="1">
            <a:spLocks/>
          </p:cNvSpPr>
          <p:nvPr/>
        </p:nvSpPr>
        <p:spPr>
          <a:xfrm>
            <a:off x="673689" y="1894334"/>
            <a:ext cx="7141069" cy="1218795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57213" indent="-214313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857250" indent="-17145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200150" indent="-17145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543050" indent="-17145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latin typeface="Source Sans Pro"/>
              </a:rPr>
              <a:t>Calibration curve of human EN peptide</a:t>
            </a:r>
            <a:r>
              <a:rPr lang="de-DE" sz="1600" dirty="0">
                <a:latin typeface="Source Sans Pro"/>
              </a:rPr>
              <a:t> </a:t>
            </a:r>
            <a:r>
              <a:rPr lang="en-GB" sz="1600" dirty="0">
                <a:latin typeface="Source Sans Pro"/>
              </a:rPr>
              <a:t>peptide in </a:t>
            </a:r>
            <a:r>
              <a:rPr lang="en-US" sz="1600" dirty="0">
                <a:latin typeface="Source Sans Pro"/>
              </a:rPr>
              <a:t>dog urine digest</a:t>
            </a:r>
          </a:p>
          <a:p>
            <a:pPr lvl="1"/>
            <a:r>
              <a:rPr lang="en-GB" sz="1600" dirty="0">
                <a:latin typeface="Source Sans Pro"/>
              </a:rPr>
              <a:t>Peptide Immunoaffinity enrichment</a:t>
            </a:r>
          </a:p>
          <a:p>
            <a:pPr lvl="1"/>
            <a:r>
              <a:rPr lang="en-GB" sz="1600" dirty="0">
                <a:latin typeface="Source Sans Pro"/>
              </a:rPr>
              <a:t>7 min LC gradient</a:t>
            </a:r>
          </a:p>
          <a:p>
            <a:pPr lvl="1"/>
            <a:r>
              <a:rPr lang="en-GB" sz="1600" dirty="0">
                <a:latin typeface="Source Sans Pro"/>
              </a:rPr>
              <a:t>PRM analysis</a:t>
            </a:r>
          </a:p>
          <a:p>
            <a:pPr lvl="1"/>
            <a:endParaRPr lang="en-GB" sz="1600" b="1" dirty="0">
              <a:latin typeface="Source Sans Pro"/>
            </a:endParaRPr>
          </a:p>
        </p:txBody>
      </p:sp>
      <p:graphicFrame>
        <p:nvGraphicFramePr>
          <p:cNvPr id="136" name="Tabelle 135">
            <a:extLst>
              <a:ext uri="{FF2B5EF4-FFF2-40B4-BE49-F238E27FC236}">
                <a16:creationId xmlns:a16="http://schemas.microsoft.com/office/drawing/2014/main" id="{DD155286-9766-4365-8D2B-1F1C4858C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40931"/>
              </p:ext>
            </p:extLst>
          </p:nvPr>
        </p:nvGraphicFramePr>
        <p:xfrm>
          <a:off x="2974018" y="3164644"/>
          <a:ext cx="3630477" cy="2866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8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965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Dilution</a:t>
                      </a:r>
                      <a:r>
                        <a:rPr lang="de-DE" sz="1100" b="1" u="none" strike="noStrike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 </a:t>
                      </a:r>
                      <a:r>
                        <a:rPr lang="en-US" sz="1100" b="1" u="none" strike="noStrike" baseline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series</a:t>
                      </a:r>
                      <a:endParaRPr lang="en-US" sz="1100" b="1" i="0" u="none" strike="noStrike" noProof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fmol</a:t>
                      </a:r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/µl (</a:t>
                      </a:r>
                      <a:r>
                        <a:rPr lang="de-DE" sz="1100" b="1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synthetic</a:t>
                      </a:r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 EN)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306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fmol</a:t>
                      </a:r>
                      <a:r>
                        <a:rPr lang="de-DE" sz="1100" b="1" u="none" strike="noStrike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 </a:t>
                      </a:r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(</a:t>
                      </a:r>
                      <a:r>
                        <a:rPr lang="de-DE" sz="1100" b="1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synthetic</a:t>
                      </a:r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 EN) </a:t>
                      </a:r>
                      <a:r>
                        <a:rPr kumimoji="0" 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Source Sans Pro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Source Sans Pro"/>
                          <a:ea typeface="+mn-ea"/>
                          <a:cs typeface="+mn-cs"/>
                        </a:rPr>
                        <a:t>column</a:t>
                      </a:r>
                      <a:endParaRPr lang="en-US" sz="1100" b="1" i="0" u="none" strike="noStrike" noProof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1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A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B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0.09765625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0.24414063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C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0.1953125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0.48828125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D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0.390625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0.9765625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E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0.78125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1.953125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F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1.5625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3.90625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G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3.125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7.8125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H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6.25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15.625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1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I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12.5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31.25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3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J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62.5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858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K</a:t>
                      </a:r>
                      <a:endParaRPr lang="de-DE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L</a:t>
                      </a:r>
                    </a:p>
                  </a:txBody>
                  <a:tcPr marL="6040" marR="6040" marT="60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39" name="Tabelle 138">
            <a:extLst>
              <a:ext uri="{FF2B5EF4-FFF2-40B4-BE49-F238E27FC236}">
                <a16:creationId xmlns:a16="http://schemas.microsoft.com/office/drawing/2014/main" id="{6B29FF7A-2368-4DE4-950B-A5AE6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59694"/>
              </p:ext>
            </p:extLst>
          </p:nvPr>
        </p:nvGraphicFramePr>
        <p:xfrm>
          <a:off x="668877" y="4437408"/>
          <a:ext cx="2309953" cy="5805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09953">
                  <a:extLst>
                    <a:ext uri="{9D8B030D-6E8A-4147-A177-3AD203B41FA5}">
                      <a16:colId xmlns:a16="http://schemas.microsoft.com/office/drawing/2014/main" val="4518048"/>
                    </a:ext>
                  </a:extLst>
                </a:gridCol>
              </a:tblGrid>
              <a:tr h="293702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Source Sans Pro"/>
                        </a:rPr>
                        <a:t>Peptide</a:t>
                      </a:r>
                      <a:endParaRPr lang="en-A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Source Sans Pro"/>
                      </a:endParaRPr>
                    </a:p>
                  </a:txBody>
                  <a:tcPr marL="6830" marR="6830" marT="6830" marB="0" anchor="ctr"/>
                </a:tc>
                <a:extLst>
                  <a:ext uri="{0D108BD9-81ED-4DB2-BD59-A6C34878D82A}">
                    <a16:rowId xmlns:a16="http://schemas.microsoft.com/office/drawing/2014/main" val="2668578646"/>
                  </a:ext>
                </a:extLst>
              </a:tr>
              <a:tr h="286872"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FF0000"/>
                        </a:solidFill>
                        <a:effectLst/>
                        <a:latin typeface="Source Sans Pro"/>
                      </a:endParaRPr>
                    </a:p>
                  </a:txBody>
                  <a:tcPr marL="6830" marR="6830" marT="6830" marB="0" anchor="ctr"/>
                </a:tc>
                <a:extLst>
                  <a:ext uri="{0D108BD9-81ED-4DB2-BD59-A6C34878D82A}">
                    <a16:rowId xmlns:a16="http://schemas.microsoft.com/office/drawing/2014/main" val="628180815"/>
                  </a:ext>
                </a:extLst>
              </a:tr>
            </a:tbl>
          </a:graphicData>
        </a:graphic>
      </p:graphicFrame>
      <p:sp>
        <p:nvSpPr>
          <p:cNvPr id="140" name="Textfeld 139">
            <a:extLst>
              <a:ext uri="{FF2B5EF4-FFF2-40B4-BE49-F238E27FC236}">
                <a16:creationId xmlns:a16="http://schemas.microsoft.com/office/drawing/2014/main" id="{45CA67B9-062E-4501-8B47-BBE872888083}"/>
              </a:ext>
            </a:extLst>
          </p:cNvPr>
          <p:cNvSpPr txBox="1"/>
          <p:nvPr/>
        </p:nvSpPr>
        <p:spPr>
          <a:xfrm>
            <a:off x="6819954" y="4371651"/>
            <a:ext cx="15664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2">
                    <a:lumMod val="10000"/>
                  </a:schemeClr>
                </a:solidFill>
              </a:rPr>
              <a:t>SIS: 10 </a:t>
            </a:r>
            <a:r>
              <a:rPr lang="de-DE" sz="1200" b="1" dirty="0" err="1">
                <a:solidFill>
                  <a:schemeClr val="bg2">
                    <a:lumMod val="10000"/>
                  </a:schemeClr>
                </a:solidFill>
              </a:rPr>
              <a:t>fmol</a:t>
            </a:r>
            <a:r>
              <a:rPr lang="de-DE" sz="1200" b="1" dirty="0">
                <a:solidFill>
                  <a:schemeClr val="bg2">
                    <a:lumMod val="10000"/>
                  </a:schemeClr>
                </a:solidFill>
              </a:rPr>
              <a:t>/µl</a:t>
            </a:r>
          </a:p>
          <a:p>
            <a:pPr algn="ctr"/>
            <a:endParaRPr lang="de-DE" sz="12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de-DE" sz="1200" dirty="0">
                <a:solidFill>
                  <a:schemeClr val="bg2">
                    <a:lumMod val="10000"/>
                  </a:schemeClr>
                </a:solidFill>
              </a:rPr>
              <a:t>12,5 </a:t>
            </a:r>
            <a:r>
              <a:rPr lang="de-DE" sz="1200" dirty="0" err="1">
                <a:solidFill>
                  <a:schemeClr val="bg2">
                    <a:lumMod val="10000"/>
                  </a:schemeClr>
                </a:solidFill>
              </a:rPr>
              <a:t>fmol</a:t>
            </a:r>
            <a:r>
              <a:rPr lang="de-DE" sz="1200" dirty="0">
                <a:solidFill>
                  <a:schemeClr val="bg2">
                    <a:lumMod val="10000"/>
                  </a:schemeClr>
                </a:solidFill>
              </a:rPr>
              <a:t> on </a:t>
            </a:r>
            <a:r>
              <a:rPr lang="de-DE" sz="1200" dirty="0" err="1">
                <a:solidFill>
                  <a:schemeClr val="bg2">
                    <a:lumMod val="10000"/>
                  </a:schemeClr>
                </a:solidFill>
              </a:rPr>
              <a:t>column</a:t>
            </a:r>
            <a:endParaRPr lang="de-DE" sz="1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3CE65C16-C637-40EE-9A82-76324ED5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85594"/>
              </p:ext>
            </p:extLst>
          </p:nvPr>
        </p:nvGraphicFramePr>
        <p:xfrm>
          <a:off x="1275887" y="1871322"/>
          <a:ext cx="7159514" cy="24457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86393">
                  <a:extLst>
                    <a:ext uri="{9D8B030D-6E8A-4147-A177-3AD203B41FA5}">
                      <a16:colId xmlns:a16="http://schemas.microsoft.com/office/drawing/2014/main" val="1473342321"/>
                    </a:ext>
                  </a:extLst>
                </a:gridCol>
                <a:gridCol w="1080433">
                  <a:extLst>
                    <a:ext uri="{9D8B030D-6E8A-4147-A177-3AD203B41FA5}">
                      <a16:colId xmlns:a16="http://schemas.microsoft.com/office/drawing/2014/main" val="2885267766"/>
                    </a:ext>
                  </a:extLst>
                </a:gridCol>
                <a:gridCol w="849388">
                  <a:extLst>
                    <a:ext uri="{9D8B030D-6E8A-4147-A177-3AD203B41FA5}">
                      <a16:colId xmlns:a16="http://schemas.microsoft.com/office/drawing/2014/main" val="1951112679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2385032914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2861364385"/>
                    </a:ext>
                  </a:extLst>
                </a:gridCol>
                <a:gridCol w="2389708">
                  <a:extLst>
                    <a:ext uri="{9D8B030D-6E8A-4147-A177-3AD203B41FA5}">
                      <a16:colId xmlns:a16="http://schemas.microsoft.com/office/drawing/2014/main" val="859453500"/>
                    </a:ext>
                  </a:extLst>
                </a:gridCol>
              </a:tblGrid>
              <a:tr h="18516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LOD and LOQ </a:t>
                      </a:r>
                      <a:r>
                        <a:rPr lang="en-US" sz="10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calculation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92816"/>
                  </a:ext>
                </a:extLst>
              </a:tr>
              <a:tr h="454029">
                <a:tc>
                  <a:txBody>
                    <a:bodyPr/>
                    <a:lstStyle/>
                    <a:p>
                      <a:pPr algn="ctr" fontAlgn="ctr"/>
                      <a:br>
                        <a:rPr lang="en-AU" sz="800" u="none" strike="noStrike" dirty="0">
                          <a:effectLst/>
                        </a:rPr>
                      </a:br>
                      <a:r>
                        <a:rPr lang="en-AU" sz="800" u="none" strike="noStrike" dirty="0">
                          <a:effectLst/>
                        </a:rPr>
                        <a:t>Theoretical varying peptide [</a:t>
                      </a:r>
                      <a:r>
                        <a:rPr lang="en-AU" sz="800" u="none" strike="noStrike" dirty="0" err="1">
                          <a:effectLst/>
                        </a:rPr>
                        <a:t>fmol</a:t>
                      </a:r>
                      <a:r>
                        <a:rPr lang="en-AU" sz="800" u="none" strike="noStrike" dirty="0">
                          <a:effectLst/>
                        </a:rPr>
                        <a:t>/µl]</a:t>
                      </a:r>
                      <a:br>
                        <a:rPr lang="en-AU" sz="800" u="none" strike="noStrike" dirty="0">
                          <a:effectLst/>
                        </a:rPr>
                      </a:b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u="none" strike="noStrike" dirty="0">
                          <a:effectLst/>
                        </a:rPr>
                        <a:t>Actual varying </a:t>
                      </a:r>
                      <a:r>
                        <a:rPr lang="en-AU" sz="800" u="none" strike="noStrike" dirty="0" err="1">
                          <a:effectLst/>
                        </a:rPr>
                        <a:t>ppetide</a:t>
                      </a:r>
                      <a:r>
                        <a:rPr lang="en-AU" sz="800" u="none" strike="noStrike" dirty="0">
                          <a:effectLst/>
                        </a:rPr>
                        <a:t> amount [</a:t>
                      </a:r>
                      <a:r>
                        <a:rPr lang="en-AU" sz="800" u="none" strike="noStrike" dirty="0" err="1">
                          <a:effectLst/>
                        </a:rPr>
                        <a:t>fmol</a:t>
                      </a:r>
                      <a:r>
                        <a:rPr lang="en-AU" sz="800" u="none" strike="noStrike" dirty="0">
                          <a:effectLst/>
                        </a:rPr>
                        <a:t>/µl]</a:t>
                      </a:r>
                      <a:br>
                        <a:rPr lang="en-AU" sz="800" u="none" strike="noStrike" dirty="0">
                          <a:effectLst/>
                        </a:rPr>
                      </a:br>
                      <a:r>
                        <a:rPr lang="en-AU" sz="800" u="none" strike="noStrike" dirty="0">
                          <a:effectLst/>
                        </a:rPr>
                        <a:t>(skyline CC calculation)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u="none" strike="noStrike" dirty="0">
                          <a:effectLst/>
                        </a:rPr>
                        <a:t> Standard deviation</a:t>
                      </a:r>
                      <a:br>
                        <a:rPr lang="en-AU" sz="800" u="none" strike="noStrike" dirty="0">
                          <a:effectLst/>
                        </a:rPr>
                      </a:br>
                      <a:r>
                        <a:rPr lang="en-AU" sz="800" u="none" strike="noStrike" dirty="0">
                          <a:effectLst/>
                        </a:rPr>
                        <a:t>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u="none" strike="noStrike" dirty="0">
                          <a:effectLst/>
                        </a:rPr>
                        <a:t>Actual ratio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>
                          <a:effectLst/>
                        </a:rPr>
                        <a:t>Theoretical ratio</a:t>
                      </a:r>
                      <a:endParaRPr lang="en-AU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S/N</a:t>
                      </a:r>
                      <a:endParaRPr lang="en-AU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9743575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 dirty="0">
                          <a:effectLst/>
                        </a:rPr>
                        <a:t>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700" u="none" strike="noStrike">
                          <a:effectLst/>
                        </a:rPr>
                        <a:t>0.17</a:t>
                      </a:r>
                      <a:endParaRPr lang="en-AU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0.11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 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>
                          <a:effectLst/>
                        </a:rPr>
                        <a:t> </a:t>
                      </a:r>
                      <a:endParaRPr lang="en-AU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>
                          <a:effectLst/>
                        </a:rPr>
                        <a:t>0.99</a:t>
                      </a:r>
                      <a:endParaRPr lang="en-AU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6265311"/>
                  </a:ext>
                </a:extLst>
              </a:tr>
              <a:tr h="138257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0.09765625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0.04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0.02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 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>
                          <a:effectLst/>
                        </a:rPr>
                        <a:t> </a:t>
                      </a:r>
                      <a:endParaRPr lang="en-AU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>
                          <a:effectLst/>
                        </a:rPr>
                        <a:t>0.26</a:t>
                      </a:r>
                      <a:endParaRPr lang="en-AU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9711421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0.1953125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0.45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0.23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10.2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2.68</a:t>
                      </a:r>
                      <a:endParaRPr lang="en-AU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5391833"/>
                  </a:ext>
                </a:extLst>
              </a:tr>
              <a:tr h="1391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0.390625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0.40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0.15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0.9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2.40</a:t>
                      </a:r>
                      <a:endParaRPr lang="en-AU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0539617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0.78125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0.74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0.03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1.9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4.45</a:t>
                      </a:r>
                      <a:endParaRPr lang="en-AU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8363039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1.5625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1.32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0.26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1.8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7.94</a:t>
                      </a:r>
                      <a:endParaRPr lang="en-AU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0454590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3.125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2.97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0.35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2.3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>
                          <a:effectLst/>
                        </a:rPr>
                        <a:t>17.87</a:t>
                      </a:r>
                      <a:endParaRPr lang="en-AU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7174012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6.25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5.81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0.45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2.0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>
                          <a:effectLst/>
                        </a:rPr>
                        <a:t>34.95</a:t>
                      </a:r>
                      <a:endParaRPr lang="en-AU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54345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12.5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11.17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0.60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1.9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67.21</a:t>
                      </a:r>
                      <a:endParaRPr lang="en-AU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0516896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21.64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1.82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1.9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130.14</a:t>
                      </a:r>
                      <a:endParaRPr lang="en-AU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8531863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50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55.27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1.26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2.6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332.47</a:t>
                      </a:r>
                      <a:endParaRPr lang="en-AU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2233702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800" u="none" strike="noStrike">
                          <a:effectLst/>
                        </a:rPr>
                        <a:t>100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100.12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>
                          <a:effectLst/>
                        </a:rPr>
                        <a:t>11.33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1.8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2</a:t>
                      </a:r>
                      <a:endParaRPr lang="en-A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u="none" strike="noStrike" dirty="0">
                          <a:effectLst/>
                        </a:rPr>
                        <a:t>602.24</a:t>
                      </a:r>
                      <a:endParaRPr lang="en-AU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4626913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EFF32D50-EF89-4B81-A037-6CF4CC350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476001"/>
              </p:ext>
            </p:extLst>
          </p:nvPr>
        </p:nvGraphicFramePr>
        <p:xfrm>
          <a:off x="1275887" y="4319513"/>
          <a:ext cx="2366826" cy="5829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86393">
                  <a:extLst>
                    <a:ext uri="{9D8B030D-6E8A-4147-A177-3AD203B41FA5}">
                      <a16:colId xmlns:a16="http://schemas.microsoft.com/office/drawing/2014/main" val="2991738842"/>
                    </a:ext>
                  </a:extLst>
                </a:gridCol>
                <a:gridCol w="1080433">
                  <a:extLst>
                    <a:ext uri="{9D8B030D-6E8A-4147-A177-3AD203B41FA5}">
                      <a16:colId xmlns:a16="http://schemas.microsoft.com/office/drawing/2014/main" val="1420522497"/>
                    </a:ext>
                  </a:extLst>
                </a:gridCol>
              </a:tblGrid>
              <a:tr h="1609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AU" sz="800" u="none" strike="noStrike" dirty="0">
                          <a:effectLst/>
                        </a:rPr>
                        <a:t> </a:t>
                      </a:r>
                      <a:r>
                        <a:rPr lang="en-AU" sz="700" u="none" strike="noStrike" dirty="0">
                          <a:effectLst/>
                        </a:rPr>
                        <a:t>Blank and Low Concentration Sample</a:t>
                      </a:r>
                      <a:endParaRPr lang="en-AU" sz="700" b="1" i="0" u="none" strike="noStrike" dirty="0">
                        <a:solidFill>
                          <a:srgbClr val="7241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AU" sz="700" b="1" i="0" u="none" strike="noStrike" dirty="0">
                        <a:solidFill>
                          <a:srgbClr val="7241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7390663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</a:rPr>
                        <a:t> 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</a:rPr>
                        <a:t>Mani et. Al 2012</a:t>
                      </a:r>
                      <a:endParaRPr lang="en-AU" sz="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593547"/>
                  </a:ext>
                </a:extLst>
              </a:tr>
              <a:tr h="1424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LOD</a:t>
                      </a:r>
                      <a:endParaRPr lang="en-A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u="none" strike="noStrike">
                          <a:solidFill>
                            <a:srgbClr val="FF0000"/>
                          </a:solidFill>
                          <a:effectLst/>
                        </a:rPr>
                        <a:t>0.301</a:t>
                      </a:r>
                      <a:endParaRPr lang="en-AU" sz="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2108733"/>
                  </a:ext>
                </a:extLst>
              </a:tr>
              <a:tr h="12995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LOQ</a:t>
                      </a:r>
                      <a:endParaRPr lang="en-A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0.903</a:t>
                      </a:r>
                      <a:endParaRPr lang="en-A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5073137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D451BDE-3996-4234-9B73-76FA02484587}"/>
              </a:ext>
            </a:extLst>
          </p:cNvPr>
          <p:cNvSpPr/>
          <p:nvPr/>
        </p:nvSpPr>
        <p:spPr>
          <a:xfrm>
            <a:off x="1084346" y="5133239"/>
            <a:ext cx="735105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srgbClr val="000000"/>
                </a:solidFill>
                <a:latin typeface="Source Sans Pro Light"/>
              </a:rPr>
              <a:t>LOD = </a:t>
            </a:r>
            <a:r>
              <a:rPr lang="en-AU" sz="1100" dirty="0" err="1">
                <a:solidFill>
                  <a:srgbClr val="000000"/>
                </a:solidFill>
                <a:latin typeface="Source Sans Pro Light"/>
              </a:rPr>
              <a:t>μB</a:t>
            </a:r>
            <a:r>
              <a:rPr lang="en-AU" sz="1100" dirty="0">
                <a:solidFill>
                  <a:srgbClr val="000000"/>
                </a:solidFill>
                <a:latin typeface="Source Sans Pro Light"/>
              </a:rPr>
              <a:t> +t(1-β) (</a:t>
            </a:r>
            <a:r>
              <a:rPr lang="en-AU" sz="1100" dirty="0" err="1">
                <a:solidFill>
                  <a:srgbClr val="000000"/>
                </a:solidFill>
                <a:latin typeface="Source Sans Pro Light"/>
              </a:rPr>
              <a:t>σB</a:t>
            </a:r>
            <a:r>
              <a:rPr lang="en-AU" sz="1100" dirty="0">
                <a:solidFill>
                  <a:srgbClr val="000000"/>
                </a:solidFill>
                <a:latin typeface="Source Sans Pro Light"/>
              </a:rPr>
              <a:t> + </a:t>
            </a:r>
            <a:r>
              <a:rPr lang="en-AU" sz="1100" dirty="0" err="1">
                <a:solidFill>
                  <a:srgbClr val="000000"/>
                </a:solidFill>
                <a:latin typeface="Source Sans Pro Light"/>
              </a:rPr>
              <a:t>σS</a:t>
            </a:r>
            <a:r>
              <a:rPr lang="en-AU" sz="1100" dirty="0">
                <a:solidFill>
                  <a:srgbClr val="000000"/>
                </a:solidFill>
                <a:latin typeface="Source Sans Pro Light"/>
              </a:rPr>
              <a:t>)/√n, where </a:t>
            </a:r>
            <a:r>
              <a:rPr lang="en-AU" sz="1100" dirty="0" err="1">
                <a:solidFill>
                  <a:srgbClr val="000000"/>
                </a:solidFill>
                <a:latin typeface="Source Sans Pro Light"/>
              </a:rPr>
              <a:t>μB</a:t>
            </a:r>
            <a:r>
              <a:rPr lang="en-AU" sz="1100" dirty="0">
                <a:solidFill>
                  <a:srgbClr val="000000"/>
                </a:solidFill>
                <a:latin typeface="Source Sans Pro Light"/>
              </a:rPr>
              <a:t> is the estimated mean of the blank samples, </a:t>
            </a:r>
            <a:r>
              <a:rPr lang="en-AU" sz="1100" dirty="0" err="1">
                <a:solidFill>
                  <a:srgbClr val="000000"/>
                </a:solidFill>
                <a:latin typeface="Source Sans Pro Light"/>
              </a:rPr>
              <a:t>σBis</a:t>
            </a:r>
            <a:r>
              <a:rPr lang="en-AU" sz="1100" dirty="0">
                <a:solidFill>
                  <a:srgbClr val="000000"/>
                </a:solidFill>
                <a:latin typeface="Source Sans Pro Light"/>
              </a:rPr>
              <a:t> the standard deviation of the blank samples and </a:t>
            </a:r>
            <a:r>
              <a:rPr lang="en-AU" sz="1100" dirty="0" err="1">
                <a:solidFill>
                  <a:srgbClr val="000000"/>
                </a:solidFill>
                <a:latin typeface="Source Sans Pro Light"/>
              </a:rPr>
              <a:t>σS</a:t>
            </a:r>
            <a:r>
              <a:rPr lang="en-AU" sz="1100" dirty="0">
                <a:solidFill>
                  <a:srgbClr val="000000"/>
                </a:solidFill>
                <a:latin typeface="Source Sans Pro Light"/>
              </a:rPr>
              <a:t> is the standard deviation of the low concentration samples. The equation assumes that analyte concentration is estimated using the mean of n replicates. Given the LOD, LOQ is estimated as 3 × LOD.</a:t>
            </a:r>
            <a:r>
              <a:rPr lang="en-AU" sz="1100" dirty="0">
                <a:latin typeface="Source Sans Pro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37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E02D363B-761A-4D8B-856A-1B7E55429C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36272"/>
              </p:ext>
            </p:extLst>
          </p:nvPr>
        </p:nvGraphicFramePr>
        <p:xfrm>
          <a:off x="1247898" y="1893456"/>
          <a:ext cx="6115937" cy="467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Graph" r:id="rId4" imgW="3920760" imgH="3000960" progId="Origin50.Graph">
                  <p:embed/>
                </p:oleObj>
              </mc:Choice>
              <mc:Fallback>
                <p:oleObj name="Graph" r:id="rId4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7898" y="1893456"/>
                        <a:ext cx="6115937" cy="467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1F1E5366-C6A7-4187-8A12-CCDBEAC83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979" y="1193724"/>
            <a:ext cx="7402706" cy="834801"/>
          </a:xfrm>
        </p:spPr>
        <p:txBody>
          <a:bodyPr/>
          <a:lstStyle/>
          <a:p>
            <a:r>
              <a:rPr lang="en-AU" sz="2000" dirty="0">
                <a:solidFill>
                  <a:schemeClr val="tx1">
                    <a:lumMod val="50000"/>
                  </a:schemeClr>
                </a:solidFill>
                <a:latin typeface="Source Sans Pro"/>
              </a:rPr>
              <a:t>synthetic EN dilution </a:t>
            </a:r>
            <a:r>
              <a:rPr lang="en-AU" sz="2000">
                <a:solidFill>
                  <a:schemeClr val="tx1">
                    <a:lumMod val="50000"/>
                  </a:schemeClr>
                </a:solidFill>
                <a:latin typeface="Source Sans Pro"/>
              </a:rPr>
              <a:t>curve + constant </a:t>
            </a:r>
            <a:r>
              <a:rPr lang="en-AU" sz="2000" dirty="0">
                <a:solidFill>
                  <a:schemeClr val="tx1">
                    <a:lumMod val="50000"/>
                  </a:schemeClr>
                </a:solidFill>
                <a:latin typeface="Source Sans Pro"/>
              </a:rPr>
              <a:t>SIS </a:t>
            </a:r>
            <a:endParaRPr lang="en-A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B3B1390-9B4B-422F-8A54-FF2FB9BA9D08}"/>
              </a:ext>
            </a:extLst>
          </p:cNvPr>
          <p:cNvSpPr txBox="1"/>
          <p:nvPr/>
        </p:nvSpPr>
        <p:spPr>
          <a:xfrm rot="19161224">
            <a:off x="3587525" y="3271274"/>
            <a:ext cx="1781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>
                <a:solidFill>
                  <a:schemeClr val="accent4">
                    <a:lumMod val="50000"/>
                  </a:schemeClr>
                </a:solidFill>
              </a:rPr>
              <a:t>actual</a:t>
            </a:r>
            <a:r>
              <a:rPr lang="de-DE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accent4">
                    <a:lumMod val="50000"/>
                  </a:schemeClr>
                </a:solidFill>
              </a:rPr>
              <a:t>conc</a:t>
            </a:r>
            <a:r>
              <a:rPr lang="de-DE" sz="14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accent4">
                    <a:lumMod val="50000"/>
                  </a:schemeClr>
                </a:solidFill>
              </a:rPr>
              <a:t>fmol</a:t>
            </a:r>
            <a:r>
              <a:rPr lang="de-DE" sz="1400" dirty="0">
                <a:solidFill>
                  <a:schemeClr val="accent4">
                    <a:lumMod val="50000"/>
                  </a:schemeClr>
                </a:solidFill>
              </a:rPr>
              <a:t>/µl</a:t>
            </a:r>
            <a:endParaRPr lang="en-A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3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lain_Grey_line">
  <a:themeElements>
    <a:clrScheme name="Schneider_CI_neu">
      <a:dk1>
        <a:srgbClr val="7F7F7F"/>
      </a:dk1>
      <a:lt1>
        <a:sysClr val="window" lastClr="FFFFFF"/>
      </a:lt1>
      <a:dk2>
        <a:srgbClr val="1F497D"/>
      </a:dk2>
      <a:lt2>
        <a:srgbClr val="EEECE1"/>
      </a:lt2>
      <a:accent1>
        <a:srgbClr val="0092D1"/>
      </a:accent1>
      <a:accent2>
        <a:srgbClr val="1E1D64"/>
      </a:accent2>
      <a:accent3>
        <a:srgbClr val="008A39"/>
      </a:accent3>
      <a:accent4>
        <a:srgbClr val="3C3C3B"/>
      </a:accent4>
      <a:accent5>
        <a:srgbClr val="1E1D64"/>
      </a:accent5>
      <a:accent6>
        <a:srgbClr val="0092D1"/>
      </a:accent6>
      <a:hlink>
        <a:srgbClr val="008A39"/>
      </a:hlink>
      <a:folHlink>
        <a:srgbClr val="3C3C3B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Bildschirmpräsentation (4:3)</PresentationFormat>
  <Paragraphs>142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5" baseType="lpstr">
      <vt:lpstr>ＭＳ Ｐゴシック</vt:lpstr>
      <vt:lpstr>Akkurat</vt:lpstr>
      <vt:lpstr>Akkurat-Light</vt:lpstr>
      <vt:lpstr>Arial</vt:lpstr>
      <vt:lpstr>Calibri</vt:lpstr>
      <vt:lpstr>Calibri Light</vt:lpstr>
      <vt:lpstr>LubalinGraphITC-Demi</vt:lpstr>
      <vt:lpstr>Source Sans Pro</vt:lpstr>
      <vt:lpstr>Source Sans Pro Light</vt:lpstr>
      <vt:lpstr>Office</vt:lpstr>
      <vt:lpstr>Plain_Grey_line</vt:lpstr>
      <vt:lpstr>Graph</vt:lpstr>
      <vt:lpstr>Dilution series </vt:lpstr>
      <vt:lpstr>PowerPoint-Präsentation</vt:lpstr>
      <vt:lpstr>synthetic EN dilution curve + constant SIS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Assay Linearity of DIKI_Dog peptides</dc:title>
  <dc:creator>Wael Naboulsi</dc:creator>
  <cp:lastModifiedBy>Wael Naboulsi</cp:lastModifiedBy>
  <cp:revision>39</cp:revision>
  <dcterms:created xsi:type="dcterms:W3CDTF">2017-11-20T13:40:01Z</dcterms:created>
  <dcterms:modified xsi:type="dcterms:W3CDTF">2018-04-20T06:43:39Z</dcterms:modified>
</cp:coreProperties>
</file>