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4" r:id="rId3"/>
    <p:sldId id="256" r:id="rId4"/>
    <p:sldId id="259" r:id="rId5"/>
    <p:sldId id="263" r:id="rId6"/>
    <p:sldId id="257" r:id="rId7"/>
    <p:sldId id="258" r:id="rId8"/>
    <p:sldId id="265" r:id="rId9"/>
    <p:sldId id="261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DPENFPFVVLGNK y8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Sheet1!$F$20</c:f>
              <c:strCache>
                <c:ptCount val="1"/>
                <c:pt idx="0">
                  <c:v>Area</c:v>
                </c:pt>
              </c:strCache>
            </c:strRef>
          </c:tx>
          <c:invertIfNegative val="0"/>
          <c:cat>
            <c:numRef>
              <c:f>Sheet1!$G$21:$G$31</c:f>
              <c:numCache>
                <c:formatCode>General</c:formatCode>
                <c:ptCount val="11"/>
                <c:pt idx="0">
                  <c:v>5</c:v>
                </c:pt>
                <c:pt idx="1">
                  <c:v>9</c:v>
                </c:pt>
                <c:pt idx="2">
                  <c:v>13</c:v>
                </c:pt>
                <c:pt idx="3">
                  <c:v>17</c:v>
                </c:pt>
                <c:pt idx="4">
                  <c:v>21</c:v>
                </c:pt>
                <c:pt idx="5">
                  <c:v>25</c:v>
                </c:pt>
                <c:pt idx="6">
                  <c:v>29</c:v>
                </c:pt>
                <c:pt idx="7">
                  <c:v>33</c:v>
                </c:pt>
                <c:pt idx="8">
                  <c:v>37</c:v>
                </c:pt>
                <c:pt idx="9">
                  <c:v>41</c:v>
                </c:pt>
                <c:pt idx="10">
                  <c:v>45</c:v>
                </c:pt>
              </c:numCache>
            </c:numRef>
          </c:cat>
          <c:val>
            <c:numRef>
              <c:f>Sheet1!$F$21:$F$31</c:f>
              <c:numCache>
                <c:formatCode>General</c:formatCode>
                <c:ptCount val="11"/>
                <c:pt idx="0">
                  <c:v>9681</c:v>
                </c:pt>
                <c:pt idx="1">
                  <c:v>38688</c:v>
                </c:pt>
                <c:pt idx="2">
                  <c:v>97394</c:v>
                </c:pt>
                <c:pt idx="3">
                  <c:v>185448</c:v>
                </c:pt>
                <c:pt idx="4">
                  <c:v>260386</c:v>
                </c:pt>
                <c:pt idx="5">
                  <c:v>342094</c:v>
                </c:pt>
                <c:pt idx="6">
                  <c:v>243353</c:v>
                </c:pt>
                <c:pt idx="7">
                  <c:v>124884</c:v>
                </c:pt>
                <c:pt idx="8">
                  <c:v>42210</c:v>
                </c:pt>
                <c:pt idx="9">
                  <c:v>14419</c:v>
                </c:pt>
                <c:pt idx="10">
                  <c:v>6726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966720"/>
        <c:axId val="76029952"/>
      </c:barChart>
      <c:catAx>
        <c:axId val="7596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029952"/>
        <c:crosses val="autoZero"/>
        <c:auto val="1"/>
        <c:lblAlgn val="ctr"/>
        <c:lblOffset val="100"/>
        <c:noMultiLvlLbl val="0"/>
      </c:catAx>
      <c:valAx>
        <c:axId val="76029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96672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QIGDNLIVPGGVK y6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Area</c:v>
                </c:pt>
              </c:strCache>
            </c:strRef>
          </c:tx>
          <c:invertIfNegative val="0"/>
          <c:cat>
            <c:numRef>
              <c:f>Sheet1!$G$2:$G$12</c:f>
              <c:numCache>
                <c:formatCode>General</c:formatCode>
                <c:ptCount val="11"/>
                <c:pt idx="0">
                  <c:v>5</c:v>
                </c:pt>
                <c:pt idx="1">
                  <c:v>9</c:v>
                </c:pt>
                <c:pt idx="2">
                  <c:v>13</c:v>
                </c:pt>
                <c:pt idx="3">
                  <c:v>17</c:v>
                </c:pt>
                <c:pt idx="4">
                  <c:v>21</c:v>
                </c:pt>
                <c:pt idx="5">
                  <c:v>25</c:v>
                </c:pt>
                <c:pt idx="6">
                  <c:v>29</c:v>
                </c:pt>
                <c:pt idx="7">
                  <c:v>33</c:v>
                </c:pt>
                <c:pt idx="8">
                  <c:v>37</c:v>
                </c:pt>
                <c:pt idx="9">
                  <c:v>41</c:v>
                </c:pt>
                <c:pt idx="10">
                  <c:v>45</c:v>
                </c:pt>
              </c:numCache>
            </c:num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9955</c:v>
                </c:pt>
                <c:pt idx="1">
                  <c:v>27854</c:v>
                </c:pt>
                <c:pt idx="2">
                  <c:v>79634</c:v>
                </c:pt>
                <c:pt idx="3">
                  <c:v>183214</c:v>
                </c:pt>
                <c:pt idx="4">
                  <c:v>341240</c:v>
                </c:pt>
                <c:pt idx="5">
                  <c:v>319256</c:v>
                </c:pt>
                <c:pt idx="6">
                  <c:v>255764</c:v>
                </c:pt>
                <c:pt idx="7">
                  <c:v>180496</c:v>
                </c:pt>
                <c:pt idx="8">
                  <c:v>120278</c:v>
                </c:pt>
                <c:pt idx="9">
                  <c:v>54377</c:v>
                </c:pt>
                <c:pt idx="10">
                  <c:v>22916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061696"/>
        <c:axId val="113439872"/>
      </c:barChart>
      <c:catAx>
        <c:axId val="76061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 smtClean="0"/>
                  <a:t>CE</a:t>
                </a:r>
                <a:endParaRPr lang="en-CA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3439872"/>
        <c:crosses val="autoZero"/>
        <c:auto val="1"/>
        <c:lblAlgn val="ctr"/>
        <c:lblOffset val="100"/>
        <c:noMultiLvlLbl val="0"/>
      </c:catAx>
      <c:valAx>
        <c:axId val="113439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 smtClean="0"/>
                  <a:t>Peak Area</a:t>
                </a:r>
                <a:endParaRPr lang="en-CA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606169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VSEVKPSYR y3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Sheet1!$F$36</c:f>
              <c:strCache>
                <c:ptCount val="1"/>
                <c:pt idx="0">
                  <c:v>Area</c:v>
                </c:pt>
              </c:strCache>
            </c:strRef>
          </c:tx>
          <c:invertIfNegative val="0"/>
          <c:cat>
            <c:numRef>
              <c:f>Sheet1!$G$37:$G$47</c:f>
              <c:numCache>
                <c:formatCode>General</c:formatCode>
                <c:ptCount val="11"/>
                <c:pt idx="0">
                  <c:v>5</c:v>
                </c:pt>
                <c:pt idx="1">
                  <c:v>9</c:v>
                </c:pt>
                <c:pt idx="2">
                  <c:v>13</c:v>
                </c:pt>
                <c:pt idx="3">
                  <c:v>17</c:v>
                </c:pt>
                <c:pt idx="4">
                  <c:v>21</c:v>
                </c:pt>
                <c:pt idx="5">
                  <c:v>25</c:v>
                </c:pt>
                <c:pt idx="6">
                  <c:v>29</c:v>
                </c:pt>
                <c:pt idx="7">
                  <c:v>33</c:v>
                </c:pt>
                <c:pt idx="8">
                  <c:v>37</c:v>
                </c:pt>
                <c:pt idx="9">
                  <c:v>41</c:v>
                </c:pt>
                <c:pt idx="10">
                  <c:v>45</c:v>
                </c:pt>
              </c:numCache>
            </c:numRef>
          </c:cat>
          <c:val>
            <c:numRef>
              <c:f>Sheet1!$F$37:$F$47</c:f>
              <c:numCache>
                <c:formatCode>General</c:formatCode>
                <c:ptCount val="11"/>
                <c:pt idx="0">
                  <c:v>18713</c:v>
                </c:pt>
                <c:pt idx="1">
                  <c:v>132573</c:v>
                </c:pt>
                <c:pt idx="2">
                  <c:v>111688</c:v>
                </c:pt>
                <c:pt idx="3">
                  <c:v>52488</c:v>
                </c:pt>
                <c:pt idx="4">
                  <c:v>38092</c:v>
                </c:pt>
                <c:pt idx="5">
                  <c:v>21313</c:v>
                </c:pt>
                <c:pt idx="6">
                  <c:v>8872</c:v>
                </c:pt>
                <c:pt idx="7">
                  <c:v>3031</c:v>
                </c:pt>
                <c:pt idx="8">
                  <c:v>511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460928"/>
        <c:axId val="132462464"/>
      </c:barChart>
      <c:catAx>
        <c:axId val="13246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462464"/>
        <c:crosses val="autoZero"/>
        <c:auto val="1"/>
        <c:lblAlgn val="ctr"/>
        <c:lblOffset val="100"/>
        <c:noMultiLvlLbl val="0"/>
      </c:catAx>
      <c:valAx>
        <c:axId val="132462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46092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A4745-B0E6-4C62-81FF-0230731EAC45}" type="datetimeFigureOut">
              <a:rPr lang="en-CA" smtClean="0"/>
              <a:t>06/11/2017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B9490-8FEE-442D-8668-9E3543795A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077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Peptide Sequence</a:t>
            </a:r>
            <a:endParaRPr lang="en-CA" sz="1200" b="0" i="0" u="none" strike="noStrike" dirty="0" smtClean="0">
              <a:effectLst/>
              <a:latin typeface="Arial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B9490-8FEE-442D-8668-9E3543795A5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042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53E-E3BE-4AFE-93F3-F263F0CFD071}" type="datetimeFigureOut">
              <a:rPr lang="en-CA" smtClean="0"/>
              <a:t>06/11/2017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32EA-1C2C-4DF0-B371-041D5843D0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74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53E-E3BE-4AFE-93F3-F263F0CFD071}" type="datetimeFigureOut">
              <a:rPr lang="en-CA" smtClean="0"/>
              <a:t>06/11/2017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32EA-1C2C-4DF0-B371-041D5843D0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582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53E-E3BE-4AFE-93F3-F263F0CFD071}" type="datetimeFigureOut">
              <a:rPr lang="en-CA" smtClean="0"/>
              <a:t>06/11/2017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32EA-1C2C-4DF0-B371-041D5843D0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871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53E-E3BE-4AFE-93F3-F263F0CFD071}" type="datetimeFigureOut">
              <a:rPr lang="en-CA" smtClean="0"/>
              <a:t>06/11/2017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32EA-1C2C-4DF0-B371-041D5843D0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981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53E-E3BE-4AFE-93F3-F263F0CFD071}" type="datetimeFigureOut">
              <a:rPr lang="en-CA" smtClean="0"/>
              <a:t>06/11/2017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32EA-1C2C-4DF0-B371-041D5843D0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790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53E-E3BE-4AFE-93F3-F263F0CFD071}" type="datetimeFigureOut">
              <a:rPr lang="en-CA" smtClean="0"/>
              <a:t>06/11/2017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32EA-1C2C-4DF0-B371-041D5843D0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960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53E-E3BE-4AFE-93F3-F263F0CFD071}" type="datetimeFigureOut">
              <a:rPr lang="en-CA" smtClean="0"/>
              <a:t>06/11/2017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32EA-1C2C-4DF0-B371-041D5843D0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317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53E-E3BE-4AFE-93F3-F263F0CFD071}" type="datetimeFigureOut">
              <a:rPr lang="en-CA" smtClean="0"/>
              <a:t>06/11/2017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32EA-1C2C-4DF0-B371-041D5843D0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353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53E-E3BE-4AFE-93F3-F263F0CFD071}" type="datetimeFigureOut">
              <a:rPr lang="en-CA" smtClean="0"/>
              <a:t>06/11/2017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32EA-1C2C-4DF0-B371-041D5843D0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336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53E-E3BE-4AFE-93F3-F263F0CFD071}" type="datetimeFigureOut">
              <a:rPr lang="en-CA" smtClean="0"/>
              <a:t>06/11/2017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32EA-1C2C-4DF0-B371-041D5843D0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7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53E-E3BE-4AFE-93F3-F263F0CFD071}" type="datetimeFigureOut">
              <a:rPr lang="en-CA" smtClean="0"/>
              <a:t>06/11/2017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32EA-1C2C-4DF0-B371-041D5843D0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813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9F53E-E3BE-4AFE-93F3-F263F0CFD071}" type="datetimeFigureOut">
              <a:rPr lang="en-CA" smtClean="0"/>
              <a:t>06/11/2017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232EA-1C2C-4DF0-B371-041D5843D0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177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b="1" dirty="0" smtClean="0"/>
              <a:t>Problem</a:t>
            </a:r>
            <a:r>
              <a:rPr lang="en-CA" sz="2000" dirty="0" smtClean="0"/>
              <a:t>:  CE optimization results sometimes produce unexpected peak area graphs or have completely missing data in Skyline.  This happens for some or all CE steps for a single ion, and may affect multiple ions for a peptide.</a:t>
            </a:r>
            <a:endParaRPr lang="en-CA" sz="2000" dirty="0" smtClean="0"/>
          </a:p>
          <a:p>
            <a:endParaRPr lang="en-CA" sz="2000" dirty="0"/>
          </a:p>
          <a:p>
            <a:r>
              <a:rPr lang="en-CA" sz="2000" dirty="0" smtClean="0"/>
              <a:t>Instrument: Agilent 6495 QQQ, acquisition software version B.07.00</a:t>
            </a:r>
          </a:p>
          <a:p>
            <a:endParaRPr lang="en-CA" sz="2000" dirty="0"/>
          </a:p>
          <a:p>
            <a:r>
              <a:rPr lang="en-CA" sz="2000" dirty="0" smtClean="0"/>
              <a:t>CE optimization transition list is generated in Skyline and imported into Agilent </a:t>
            </a:r>
            <a:r>
              <a:rPr lang="en-CA" sz="2000" dirty="0" err="1" smtClean="0"/>
              <a:t>MassHunter</a:t>
            </a:r>
            <a:r>
              <a:rPr lang="en-CA" sz="2000" dirty="0" smtClean="0"/>
              <a:t> and used to acquire data</a:t>
            </a:r>
          </a:p>
          <a:p>
            <a:pPr marL="0" indent="0">
              <a:buNone/>
            </a:pPr>
            <a:endParaRPr lang="en-CA" sz="2000" dirty="0" smtClean="0"/>
          </a:p>
          <a:p>
            <a:r>
              <a:rPr lang="en-CA" sz="2000" b="1" dirty="0" smtClean="0"/>
              <a:t>3 transitions as examples: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sz="1800" b="1" u="none" strike="noStrike" dirty="0" smtClean="0">
                <a:solidFill>
                  <a:srgbClr val="00B050"/>
                </a:solidFill>
                <a:effectLst/>
              </a:rPr>
              <a:t>DPENFPFVVLGNK y8 (Good, CE pattern and best CE match between programs)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sz="1800" b="1" u="none" strike="noStrike" dirty="0" smtClean="0">
                <a:solidFill>
                  <a:schemeClr val="accent1"/>
                </a:solidFill>
                <a:effectLst/>
              </a:rPr>
              <a:t>QIGDNLIVPGGVK y6 (Not good, CE pattern and best CE is different between programs)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sz="1800" b="1" u="none" strike="noStrike" dirty="0" smtClean="0">
                <a:solidFill>
                  <a:schemeClr val="accent1"/>
                </a:solidFill>
                <a:effectLst/>
              </a:rPr>
              <a:t>VSEVKPSYR y3 (Not good, CE pattern and best CE is different between programs)</a:t>
            </a:r>
          </a:p>
          <a:p>
            <a:endParaRPr lang="en-CA" sz="2000" dirty="0" smtClean="0">
              <a:effectLst/>
            </a:endParaRPr>
          </a:p>
          <a:p>
            <a:r>
              <a:rPr lang="en-CA" sz="2000" dirty="0" smtClean="0">
                <a:effectLst/>
              </a:rPr>
              <a:t>Product ion masses in data file are sometimes different from the produc</a:t>
            </a:r>
            <a:r>
              <a:rPr lang="en-CA" sz="2000" dirty="0" smtClean="0"/>
              <a:t>t ion masses in the acquisition method</a:t>
            </a:r>
            <a:endParaRPr lang="en-CA" sz="2000" dirty="0" smtClean="0">
              <a:effectLst/>
            </a:endParaRPr>
          </a:p>
          <a:p>
            <a:endParaRPr lang="en-CA" sz="2000" dirty="0" smtClean="0">
              <a:effectLst/>
            </a:endParaRPr>
          </a:p>
          <a:p>
            <a:pPr lvl="1"/>
            <a:endParaRPr lang="en-CA" sz="1200" dirty="0" smtClean="0"/>
          </a:p>
          <a:p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339206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64867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u="none" strike="noStrike" dirty="0" smtClean="0">
                <a:solidFill>
                  <a:schemeClr val="accent1"/>
                </a:solidFill>
                <a:effectLst/>
              </a:rPr>
              <a:t>VSEVKPSYR y3 – Data in </a:t>
            </a:r>
            <a:r>
              <a:rPr lang="en-CA" b="1" u="none" strike="noStrike" dirty="0" err="1" smtClean="0">
                <a:solidFill>
                  <a:schemeClr val="accent1"/>
                </a:solidFill>
                <a:effectLst/>
              </a:rPr>
              <a:t>MassHunter</a:t>
            </a:r>
            <a:r>
              <a:rPr lang="en-CA" b="1" u="none" strike="noStrike" dirty="0" smtClean="0">
                <a:solidFill>
                  <a:schemeClr val="accent1"/>
                </a:solidFill>
                <a:effectLst/>
              </a:rPr>
              <a:t> Qualitative Analysis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Normal peak area graph when areas plotted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Largest peak area achieved with CE of 9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72817"/>
            <a:ext cx="3528391" cy="250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45247"/>
              </p:ext>
            </p:extLst>
          </p:nvPr>
        </p:nvGraphicFramePr>
        <p:xfrm>
          <a:off x="2771800" y="4437112"/>
          <a:ext cx="6032500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4300"/>
                <a:gridCol w="469900"/>
                <a:gridCol w="635000"/>
                <a:gridCol w="736600"/>
                <a:gridCol w="457200"/>
                <a:gridCol w="4699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u="none" strike="noStrike" dirty="0">
                          <a:effectLst/>
                        </a:rPr>
                        <a:t>Name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u="none" strike="noStrike">
                          <a:effectLst/>
                        </a:rPr>
                        <a:t>RT</a:t>
                      </a:r>
                      <a:endParaRPr lang="en-CA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u="none" strike="noStrike">
                          <a:effectLst/>
                        </a:rPr>
                        <a:t>Precursor</a:t>
                      </a:r>
                      <a:endParaRPr lang="en-CA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u="none" strike="noStrike">
                          <a:effectLst/>
                        </a:rPr>
                        <a:t>m/z (prod.)</a:t>
                      </a:r>
                      <a:endParaRPr lang="en-CA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u="none" strike="noStrike" dirty="0">
                          <a:effectLst/>
                        </a:rPr>
                        <a:t>Height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u="none" strike="noStrike" dirty="0">
                          <a:effectLst/>
                        </a:rPr>
                        <a:t>Area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u="none" strike="noStrike" dirty="0">
                          <a:effectLst/>
                        </a:rPr>
                        <a:t>CE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VSEVKPSYR.358.865435.435.172578.5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4.605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358.85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435.15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5996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18713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VSEVKPSYR.358.865435.435.182578.9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4.607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358.85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435.2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32037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132573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9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VSEVKPSYR.358.865435.435.192578.13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4.61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358.85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435.2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22761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111688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13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VSEVKPSYR.358.865435.435.202578.17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4.607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358.85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435.2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11338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52488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17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VSEVKPSYR.358.865435.435.212578.21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4.61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358.85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435.2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8706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38092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21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VSEVKPSYR.358.865435.435.222578.25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4.617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358.85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435.2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5637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21313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25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VSEVKPSYR.358.865435.435.232578.29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4.607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358.85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435.25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2162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8872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29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VSEVKPSYR.358.865435.435.242578.33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4.605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358.85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435.25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963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3031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33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VSEVKPSYR.358.865435.435.252578.37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4.616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358.85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435.25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160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511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37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VSEVKPSYR.358.865435.435.262578.41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358.85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435.25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41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VSEVKPSYR.358.865435.435.272578.45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358.85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435.25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45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982908"/>
              </p:ext>
            </p:extLst>
          </p:nvPr>
        </p:nvGraphicFramePr>
        <p:xfrm>
          <a:off x="4317805" y="1694532"/>
          <a:ext cx="4552950" cy="266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8084" y="6093296"/>
            <a:ext cx="186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Exported report for peak area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788132" y="4845463"/>
            <a:ext cx="12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Best CE with highest peak area: 9</a:t>
            </a:r>
            <a:endParaRPr lang="en-CA" sz="1600" dirty="0"/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 flipV="1">
            <a:off x="2015716" y="4941168"/>
            <a:ext cx="756084" cy="319794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95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CA" sz="1800" b="1" u="none" strike="noStrike" dirty="0" smtClean="0">
                <a:solidFill>
                  <a:srgbClr val="00B050"/>
                </a:solidFill>
                <a:effectLst/>
              </a:rPr>
              <a:t>DPENFPFVVLGNK y8 (Good, CE pattern and best CE match between programs)</a:t>
            </a:r>
          </a:p>
          <a:p>
            <a:pPr lvl="1"/>
            <a:endParaRPr lang="en-CA" sz="1200" dirty="0" smtClean="0"/>
          </a:p>
          <a:p>
            <a:endParaRPr lang="en-CA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139590"/>
            <a:ext cx="2084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Acquisition method:</a:t>
            </a: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08922"/>
            <a:ext cx="8688862" cy="351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94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15" b="30464"/>
          <a:stretch/>
        </p:blipFill>
        <p:spPr bwMode="auto">
          <a:xfrm>
            <a:off x="1907996" y="1635543"/>
            <a:ext cx="7172778" cy="2513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222325"/>
              </p:ext>
            </p:extLst>
          </p:nvPr>
        </p:nvGraphicFramePr>
        <p:xfrm>
          <a:off x="2267744" y="4378627"/>
          <a:ext cx="6804250" cy="236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5978"/>
                <a:gridCol w="644613"/>
                <a:gridCol w="716237"/>
                <a:gridCol w="644613"/>
                <a:gridCol w="859484"/>
                <a:gridCol w="572989"/>
                <a:gridCol w="572989"/>
                <a:gridCol w="644613"/>
                <a:gridCol w="501367"/>
                <a:gridCol w="501367"/>
              </a:tblGrid>
              <a:tr h="325978"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Peptide</a:t>
                      </a:r>
                      <a:r>
                        <a:rPr lang="en-CA" sz="1000" b="1" baseline="0" dirty="0" smtClean="0"/>
                        <a:t> Sequence</a:t>
                      </a:r>
                      <a:endParaRPr lang="en-CA" sz="1000" b="1" dirty="0"/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Replicate Name</a:t>
                      </a:r>
                      <a:endParaRPr lang="en-CA" sz="1000" b="1" dirty="0"/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Precursor </a:t>
                      </a:r>
                      <a:r>
                        <a:rPr lang="en-CA" sz="1000" b="1" dirty="0" err="1" smtClean="0"/>
                        <a:t>Mz</a:t>
                      </a:r>
                      <a:endParaRPr lang="en-CA" sz="1000" b="1" dirty="0"/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Precursor Charge</a:t>
                      </a:r>
                      <a:endParaRPr lang="en-CA" sz="1000" b="1" dirty="0"/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Product </a:t>
                      </a:r>
                      <a:r>
                        <a:rPr lang="en-CA" sz="1000" b="1" dirty="0" err="1" smtClean="0"/>
                        <a:t>Mz</a:t>
                      </a:r>
                      <a:endParaRPr lang="en-CA" sz="1000" b="1" dirty="0"/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Product Charge</a:t>
                      </a:r>
                      <a:endParaRPr lang="en-CA" sz="1000" b="1" dirty="0"/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Fragment Ion</a:t>
                      </a:r>
                      <a:endParaRPr lang="en-CA" sz="1000" b="1" dirty="0"/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Area</a:t>
                      </a:r>
                      <a:endParaRPr lang="en-CA" sz="1000" b="1" dirty="0"/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Opt Step</a:t>
                      </a:r>
                      <a:endParaRPr lang="en-CA" sz="1000" b="1" dirty="0"/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CE</a:t>
                      </a:r>
                      <a:endParaRPr lang="en-CA" sz="1000" b="1" dirty="0"/>
                    </a:p>
                  </a:txBody>
                  <a:tcPr marL="31650" marR="31650" marT="15825" marB="15825" anchor="ctr"/>
                </a:tc>
              </a:tr>
              <a:tr h="179843">
                <a:tc>
                  <a:txBody>
                    <a:bodyPr/>
                    <a:lstStyle/>
                    <a:p>
                      <a:r>
                        <a:rPr lang="en-CA" sz="1000" dirty="0"/>
                        <a:t>DPENFPFVVLGNK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742.387191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2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881.533464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y8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6296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-5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843">
                <a:tc>
                  <a:txBody>
                    <a:bodyPr/>
                    <a:lstStyle/>
                    <a:p>
                      <a:r>
                        <a:rPr lang="en-CA" sz="1000"/>
                        <a:t>DPENFPFVVLGNK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742.387191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2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881.533464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y8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15016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-4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9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843">
                <a:tc>
                  <a:txBody>
                    <a:bodyPr/>
                    <a:lstStyle/>
                    <a:p>
                      <a:r>
                        <a:rPr lang="en-CA" sz="1000"/>
                        <a:t>DPENFPFVVLGNK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742.387191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2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881.533464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y8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43049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-3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13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843">
                <a:tc>
                  <a:txBody>
                    <a:bodyPr/>
                    <a:lstStyle/>
                    <a:p>
                      <a:r>
                        <a:rPr lang="en-CA" sz="1000"/>
                        <a:t>DPENFPFVVLGNK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742.387191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2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881.533464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y8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122526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-2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17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843">
                <a:tc>
                  <a:txBody>
                    <a:bodyPr/>
                    <a:lstStyle/>
                    <a:p>
                      <a:r>
                        <a:rPr lang="en-CA" sz="1000"/>
                        <a:t>DPENFPFVVLGNK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742.387191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2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881.533464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y8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242788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-1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21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843">
                <a:tc>
                  <a:txBody>
                    <a:bodyPr/>
                    <a:lstStyle/>
                    <a:p>
                      <a:r>
                        <a:rPr lang="en-CA" sz="1000"/>
                        <a:t>DPENFPFVVLGNK</a:t>
                      </a:r>
                    </a:p>
                  </a:txBody>
                  <a:tcPr marL="31650" marR="31650" marT="15825" marB="158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1</a:t>
                      </a:r>
                    </a:p>
                  </a:txBody>
                  <a:tcPr marL="31650" marR="31650" marT="15825" marB="158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742.387191</a:t>
                      </a:r>
                    </a:p>
                  </a:txBody>
                  <a:tcPr marL="31650" marR="31650" marT="15825" marB="158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2</a:t>
                      </a:r>
                    </a:p>
                  </a:txBody>
                  <a:tcPr marL="31650" marR="31650" marT="15825" marB="158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881.533464</a:t>
                      </a:r>
                    </a:p>
                  </a:txBody>
                  <a:tcPr marL="31650" marR="31650" marT="15825" marB="158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1</a:t>
                      </a:r>
                    </a:p>
                  </a:txBody>
                  <a:tcPr marL="31650" marR="31650" marT="15825" marB="158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y8</a:t>
                      </a:r>
                    </a:p>
                  </a:txBody>
                  <a:tcPr marL="31650" marR="31650" marT="15825" marB="158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339380</a:t>
                      </a:r>
                    </a:p>
                  </a:txBody>
                  <a:tcPr marL="31650" marR="31650" marT="15825" marB="158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0</a:t>
                      </a:r>
                    </a:p>
                  </a:txBody>
                  <a:tcPr marL="31650" marR="31650" marT="15825" marB="158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25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79843">
                <a:tc>
                  <a:txBody>
                    <a:bodyPr/>
                    <a:lstStyle/>
                    <a:p>
                      <a:r>
                        <a:rPr lang="en-CA" sz="1000"/>
                        <a:t>DPENFPFVVLGNK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742.387191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2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881.533464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y8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265251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29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843">
                <a:tc>
                  <a:txBody>
                    <a:bodyPr/>
                    <a:lstStyle/>
                    <a:p>
                      <a:r>
                        <a:rPr lang="en-CA" sz="1000"/>
                        <a:t>DPENFPFVVLGNK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742.387191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2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881.533464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y8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183871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2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33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843">
                <a:tc>
                  <a:txBody>
                    <a:bodyPr/>
                    <a:lstStyle/>
                    <a:p>
                      <a:r>
                        <a:rPr lang="en-CA" sz="1000"/>
                        <a:t>DPENFPFVVLGNK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742.387191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2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881.533464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y8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97741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3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37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843">
                <a:tc>
                  <a:txBody>
                    <a:bodyPr/>
                    <a:lstStyle/>
                    <a:p>
                      <a:r>
                        <a:rPr lang="en-CA" sz="1000"/>
                        <a:t>DPENFPFVVLGNK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742.387191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2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881.533464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y8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38828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4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41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843">
                <a:tc>
                  <a:txBody>
                    <a:bodyPr/>
                    <a:lstStyle/>
                    <a:p>
                      <a:r>
                        <a:rPr lang="en-CA" sz="1000"/>
                        <a:t>DPENFPFVVLGNK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742.387191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2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881.533464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y8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10137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5</a:t>
                      </a:r>
                    </a:p>
                  </a:txBody>
                  <a:tcPr marL="31650" marR="31650" marT="15825" marB="1582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45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7504" y="116632"/>
            <a:ext cx="488108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u="none" strike="noStrike" dirty="0" smtClean="0">
                <a:solidFill>
                  <a:srgbClr val="00B050"/>
                </a:solidFill>
                <a:effectLst/>
              </a:rPr>
              <a:t>DPENFPFVVLGNK y8 – Data in Skyline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Normal peak area graph when areas plotted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Largest peak area achieved with CE of 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Data reported for all CEs for this 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Data reported for all other ions for this peptide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8084" y="6093296"/>
            <a:ext cx="186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Exported report for peak area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097470"/>
            <a:ext cx="12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Best CE with highest peak area: 25</a:t>
            </a:r>
            <a:endParaRPr lang="en-CA" sz="1600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>
            <a:off x="1479104" y="5512969"/>
            <a:ext cx="788640" cy="220287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68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404677"/>
              </p:ext>
            </p:extLst>
          </p:nvPr>
        </p:nvGraphicFramePr>
        <p:xfrm>
          <a:off x="4499992" y="1700807"/>
          <a:ext cx="4552950" cy="266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07504" y="116632"/>
            <a:ext cx="703045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u="none" strike="noStrike" dirty="0" smtClean="0">
                <a:solidFill>
                  <a:srgbClr val="00B050"/>
                </a:solidFill>
                <a:effectLst/>
              </a:rPr>
              <a:t>DPENFPFVVLGNK y8 – Data in </a:t>
            </a:r>
            <a:r>
              <a:rPr lang="en-CA" b="1" u="none" strike="noStrike" dirty="0" err="1" smtClean="0">
                <a:solidFill>
                  <a:srgbClr val="00B050"/>
                </a:solidFill>
                <a:effectLst/>
              </a:rPr>
              <a:t>MassHunter</a:t>
            </a:r>
            <a:r>
              <a:rPr lang="en-CA" b="1" u="none" strike="noStrike" dirty="0" smtClean="0">
                <a:solidFill>
                  <a:srgbClr val="00B050"/>
                </a:solidFill>
                <a:effectLst/>
              </a:rPr>
              <a:t> Qualitative Analysis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Normal peak area graph when areas plotted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Largest peak area achieved with CE of 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Data reported for all CEs for this 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Data reported for all other ions for this peptide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836279"/>
              </p:ext>
            </p:extLst>
          </p:nvPr>
        </p:nvGraphicFramePr>
        <p:xfrm>
          <a:off x="2987824" y="4437112"/>
          <a:ext cx="6032500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4300"/>
                <a:gridCol w="469900"/>
                <a:gridCol w="635000"/>
                <a:gridCol w="736600"/>
                <a:gridCol w="457200"/>
                <a:gridCol w="4699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u="none" strike="noStrike" dirty="0">
                          <a:effectLst/>
                        </a:rPr>
                        <a:t>Name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u="none" strike="noStrike" dirty="0">
                          <a:effectLst/>
                        </a:rPr>
                        <a:t>RT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u="none" strike="noStrike" dirty="0">
                          <a:effectLst/>
                        </a:rPr>
                        <a:t>Precursor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u="none" strike="noStrike" dirty="0">
                          <a:effectLst/>
                        </a:rPr>
                        <a:t>m/z (prod.)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u="none" strike="noStrike" dirty="0">
                          <a:effectLst/>
                        </a:rPr>
                        <a:t>Height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u="none" strike="noStrike" dirty="0">
                          <a:effectLst/>
                        </a:rPr>
                        <a:t>Area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u="none" strike="noStrike" dirty="0">
                          <a:effectLst/>
                        </a:rPr>
                        <a:t>CE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DPENFPFVVLGNK.742.387191.881.583464.45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37.863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742.3872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881.5835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847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9681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DPENFPFVVLGNK.742.387191.881.573464.41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37.808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742.3872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881.5735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3458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38688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9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DPENFPFVVLGNK.742.387191.881.563464.37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37.825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742.3872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881.5635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7818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97394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13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DPENFPFVVLGNK.742.387191.881.553464.33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37.797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742.3872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881.5535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15119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185448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17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DPENFPFVVLGNK.742.387191.881.543464.29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37.834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742.3872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881.5435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20925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260386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21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DPENFPFVVLGNK.742.387191.881.533464.25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37.808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742.3872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881.5335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31763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342094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25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DPENFPFVVLGNK.742.387191.881.523464.21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37.85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742.3872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881.5235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21750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243353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29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DPENFPFVVLGNK.742.387191.881.513464.17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37.851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742.3872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881.5135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10133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124884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33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DPENFPFVVLGNK.742.387191.881.503464.13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37.831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742.3872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881.5035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3890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42210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37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DPENFPFVVLGNK.742.387191.881.493464.9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37.809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742.3872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881.4935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1521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14419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41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DPENFPFVVLGNK.742.387191.881.483464.5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37.788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742.3872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881.4835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543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6726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45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0" y="1700807"/>
            <a:ext cx="4043186" cy="263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600" y="6087633"/>
            <a:ext cx="186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Exported report for peak area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886922" y="5097470"/>
            <a:ext cx="12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Best CE with highest peak area: 25</a:t>
            </a:r>
            <a:endParaRPr lang="en-CA" sz="1600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>
            <a:off x="2114506" y="5512969"/>
            <a:ext cx="873318" cy="220287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48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800100" lvl="1" indent="-342900">
              <a:buFont typeface="+mj-lt"/>
              <a:buAutoNum type="arabicPeriod" startAt="2"/>
            </a:pPr>
            <a:r>
              <a:rPr lang="en-CA" sz="1800" b="1" u="none" strike="noStrike" dirty="0" smtClean="0">
                <a:solidFill>
                  <a:schemeClr val="accent1"/>
                </a:solidFill>
                <a:effectLst/>
              </a:rPr>
              <a:t>QIGDNLIVPGGVK y6 (Not good, CE pattern and best CE is different between programs)</a:t>
            </a:r>
            <a:endParaRPr lang="en-CA" sz="1200" b="1" dirty="0" smtClean="0">
              <a:solidFill>
                <a:schemeClr val="accent1"/>
              </a:solidFill>
            </a:endParaRPr>
          </a:p>
          <a:p>
            <a:endParaRPr lang="en-CA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139590"/>
            <a:ext cx="2084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Acquisition method: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08922"/>
            <a:ext cx="8660453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0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13" b="39986"/>
          <a:stretch/>
        </p:blipFill>
        <p:spPr bwMode="auto">
          <a:xfrm>
            <a:off x="467544" y="1700808"/>
            <a:ext cx="8466467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7504" y="116632"/>
            <a:ext cx="786728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u="none" strike="noStrike" dirty="0" smtClean="0">
                <a:solidFill>
                  <a:schemeClr val="accent1"/>
                </a:solidFill>
                <a:effectLst/>
              </a:rPr>
              <a:t>QIGDNLIVPGGVK y6 </a:t>
            </a:r>
            <a:r>
              <a:rPr lang="en-CA" b="1" u="none" strike="noStrike" dirty="0" smtClean="0">
                <a:effectLst/>
              </a:rPr>
              <a:t>– Data in Skyline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Strange peak area graph 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Largest peak area achieved with CE of 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No data reported for 2 CEs (Opt Step -4 and Opt Step -5 are completely missing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No data reported at all for 3 other ions for this peptide</a:t>
            </a:r>
            <a:endParaRPr lang="en-CA" dirty="0" smtClean="0"/>
          </a:p>
          <a:p>
            <a:endParaRPr lang="en-CA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751687"/>
              </p:ext>
            </p:extLst>
          </p:nvPr>
        </p:nvGraphicFramePr>
        <p:xfrm>
          <a:off x="2302570" y="4634096"/>
          <a:ext cx="6624529" cy="217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467"/>
                <a:gridCol w="632809"/>
                <a:gridCol w="797972"/>
                <a:gridCol w="563953"/>
                <a:gridCol w="731475"/>
                <a:gridCol w="531982"/>
                <a:gridCol w="598479"/>
                <a:gridCol w="623528"/>
                <a:gridCol w="506932"/>
                <a:gridCol w="506932"/>
              </a:tblGrid>
              <a:tr h="330817"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Peptide Sequence</a:t>
                      </a:r>
                      <a:endParaRPr lang="en-CA" sz="1000" b="1" dirty="0"/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Replicate Name</a:t>
                      </a:r>
                      <a:endParaRPr lang="en-CA" sz="1000" b="1" dirty="0"/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Precursor </a:t>
                      </a:r>
                      <a:r>
                        <a:rPr lang="en-CA" sz="1000" b="1" dirty="0" err="1" smtClean="0"/>
                        <a:t>Mz</a:t>
                      </a:r>
                      <a:endParaRPr lang="en-CA" sz="1000" b="1" dirty="0"/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Precursor Charge</a:t>
                      </a:r>
                      <a:endParaRPr lang="en-CA" sz="1000" b="1" dirty="0"/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Product </a:t>
                      </a:r>
                      <a:r>
                        <a:rPr lang="en-CA" sz="1000" b="1" dirty="0" err="1" smtClean="0"/>
                        <a:t>Mz</a:t>
                      </a:r>
                      <a:endParaRPr lang="en-CA" sz="1000" b="1" dirty="0"/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Product Charge</a:t>
                      </a:r>
                      <a:endParaRPr lang="en-CA" sz="1000" b="1" dirty="0"/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Fragment Ion</a:t>
                      </a:r>
                      <a:endParaRPr lang="en-CA" sz="1000" b="1" dirty="0"/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Area</a:t>
                      </a:r>
                      <a:endParaRPr lang="en-CA" sz="1000" b="1" dirty="0"/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Opt Step</a:t>
                      </a:r>
                      <a:endParaRPr lang="en-CA" sz="1000" b="1" dirty="0"/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CE</a:t>
                      </a:r>
                      <a:endParaRPr lang="en-CA" sz="1000" b="1" dirty="0"/>
                    </a:p>
                  </a:txBody>
                  <a:tcPr marL="50288" marR="50288" marT="25144" marB="25144" anchor="ctr"/>
                </a:tc>
              </a:tr>
              <a:tr h="197978">
                <a:tc>
                  <a:txBody>
                    <a:bodyPr/>
                    <a:lstStyle/>
                    <a:p>
                      <a:r>
                        <a:rPr lang="en-CA" sz="1000" dirty="0"/>
                        <a:t>QIGDNLIVPGGVK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659.384451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2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564.359522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y6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328647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-3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13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978">
                <a:tc>
                  <a:txBody>
                    <a:bodyPr/>
                    <a:lstStyle/>
                    <a:p>
                      <a:r>
                        <a:rPr lang="en-CA" sz="1000" dirty="0"/>
                        <a:t>QIGDNLIVPGGVK</a:t>
                      </a:r>
                    </a:p>
                  </a:txBody>
                  <a:tcPr marL="50288" marR="50288" marT="25144" marB="25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1</a:t>
                      </a:r>
                    </a:p>
                  </a:txBody>
                  <a:tcPr marL="50288" marR="50288" marT="25144" marB="25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659.384451</a:t>
                      </a:r>
                    </a:p>
                  </a:txBody>
                  <a:tcPr marL="50288" marR="50288" marT="25144" marB="25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2</a:t>
                      </a:r>
                    </a:p>
                  </a:txBody>
                  <a:tcPr marL="50288" marR="50288" marT="25144" marB="25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564.359522</a:t>
                      </a:r>
                    </a:p>
                  </a:txBody>
                  <a:tcPr marL="50288" marR="50288" marT="25144" marB="25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1</a:t>
                      </a:r>
                    </a:p>
                  </a:txBody>
                  <a:tcPr marL="50288" marR="50288" marT="25144" marB="25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y6</a:t>
                      </a:r>
                    </a:p>
                  </a:txBody>
                  <a:tcPr marL="50288" marR="50288" marT="25144" marB="25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339826</a:t>
                      </a:r>
                    </a:p>
                  </a:txBody>
                  <a:tcPr marL="50288" marR="50288" marT="25144" marB="25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-2</a:t>
                      </a:r>
                    </a:p>
                  </a:txBody>
                  <a:tcPr marL="50288" marR="50288" marT="25144" marB="25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17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7978">
                <a:tc>
                  <a:txBody>
                    <a:bodyPr/>
                    <a:lstStyle/>
                    <a:p>
                      <a:r>
                        <a:rPr lang="en-CA" sz="1000"/>
                        <a:t>QIGDNLIVPGGVK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659.384451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2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564.359522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y6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187954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-1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21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978">
                <a:tc>
                  <a:txBody>
                    <a:bodyPr/>
                    <a:lstStyle/>
                    <a:p>
                      <a:r>
                        <a:rPr lang="en-CA" sz="1000" dirty="0"/>
                        <a:t>QIGDNLIVPGGVK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659.384451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2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564.359522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y6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82739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0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25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978">
                <a:tc>
                  <a:txBody>
                    <a:bodyPr/>
                    <a:lstStyle/>
                    <a:p>
                      <a:r>
                        <a:rPr lang="en-CA" sz="1000"/>
                        <a:t>QIGDNLIVPGGVK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659.384451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2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564.359522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y6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23024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29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978">
                <a:tc>
                  <a:txBody>
                    <a:bodyPr/>
                    <a:lstStyle/>
                    <a:p>
                      <a:r>
                        <a:rPr lang="en-CA" sz="1000"/>
                        <a:t>QIGDNLIVPGGVK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659.384451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2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564.359522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y6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54033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2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33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978">
                <a:tc>
                  <a:txBody>
                    <a:bodyPr/>
                    <a:lstStyle/>
                    <a:p>
                      <a:r>
                        <a:rPr lang="en-CA" sz="1000"/>
                        <a:t>QIGDNLIVPGGVK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659.384451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2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564.359522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y6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119839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3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37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978">
                <a:tc>
                  <a:txBody>
                    <a:bodyPr/>
                    <a:lstStyle/>
                    <a:p>
                      <a:r>
                        <a:rPr lang="en-CA" sz="1000"/>
                        <a:t>QIGDNLIVPGGVK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659.384451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2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564.359522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y6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186777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4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41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978">
                <a:tc>
                  <a:txBody>
                    <a:bodyPr/>
                    <a:lstStyle/>
                    <a:p>
                      <a:r>
                        <a:rPr lang="en-CA" sz="1000"/>
                        <a:t>QIGDNLIVPGGVK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659.384451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2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564.359522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1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/>
                        <a:t>y6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#N/A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5</a:t>
                      </a:r>
                    </a:p>
                  </a:txBody>
                  <a:tcPr marL="50288" marR="50288" marT="25144" marB="25144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45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567949" y="140439"/>
            <a:ext cx="4366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6096510"/>
            <a:ext cx="186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Exported report for peak area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355084" y="5101065"/>
            <a:ext cx="12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Best CE with highest peak area: 17</a:t>
            </a:r>
            <a:endParaRPr lang="en-CA" sz="1600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 flipV="1">
            <a:off x="1582668" y="5301208"/>
            <a:ext cx="756084" cy="215356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64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888649"/>
              </p:ext>
            </p:extLst>
          </p:nvPr>
        </p:nvGraphicFramePr>
        <p:xfrm>
          <a:off x="2915816" y="4365104"/>
          <a:ext cx="6032500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4300"/>
                <a:gridCol w="469900"/>
                <a:gridCol w="692224"/>
                <a:gridCol w="720080"/>
                <a:gridCol w="504056"/>
                <a:gridCol w="576064"/>
                <a:gridCol w="41587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u="none" strike="noStrike" dirty="0">
                          <a:effectLst/>
                        </a:rPr>
                        <a:t>Name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u="none" strike="noStrike" dirty="0">
                          <a:effectLst/>
                        </a:rPr>
                        <a:t>RT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u="none" strike="noStrike" dirty="0">
                          <a:effectLst/>
                        </a:rPr>
                        <a:t>Precursor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u="none" strike="noStrike" dirty="0">
                          <a:effectLst/>
                        </a:rPr>
                        <a:t>m/z (prod.)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u="none" strike="noStrike" dirty="0">
                          <a:effectLst/>
                        </a:rPr>
                        <a:t>Height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u="none" strike="noStrike" dirty="0">
                          <a:effectLst/>
                        </a:rPr>
                        <a:t>Area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u="none" strike="noStrike" dirty="0">
                          <a:effectLst/>
                        </a:rPr>
                        <a:t>CE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QIGDNLIVPGGVK.659.384451.564.309522.5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24.79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659.3845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564.3095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1725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9955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QIGDNLIVPGGVK.659.384451.564.319522.9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24.786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659.3845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564.3195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4663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27854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9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QIGDNLIVPGGVK.659.384451.564.329522.13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24.799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659.4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564.35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14567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79634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QIGDNLIVPGGVK.659.384451.564.339522.17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24.792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659.4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564.35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31632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183214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QIGDNLIVPGGVK.659.384451.564.349522.21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24.79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659.4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564.35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62754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341240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21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QIGDNLIVPGGVK.659.384451.564.359522.25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24.785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659.4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564.35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73279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319256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25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QIGDNLIVPGGVK.659.384451.564.369522.29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24.798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659.4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564.35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48075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255764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29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QIGDNLIVPGGVK.659.384451.564.379522.33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24.797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659.4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564.4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31922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180496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QIGDNLIVPGGVK.659.384451.564.389522.37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24.785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659.4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564.4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25037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120278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QIGDNLIVPGGVK.659.384451.564.399522.41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24.799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659.4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564.4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10590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54377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QIGDNLIVPGGVK.659.384451.564.409522.45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24.787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659.4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564.4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4855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22916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45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7504" y="116632"/>
            <a:ext cx="703045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u="none" strike="noStrike" dirty="0" smtClean="0">
                <a:solidFill>
                  <a:schemeClr val="accent1"/>
                </a:solidFill>
                <a:effectLst/>
              </a:rPr>
              <a:t>QIGDNLIVPGGVK y6 </a:t>
            </a:r>
            <a:r>
              <a:rPr lang="en-CA" b="1" u="none" strike="noStrike" dirty="0" smtClean="0">
                <a:effectLst/>
              </a:rPr>
              <a:t>– Data in </a:t>
            </a:r>
            <a:r>
              <a:rPr lang="en-CA" b="1" u="none" strike="noStrike" dirty="0" err="1" smtClean="0">
                <a:effectLst/>
              </a:rPr>
              <a:t>MassHunter</a:t>
            </a:r>
            <a:r>
              <a:rPr lang="en-CA" b="1" u="none" strike="noStrike" dirty="0" smtClean="0">
                <a:effectLst/>
              </a:rPr>
              <a:t> Qualitative Analysis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Normal peak area graph when areas plotted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Largest peak area achieved with CE of 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Data reported for all CEs for this 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Data reported for all other ions for this peptide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281404"/>
              </p:ext>
            </p:extLst>
          </p:nvPr>
        </p:nvGraphicFramePr>
        <p:xfrm>
          <a:off x="4355976" y="1608687"/>
          <a:ext cx="4552950" cy="266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3959"/>
            <a:ext cx="3812480" cy="267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5949280"/>
            <a:ext cx="186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Exported report for peak area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788132" y="4845463"/>
            <a:ext cx="12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Best CE with highest peak area: 21</a:t>
            </a:r>
            <a:endParaRPr lang="en-CA" sz="1600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>
            <a:off x="2015716" y="5260962"/>
            <a:ext cx="828092" cy="112254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53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800100" lvl="1" indent="-342900">
              <a:buFont typeface="+mj-lt"/>
              <a:buAutoNum type="arabicPeriod" startAt="3"/>
            </a:pPr>
            <a:r>
              <a:rPr lang="en-CA" sz="1800" b="1" u="none" strike="noStrike" dirty="0" smtClean="0">
                <a:solidFill>
                  <a:schemeClr val="accent1"/>
                </a:solidFill>
                <a:effectLst/>
              </a:rPr>
              <a:t>VSEVKPSYR y3 (Not good, CE pattern and best CE is different between programs)</a:t>
            </a:r>
          </a:p>
          <a:p>
            <a:pPr lvl="1"/>
            <a:endParaRPr lang="en-CA" sz="1200" dirty="0" smtClean="0"/>
          </a:p>
          <a:p>
            <a:endParaRPr lang="en-CA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139590"/>
            <a:ext cx="2084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Acquisition method: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5764"/>
            <a:ext cx="8681600" cy="352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464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504" y="116632"/>
            <a:ext cx="42967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u="none" strike="noStrike" dirty="0" smtClean="0">
                <a:solidFill>
                  <a:schemeClr val="accent1"/>
                </a:solidFill>
                <a:effectLst/>
              </a:rPr>
              <a:t>VSEVKPSYR y3– Data in Skyline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Strange peak area graph 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Largest peak area achieved with CE of 25</a:t>
            </a:r>
          </a:p>
          <a:p>
            <a:endParaRPr lang="en-CA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953077"/>
              </p:ext>
            </p:extLst>
          </p:nvPr>
        </p:nvGraphicFramePr>
        <p:xfrm>
          <a:off x="2017981" y="4434082"/>
          <a:ext cx="6696700" cy="2317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947"/>
                <a:gridCol w="633078"/>
                <a:gridCol w="798311"/>
                <a:gridCol w="564192"/>
                <a:gridCol w="765880"/>
                <a:gridCol w="532207"/>
                <a:gridCol w="598733"/>
                <a:gridCol w="623792"/>
                <a:gridCol w="542413"/>
                <a:gridCol w="507147"/>
              </a:tblGrid>
              <a:tr h="289845"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Peptide Sequence</a:t>
                      </a:r>
                      <a:endParaRPr lang="en-CA" sz="1000" b="1" dirty="0"/>
                    </a:p>
                  </a:txBody>
                  <a:tcPr marL="0" marR="50288" marT="0" marB="0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Replicate Name</a:t>
                      </a:r>
                      <a:endParaRPr lang="en-CA" sz="1000" b="1" dirty="0"/>
                    </a:p>
                  </a:txBody>
                  <a:tcPr marL="0" marR="50288" marT="0" marB="0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Precursor </a:t>
                      </a:r>
                      <a:r>
                        <a:rPr lang="en-CA" sz="1000" b="1" dirty="0" err="1" smtClean="0"/>
                        <a:t>Mz</a:t>
                      </a:r>
                      <a:endParaRPr lang="en-CA" sz="1000" b="1" dirty="0"/>
                    </a:p>
                  </a:txBody>
                  <a:tcPr marL="0" marR="50288" marT="0" marB="0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Precursor Charge</a:t>
                      </a:r>
                      <a:endParaRPr lang="en-CA" sz="1000" b="1" dirty="0"/>
                    </a:p>
                  </a:txBody>
                  <a:tcPr marL="0" marR="50288" marT="0" marB="0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Product </a:t>
                      </a:r>
                      <a:r>
                        <a:rPr lang="en-CA" sz="1000" b="1" dirty="0" err="1" smtClean="0"/>
                        <a:t>Mz</a:t>
                      </a:r>
                      <a:endParaRPr lang="en-CA" sz="1000" b="1" dirty="0"/>
                    </a:p>
                  </a:txBody>
                  <a:tcPr marL="0" marR="50288" marT="0" marB="0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Product Charge</a:t>
                      </a:r>
                      <a:endParaRPr lang="en-CA" sz="1000" b="1" dirty="0"/>
                    </a:p>
                  </a:txBody>
                  <a:tcPr marL="0" marR="50288" marT="0" marB="0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Fragment Ion</a:t>
                      </a:r>
                      <a:endParaRPr lang="en-CA" sz="1000" b="1" dirty="0"/>
                    </a:p>
                  </a:txBody>
                  <a:tcPr marL="0" marR="50288" marT="0" marB="0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Area</a:t>
                      </a:r>
                      <a:endParaRPr lang="en-CA" sz="1000" b="1" dirty="0"/>
                    </a:p>
                  </a:txBody>
                  <a:tcPr marL="0" marR="50288" marT="0" marB="0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Opt Step</a:t>
                      </a:r>
                      <a:endParaRPr lang="en-CA" sz="1000" b="1" dirty="0"/>
                    </a:p>
                  </a:txBody>
                  <a:tcPr marL="0" marR="50288" marT="0" marB="0" anchor="ctr"/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CE</a:t>
                      </a:r>
                      <a:endParaRPr lang="en-CA" sz="1000" b="1" dirty="0"/>
                    </a:p>
                  </a:txBody>
                  <a:tcPr marL="0" marR="50288" marT="0" marB="0" anchor="ctr"/>
                </a:tc>
              </a:tr>
              <a:tr h="1835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VSEVKPSYR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358.865435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435.222578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18786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449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VSEVKPSYR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358.865435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435.222578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22070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9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35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VSEVKPSYR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358.865435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435.222578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31284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13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35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VSEVKPSYR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358.865435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435.222578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42665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17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35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VSEVKPSYR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358.865435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435.222578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85446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21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35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VSEVKPSYR</a:t>
                      </a:r>
                    </a:p>
                  </a:txBody>
                  <a:tcPr marL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358.865435</a:t>
                      </a:r>
                    </a:p>
                  </a:txBody>
                  <a:tcPr marL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435.222578</a:t>
                      </a:r>
                    </a:p>
                  </a:txBody>
                  <a:tcPr marL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y3</a:t>
                      </a:r>
                    </a:p>
                  </a:txBody>
                  <a:tcPr marL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104957</a:t>
                      </a:r>
                    </a:p>
                  </a:txBody>
                  <a:tcPr marL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25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835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VSEVKPSYR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358.865435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435.222578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29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35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VSEVKPSYR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358.865435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435.222578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587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33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35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VSEVKPSYR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358.865435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435.222578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3109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37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35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VSEVKPSYR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358.865435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435.222578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8867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41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35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VSEVKPSYR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358.865435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435.222578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45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567949" y="140439"/>
            <a:ext cx="4366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89" b="48029"/>
          <a:stretch/>
        </p:blipFill>
        <p:spPr bwMode="auto">
          <a:xfrm>
            <a:off x="683568" y="1712890"/>
            <a:ext cx="8076662" cy="2625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504" y="6096510"/>
            <a:ext cx="186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Exported report for peak area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32048" y="5085184"/>
            <a:ext cx="12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Best CE with highest peak area: 25</a:t>
            </a:r>
            <a:endParaRPr lang="en-CA" sz="1600" dirty="0"/>
          </a:p>
        </p:txBody>
      </p:sp>
      <p:cxnSp>
        <p:nvCxnSpPr>
          <p:cNvPr id="3" name="Straight Arrow Connector 2"/>
          <p:cNvCxnSpPr>
            <a:stCxn id="12" idx="3"/>
          </p:cNvCxnSpPr>
          <p:nvPr/>
        </p:nvCxnSpPr>
        <p:spPr>
          <a:xfrm>
            <a:off x="1259632" y="5500683"/>
            <a:ext cx="744396" cy="232573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356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1129</Words>
  <Application>Microsoft Office PowerPoint</Application>
  <PresentationFormat>On-screen Show (4:3)</PresentationFormat>
  <Paragraphs>650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Victoria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sarah</cp:lastModifiedBy>
  <cp:revision>16</cp:revision>
  <dcterms:created xsi:type="dcterms:W3CDTF">2017-11-06T18:46:10Z</dcterms:created>
  <dcterms:modified xsi:type="dcterms:W3CDTF">2017-11-06T21:42:00Z</dcterms:modified>
</cp:coreProperties>
</file>