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419" autoAdjust="0"/>
  </p:normalViewPr>
  <p:slideViewPr>
    <p:cSldViewPr snapToGrid="0">
      <p:cViewPr>
        <p:scale>
          <a:sx n="90" d="100"/>
          <a:sy n="90" d="100"/>
        </p:scale>
        <p:origin x="13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'GFFA_Peptide Results'!$AA$13:$AA$20</c:f>
              <c:numCache>
                <c:formatCode>General</c:formatCode>
                <c:ptCount val="8"/>
                <c:pt idx="0">
                  <c:v>0</c:v>
                </c:pt>
                <c:pt idx="1">
                  <c:v>22.05</c:v>
                </c:pt>
                <c:pt idx="2">
                  <c:v>44.1</c:v>
                </c:pt>
                <c:pt idx="3">
                  <c:v>220.5</c:v>
                </c:pt>
                <c:pt idx="4">
                  <c:v>441</c:v>
                </c:pt>
                <c:pt idx="5">
                  <c:v>2205</c:v>
                </c:pt>
                <c:pt idx="6">
                  <c:v>4410</c:v>
                </c:pt>
                <c:pt idx="7">
                  <c:v>8820</c:v>
                </c:pt>
              </c:numCache>
            </c:numRef>
          </c:xVal>
          <c:yVal>
            <c:numRef>
              <c:f>'GFFA_Peptide Results'!$AB$13:$AB$20</c:f>
              <c:numCache>
                <c:formatCode>General</c:formatCode>
                <c:ptCount val="8"/>
                <c:pt idx="0">
                  <c:v>0</c:v>
                </c:pt>
                <c:pt idx="1">
                  <c:v>6.9415051000000005E-2</c:v>
                </c:pt>
                <c:pt idx="2">
                  <c:v>0.205075073</c:v>
                </c:pt>
                <c:pt idx="3">
                  <c:v>2.1822848459999999</c:v>
                </c:pt>
                <c:pt idx="4">
                  <c:v>5.2222966709999996</c:v>
                </c:pt>
                <c:pt idx="5">
                  <c:v>35.16252626</c:v>
                </c:pt>
                <c:pt idx="6">
                  <c:v>72.467573389999998</c:v>
                </c:pt>
                <c:pt idx="7">
                  <c:v>146.05543710000001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61-4FA3-8F54-B1EB82CA0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995400"/>
        <c:axId val="431996384"/>
      </c:scatterChart>
      <c:valAx>
        <c:axId val="43199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996384"/>
        <c:crosses val="autoZero"/>
        <c:crossBetween val="midCat"/>
      </c:valAx>
      <c:valAx>
        <c:axId val="43199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995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'GFFA_Peptide Results'!$AA$13:$AA$20</c:f>
              <c:numCache>
                <c:formatCode>General</c:formatCode>
                <c:ptCount val="8"/>
                <c:pt idx="0">
                  <c:v>0</c:v>
                </c:pt>
                <c:pt idx="1">
                  <c:v>22.05</c:v>
                </c:pt>
                <c:pt idx="2">
                  <c:v>44.1</c:v>
                </c:pt>
                <c:pt idx="3">
                  <c:v>220.5</c:v>
                </c:pt>
                <c:pt idx="4">
                  <c:v>441</c:v>
                </c:pt>
                <c:pt idx="5">
                  <c:v>2205</c:v>
                </c:pt>
                <c:pt idx="6">
                  <c:v>4410</c:v>
                </c:pt>
                <c:pt idx="7">
                  <c:v>8820</c:v>
                </c:pt>
              </c:numCache>
            </c:numRef>
          </c:xVal>
          <c:yVal>
            <c:numRef>
              <c:f>'GFFA_Peptide Results'!$AB$13:$AB$20</c:f>
              <c:numCache>
                <c:formatCode>General</c:formatCode>
                <c:ptCount val="8"/>
                <c:pt idx="0">
                  <c:v>0</c:v>
                </c:pt>
                <c:pt idx="1">
                  <c:v>6.9415051000000005E-2</c:v>
                </c:pt>
                <c:pt idx="2">
                  <c:v>0.205075073</c:v>
                </c:pt>
                <c:pt idx="3">
                  <c:v>2.1822848459999999</c:v>
                </c:pt>
                <c:pt idx="4">
                  <c:v>5.2222966709999996</c:v>
                </c:pt>
                <c:pt idx="5">
                  <c:v>35.16252626</c:v>
                </c:pt>
                <c:pt idx="6">
                  <c:v>72.467573389999998</c:v>
                </c:pt>
                <c:pt idx="7">
                  <c:v>146.05543710000001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E2-4B3C-AAE2-BBE0E6B6B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995400"/>
        <c:axId val="431996384"/>
      </c:scatterChart>
      <c:valAx>
        <c:axId val="43199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996384"/>
        <c:crosses val="autoZero"/>
        <c:crossBetween val="midCat"/>
      </c:valAx>
      <c:valAx>
        <c:axId val="43199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995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DBE7C-288C-4CFB-A34B-A837D80AC32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6DCA-2E90-47E5-86F2-ACFC97506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93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BAL</a:t>
            </a:r>
            <a:r>
              <a:rPr lang="en-CA" baseline="0" dirty="0" smtClean="0"/>
              <a:t> sample X </a:t>
            </a:r>
          </a:p>
          <a:p>
            <a:r>
              <a:rPr lang="en-CA" baseline="0" dirty="0" smtClean="0"/>
              <a:t>or pool of BAL samples</a:t>
            </a:r>
          </a:p>
          <a:p>
            <a:r>
              <a:rPr lang="en-CA" baseline="0" dirty="0" smtClean="0"/>
              <a:t>This remains constant</a:t>
            </a:r>
          </a:p>
          <a:p>
            <a:r>
              <a:rPr lang="en-CA" baseline="0" dirty="0" smtClean="0"/>
              <a:t>Same volume</a:t>
            </a:r>
          </a:p>
          <a:p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Light peptide levels (should) remain constant</a:t>
            </a:r>
          </a:p>
          <a:p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Final concentration of heavy 20 </a:t>
            </a:r>
            <a:r>
              <a:rPr lang="en-CA" baseline="0" dirty="0" err="1" smtClean="0"/>
              <a:t>fmol</a:t>
            </a:r>
            <a:r>
              <a:rPr lang="en-CA" baseline="0" dirty="0" smtClean="0"/>
              <a:t>/</a:t>
            </a:r>
            <a:r>
              <a:rPr lang="en-CA" baseline="0" dirty="0" err="1" smtClean="0"/>
              <a:t>uL</a:t>
            </a:r>
            <a:endParaRPr lang="en-CA" baseline="0" dirty="0" smtClean="0"/>
          </a:p>
          <a:p>
            <a:r>
              <a:rPr lang="en-CA" baseline="0" dirty="0" smtClean="0"/>
              <a:t>H/L</a:t>
            </a:r>
          </a:p>
          <a:p>
            <a:endParaRPr lang="en-CA" baseline="0" dirty="0" smtClean="0"/>
          </a:p>
          <a:p>
            <a:r>
              <a:rPr lang="en-CA" baseline="0" dirty="0" smtClean="0"/>
              <a:t>Final Concentration of Heavy spiked in (</a:t>
            </a:r>
            <a:r>
              <a:rPr lang="en-CA" baseline="0" dirty="0" err="1" smtClean="0"/>
              <a:t>fmol</a:t>
            </a:r>
            <a:r>
              <a:rPr lang="en-CA" baseline="0" dirty="0" smtClean="0"/>
              <a:t>/</a:t>
            </a:r>
            <a:r>
              <a:rPr lang="en-CA" baseline="0" dirty="0" err="1" smtClean="0"/>
              <a:t>uL</a:t>
            </a:r>
            <a:r>
              <a:rPr lang="en-CA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F6DCA-2E90-47E5-86F2-ACFC97506F3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72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Heavy</a:t>
            </a:r>
          </a:p>
          <a:p>
            <a:endParaRPr lang="en-CA" dirty="0" smtClean="0"/>
          </a:p>
          <a:p>
            <a:r>
              <a:rPr lang="en-CA" dirty="0" smtClean="0"/>
              <a:t>Light</a:t>
            </a:r>
          </a:p>
          <a:p>
            <a:endParaRPr lang="en-CA" dirty="0" smtClean="0"/>
          </a:p>
          <a:p>
            <a:r>
              <a:rPr lang="en-CA" dirty="0" smtClean="0"/>
              <a:t>Ratio: 0.01</a:t>
            </a:r>
          </a:p>
          <a:p>
            <a:endParaRPr lang="en-CA" dirty="0" smtClean="0"/>
          </a:p>
          <a:p>
            <a:r>
              <a:rPr lang="en-CA" dirty="0" smtClean="0"/>
              <a:t>More dilutions</a:t>
            </a:r>
          </a:p>
          <a:p>
            <a:r>
              <a:rPr lang="en-CA" dirty="0" smtClean="0"/>
              <a:t>(……………)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F6DCA-2E90-47E5-86F2-ACFC97506F3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15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The lowest</a:t>
            </a:r>
            <a:r>
              <a:rPr lang="en-CA" baseline="0" dirty="0" smtClean="0"/>
              <a:t> concentration of heavy in the sample which I see  is 0.05 </a:t>
            </a:r>
            <a:r>
              <a:rPr lang="en-CA" baseline="0" dirty="0" err="1" smtClean="0"/>
              <a:t>fmol</a:t>
            </a:r>
            <a:r>
              <a:rPr lang="en-CA" baseline="0" dirty="0" smtClean="0"/>
              <a:t>/</a:t>
            </a:r>
            <a:r>
              <a:rPr lang="en-CA" baseline="0" dirty="0" err="1" smtClean="0"/>
              <a:t>uL</a:t>
            </a:r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F6DCA-2E90-47E5-86F2-ACFC97506F3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44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6887</a:t>
            </a:r>
          </a:p>
          <a:p>
            <a:endParaRPr lang="en-CA" dirty="0" smtClean="0"/>
          </a:p>
          <a:p>
            <a:r>
              <a:rPr lang="en-CA" dirty="0" smtClean="0"/>
              <a:t>Ratio L/H= 0.01</a:t>
            </a:r>
          </a:p>
          <a:p>
            <a:endParaRPr lang="en-CA" dirty="0" smtClean="0"/>
          </a:p>
          <a:p>
            <a:r>
              <a:rPr lang="en-CA" dirty="0" smtClean="0"/>
              <a:t>The final concentration of my heavy in both cases is 5 </a:t>
            </a:r>
            <a:r>
              <a:rPr lang="en-CA" dirty="0" err="1" smtClean="0"/>
              <a:t>fmol</a:t>
            </a:r>
            <a:r>
              <a:rPr lang="en-CA" dirty="0" smtClean="0"/>
              <a:t>/</a:t>
            </a:r>
            <a:r>
              <a:rPr lang="en-CA" dirty="0" err="1" smtClean="0"/>
              <a:t>uL</a:t>
            </a:r>
            <a:r>
              <a:rPr lang="en-CA" dirty="0" smtClean="0"/>
              <a:t> 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Light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Heavy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F6DCA-2E90-47E5-86F2-ACFC97506F3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90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02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29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24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16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01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0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541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835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20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53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3B24-92FE-4885-AFB0-07BC2876A253}" type="datetimeFigureOut">
              <a:rPr lang="en-CA" smtClean="0"/>
              <a:t>08/11/2019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66396-BA0B-4FCF-A3DA-C80F374F3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195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84" y="-288757"/>
            <a:ext cx="11819021" cy="1325563"/>
          </a:xfrm>
        </p:spPr>
        <p:txBody>
          <a:bodyPr>
            <a:normAutofit/>
          </a:bodyPr>
          <a:lstStyle/>
          <a:p>
            <a:r>
              <a:rPr lang="en-CA" sz="3600" dirty="0" smtClean="0"/>
              <a:t>Constructing samples for REVERSE calibration curve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04" y="3404730"/>
            <a:ext cx="1180599" cy="1180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78" y="3404730"/>
            <a:ext cx="1180599" cy="1180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577" y="3404730"/>
            <a:ext cx="1180599" cy="1180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77" y="3404731"/>
            <a:ext cx="1180599" cy="1180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093" y="3404731"/>
            <a:ext cx="1180599" cy="1180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093" y="3404730"/>
            <a:ext cx="1180599" cy="1180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471" y="3404730"/>
            <a:ext cx="1180599" cy="1180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070" y="3404730"/>
            <a:ext cx="1180599" cy="118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70" y="3404731"/>
            <a:ext cx="1180599" cy="11805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0684" y="795200"/>
            <a:ext cx="2361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BAL</a:t>
            </a:r>
            <a:r>
              <a:rPr lang="en-CA" baseline="0" dirty="0" smtClean="0"/>
              <a:t> sample X </a:t>
            </a:r>
          </a:p>
          <a:p>
            <a:r>
              <a:rPr lang="en-CA" baseline="0" dirty="0" smtClean="0"/>
              <a:t>or pool of BAL samples</a:t>
            </a:r>
          </a:p>
          <a:p>
            <a:r>
              <a:rPr lang="en-CA" baseline="0" dirty="0" smtClean="0"/>
              <a:t>This remains constant</a:t>
            </a:r>
          </a:p>
          <a:p>
            <a:r>
              <a:rPr lang="en-CA" baseline="0" dirty="0" smtClean="0"/>
              <a:t>same volume</a:t>
            </a:r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127" y="909074"/>
            <a:ext cx="1180599" cy="11805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996120"/>
            <a:ext cx="12538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baseline="0" dirty="0" smtClean="0"/>
              <a:t>Amount of </a:t>
            </a:r>
          </a:p>
          <a:p>
            <a:r>
              <a:rPr lang="en-CA" sz="1100" baseline="0" dirty="0" smtClean="0"/>
              <a:t>of heavy in sample</a:t>
            </a:r>
          </a:p>
          <a:p>
            <a:r>
              <a:rPr lang="en-CA" sz="1100" baseline="0" dirty="0" smtClean="0"/>
              <a:t>8000 </a:t>
            </a:r>
            <a:r>
              <a:rPr lang="en-CA" sz="1100" baseline="0" dirty="0" err="1" smtClean="0"/>
              <a:t>fmol</a:t>
            </a:r>
            <a:endParaRPr lang="en-CA" sz="1100" dirty="0"/>
          </a:p>
        </p:txBody>
      </p:sp>
      <p:sp>
        <p:nvSpPr>
          <p:cNvPr id="19" name="Rectangle 18"/>
          <p:cNvSpPr/>
          <p:nvPr/>
        </p:nvSpPr>
        <p:spPr>
          <a:xfrm>
            <a:off x="3684872" y="2351863"/>
            <a:ext cx="787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aseline="0" dirty="0" smtClean="0"/>
              <a:t>Light (endogenous) peptide levels (should) remain constant</a:t>
            </a:r>
            <a:endParaRPr lang="en-CA" sz="1400" baseline="0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201604" y="2646349"/>
            <a:ext cx="2789572" cy="59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385460" y="2646349"/>
            <a:ext cx="1605716" cy="85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87614" y="2743058"/>
            <a:ext cx="866272" cy="745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7" idx="0"/>
          </p:cNvCxnSpPr>
          <p:nvPr/>
        </p:nvCxnSpPr>
        <p:spPr>
          <a:xfrm>
            <a:off x="4924876" y="2706712"/>
            <a:ext cx="1" cy="698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>
            <a:off x="5850556" y="2683175"/>
            <a:ext cx="413837" cy="72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74094" y="2782727"/>
            <a:ext cx="1013159" cy="572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2"/>
          </p:cNvCxnSpPr>
          <p:nvPr/>
        </p:nvCxnSpPr>
        <p:spPr>
          <a:xfrm>
            <a:off x="7621456" y="2659640"/>
            <a:ext cx="1268454" cy="580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1" idx="0"/>
          </p:cNvCxnSpPr>
          <p:nvPr/>
        </p:nvCxnSpPr>
        <p:spPr>
          <a:xfrm>
            <a:off x="8184746" y="2646349"/>
            <a:ext cx="2070624" cy="758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484471" y="2521117"/>
            <a:ext cx="3073568" cy="83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483022" y="4534110"/>
            <a:ext cx="14253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baseline="0" dirty="0" smtClean="0"/>
              <a:t>Amount</a:t>
            </a:r>
          </a:p>
          <a:p>
            <a:r>
              <a:rPr lang="en-CA" sz="1100" baseline="0" dirty="0" smtClean="0"/>
              <a:t>of heavy in 4000 </a:t>
            </a:r>
            <a:r>
              <a:rPr lang="en-CA" sz="1100" baseline="0" dirty="0" err="1" smtClean="0"/>
              <a:t>fmol</a:t>
            </a:r>
            <a:endParaRPr lang="en-CA" sz="1100" dirty="0"/>
          </a:p>
        </p:txBody>
      </p:sp>
      <p:sp>
        <p:nvSpPr>
          <p:cNvPr id="40" name="Rectangle 39"/>
          <p:cNvSpPr/>
          <p:nvPr/>
        </p:nvSpPr>
        <p:spPr>
          <a:xfrm>
            <a:off x="3033467" y="4488687"/>
            <a:ext cx="12875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baseline="0" dirty="0" smtClean="0"/>
              <a:t>Amount</a:t>
            </a:r>
          </a:p>
          <a:p>
            <a:r>
              <a:rPr lang="en-CA" sz="1100" baseline="0" dirty="0" smtClean="0"/>
              <a:t>of heavy 2000 </a:t>
            </a:r>
            <a:r>
              <a:rPr lang="en-CA" sz="1100" baseline="0" dirty="0" err="1" smtClean="0"/>
              <a:t>fmol</a:t>
            </a:r>
            <a:endParaRPr lang="en-CA" sz="1100" dirty="0"/>
          </a:p>
        </p:txBody>
      </p:sp>
      <p:sp>
        <p:nvSpPr>
          <p:cNvPr id="41" name="Rectangle 40"/>
          <p:cNvSpPr/>
          <p:nvPr/>
        </p:nvSpPr>
        <p:spPr>
          <a:xfrm>
            <a:off x="4470060" y="4534109"/>
            <a:ext cx="13308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baseline="0" dirty="0" smtClean="0"/>
              <a:t>Amount</a:t>
            </a:r>
          </a:p>
          <a:p>
            <a:r>
              <a:rPr lang="en-CA" sz="1100" baseline="0" dirty="0" smtClean="0"/>
              <a:t>of heavy 400 </a:t>
            </a:r>
            <a:r>
              <a:rPr lang="en-CA" sz="1100" baseline="0" dirty="0" err="1" smtClean="0"/>
              <a:t>fmol</a:t>
            </a:r>
            <a:endParaRPr lang="en-CA" sz="1100" dirty="0"/>
          </a:p>
        </p:txBody>
      </p:sp>
      <p:sp>
        <p:nvSpPr>
          <p:cNvPr id="42" name="Rectangle 41"/>
          <p:cNvSpPr/>
          <p:nvPr/>
        </p:nvSpPr>
        <p:spPr>
          <a:xfrm>
            <a:off x="5933341" y="4456634"/>
            <a:ext cx="12153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baseline="0" dirty="0" smtClean="0"/>
              <a:t>Amount</a:t>
            </a:r>
          </a:p>
          <a:p>
            <a:r>
              <a:rPr lang="en-CA" sz="1100" baseline="0" dirty="0" smtClean="0"/>
              <a:t>of heavy 200 </a:t>
            </a:r>
            <a:r>
              <a:rPr lang="en-CA" sz="1100" baseline="0" dirty="0" err="1" smtClean="0"/>
              <a:t>fmol</a:t>
            </a:r>
            <a:endParaRPr lang="en-CA" sz="1100" dirty="0"/>
          </a:p>
        </p:txBody>
      </p:sp>
      <p:sp>
        <p:nvSpPr>
          <p:cNvPr id="43" name="Rectangle 42"/>
          <p:cNvSpPr/>
          <p:nvPr/>
        </p:nvSpPr>
        <p:spPr>
          <a:xfrm>
            <a:off x="7372110" y="4432504"/>
            <a:ext cx="11432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baseline="0" dirty="0" smtClean="0"/>
              <a:t>Amount</a:t>
            </a:r>
          </a:p>
          <a:p>
            <a:r>
              <a:rPr lang="en-CA" sz="1100" baseline="0" dirty="0" smtClean="0"/>
              <a:t>of heavy 40 </a:t>
            </a:r>
            <a:r>
              <a:rPr lang="en-CA" sz="1100" baseline="0" dirty="0" err="1" smtClean="0"/>
              <a:t>fmol</a:t>
            </a:r>
            <a:endParaRPr lang="en-CA" sz="1100" dirty="0"/>
          </a:p>
        </p:txBody>
      </p:sp>
      <p:sp>
        <p:nvSpPr>
          <p:cNvPr id="44" name="Rectangle 43"/>
          <p:cNvSpPr/>
          <p:nvPr/>
        </p:nvSpPr>
        <p:spPr>
          <a:xfrm>
            <a:off x="8857136" y="4421655"/>
            <a:ext cx="11641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baseline="0" dirty="0" smtClean="0"/>
              <a:t>Amount</a:t>
            </a:r>
          </a:p>
          <a:p>
            <a:r>
              <a:rPr lang="en-CA" sz="1100" baseline="0" dirty="0" smtClean="0"/>
              <a:t>of heavy 20 </a:t>
            </a:r>
            <a:r>
              <a:rPr lang="en-CA" sz="1100" baseline="0" dirty="0" err="1" smtClean="0"/>
              <a:t>fmol</a:t>
            </a:r>
            <a:endParaRPr lang="en-CA" sz="1100" dirty="0"/>
          </a:p>
        </p:txBody>
      </p:sp>
      <p:sp>
        <p:nvSpPr>
          <p:cNvPr id="45" name="Rectangle 44"/>
          <p:cNvSpPr/>
          <p:nvPr/>
        </p:nvSpPr>
        <p:spPr>
          <a:xfrm>
            <a:off x="10104409" y="4488687"/>
            <a:ext cx="11641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baseline="0" dirty="0" smtClean="0"/>
              <a:t>Amount</a:t>
            </a:r>
          </a:p>
          <a:p>
            <a:r>
              <a:rPr lang="en-CA" sz="1100" baseline="0" dirty="0" smtClean="0"/>
              <a:t>of heavy 4 </a:t>
            </a:r>
            <a:r>
              <a:rPr lang="en-CA" sz="1100" baseline="0" dirty="0" err="1" smtClean="0"/>
              <a:t>fmol</a:t>
            </a:r>
            <a:endParaRPr lang="en-CA" sz="1100" dirty="0"/>
          </a:p>
        </p:txBody>
      </p:sp>
      <p:sp>
        <p:nvSpPr>
          <p:cNvPr id="46" name="Rectangle 45"/>
          <p:cNvSpPr/>
          <p:nvPr/>
        </p:nvSpPr>
        <p:spPr>
          <a:xfrm>
            <a:off x="11285008" y="4560980"/>
            <a:ext cx="11641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baseline="0" dirty="0" smtClean="0"/>
              <a:t>Amount</a:t>
            </a:r>
          </a:p>
          <a:p>
            <a:r>
              <a:rPr lang="en-CA" sz="1100" baseline="0" dirty="0" smtClean="0"/>
              <a:t>of heavy 0 </a:t>
            </a:r>
            <a:r>
              <a:rPr lang="en-CA" sz="1100" baseline="0" dirty="0" err="1" smtClean="0"/>
              <a:t>fmol</a:t>
            </a:r>
            <a:endParaRPr lang="en-CA" sz="11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924876" y="5403292"/>
            <a:ext cx="0" cy="99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924876" y="6397902"/>
            <a:ext cx="1459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366083" y="5507636"/>
            <a:ext cx="804111" cy="454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 rot="16200000">
            <a:off x="4396482" y="5632988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aseline="0" dirty="0" smtClean="0"/>
              <a:t>H/L</a:t>
            </a:r>
            <a:endParaRPr lang="en-CA" baseline="0" dirty="0" smtClean="0"/>
          </a:p>
        </p:txBody>
      </p:sp>
      <p:sp>
        <p:nvSpPr>
          <p:cNvPr id="57" name="Rectangle 56"/>
          <p:cNvSpPr/>
          <p:nvPr/>
        </p:nvSpPr>
        <p:spPr>
          <a:xfrm>
            <a:off x="4068355" y="6504867"/>
            <a:ext cx="3694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aseline="0" dirty="0" smtClean="0"/>
              <a:t>Final Concentration of Heavy spiked in (</a:t>
            </a:r>
            <a:r>
              <a:rPr lang="en-CA" sz="1400" baseline="0" dirty="0" err="1" smtClean="0"/>
              <a:t>fmol</a:t>
            </a:r>
            <a:r>
              <a:rPr lang="en-CA" sz="1400" baseline="0" dirty="0" smtClean="0"/>
              <a:t>/</a:t>
            </a:r>
            <a:r>
              <a:rPr lang="en-CA" sz="1400" baseline="0" dirty="0" err="1" smtClean="0"/>
              <a:t>uL</a:t>
            </a:r>
            <a:r>
              <a:rPr lang="en-CA" sz="1400" baseline="0" dirty="0" smtClean="0"/>
              <a:t>)</a:t>
            </a:r>
            <a:endParaRPr lang="en-CA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3624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4737" t="5283" r="1491" b="4425"/>
          <a:stretch/>
        </p:blipFill>
        <p:spPr>
          <a:xfrm>
            <a:off x="3521148" y="3986406"/>
            <a:ext cx="3949639" cy="2719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737" b="4425"/>
          <a:stretch/>
        </p:blipFill>
        <p:spPr>
          <a:xfrm>
            <a:off x="73081" y="176464"/>
            <a:ext cx="4306414" cy="3076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9639" y="1993050"/>
            <a:ext cx="2005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Heavy in sample 4000 </a:t>
            </a:r>
            <a:r>
              <a:rPr lang="en-CA" sz="1600" dirty="0" err="1" smtClean="0"/>
              <a:t>fmol</a:t>
            </a:r>
            <a:endParaRPr lang="en-CA" sz="1600" dirty="0"/>
          </a:p>
        </p:txBody>
      </p:sp>
      <p:sp>
        <p:nvSpPr>
          <p:cNvPr id="4" name="Rectangle 3"/>
          <p:cNvSpPr/>
          <p:nvPr/>
        </p:nvSpPr>
        <p:spPr>
          <a:xfrm>
            <a:off x="2881840" y="513519"/>
            <a:ext cx="189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Light; it’s been keep constant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481107" y="1271826"/>
            <a:ext cx="1755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Ratio (L/H): 0.01</a:t>
            </a:r>
            <a:endParaRPr lang="en-C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4649" t="6847" r="1460" b="3958"/>
          <a:stretch/>
        </p:blipFill>
        <p:spPr>
          <a:xfrm>
            <a:off x="6935555" y="377532"/>
            <a:ext cx="4363648" cy="2962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86502" y="2223880"/>
            <a:ext cx="2005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Heavy in sample 2000 </a:t>
            </a:r>
            <a:r>
              <a:rPr lang="en-CA" sz="1600" dirty="0" err="1" smtClean="0"/>
              <a:t>fmol</a:t>
            </a:r>
            <a:endParaRPr lang="en-CA" sz="1600" dirty="0"/>
          </a:p>
        </p:txBody>
      </p:sp>
      <p:sp>
        <p:nvSpPr>
          <p:cNvPr id="8" name="Rectangle 7"/>
          <p:cNvSpPr/>
          <p:nvPr/>
        </p:nvSpPr>
        <p:spPr>
          <a:xfrm>
            <a:off x="10186502" y="661417"/>
            <a:ext cx="189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Light; it’s been keep constant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0186502" y="1338211"/>
            <a:ext cx="1755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Ratio (L/H): 0.13</a:t>
            </a:r>
            <a:endParaRPr lang="en-CA" b="1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10194806" y="41350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7707853" y="4143827"/>
            <a:ext cx="189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Light; it’s been keep constant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7913391" y="5322513"/>
            <a:ext cx="2005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Heavy in sample 400 </a:t>
            </a:r>
            <a:r>
              <a:rPr lang="en-CA" sz="1600" dirty="0" err="1" smtClean="0"/>
              <a:t>fmol</a:t>
            </a:r>
            <a:endParaRPr lang="en-CA" sz="1600" dirty="0"/>
          </a:p>
        </p:txBody>
      </p:sp>
      <p:sp>
        <p:nvSpPr>
          <p:cNvPr id="16" name="Rectangle 15"/>
          <p:cNvSpPr/>
          <p:nvPr/>
        </p:nvSpPr>
        <p:spPr>
          <a:xfrm>
            <a:off x="7838167" y="4866538"/>
            <a:ext cx="16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Ratio (L/H): 0.6</a:t>
            </a:r>
            <a:endParaRPr lang="en-CA" b="1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607321" y="57451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83362" y="4752428"/>
            <a:ext cx="2480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More dilutions; same BAL sample where </a:t>
            </a:r>
          </a:p>
          <a:p>
            <a:r>
              <a:rPr lang="en-CA" dirty="0" smtClean="0"/>
              <a:t>the amount of heavy </a:t>
            </a:r>
            <a:r>
              <a:rPr lang="en-CA" dirty="0" smtClean="0"/>
              <a:t>gets decreased</a:t>
            </a:r>
            <a:endParaRPr lang="en-CA" dirty="0"/>
          </a:p>
        </p:txBody>
      </p:sp>
      <p:sp>
        <p:nvSpPr>
          <p:cNvPr id="27" name="Right Arrow 26"/>
          <p:cNvSpPr/>
          <p:nvPr/>
        </p:nvSpPr>
        <p:spPr>
          <a:xfrm>
            <a:off x="5314752" y="1739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4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0" b="1115"/>
          <a:stretch/>
        </p:blipFill>
        <p:spPr>
          <a:xfrm>
            <a:off x="383974" y="1884915"/>
            <a:ext cx="4839459" cy="3276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333" t="7153"/>
          <a:stretch/>
        </p:blipFill>
        <p:spPr>
          <a:xfrm>
            <a:off x="6297934" y="1884915"/>
            <a:ext cx="4810004" cy="3276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4726" y="934277"/>
            <a:ext cx="189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Light; it’s been keep constant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974500" y="3338554"/>
            <a:ext cx="1630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Ratio (L/H): 16 </a:t>
            </a:r>
            <a:endParaRPr lang="en-CA" b="1" dirty="0"/>
          </a:p>
        </p:txBody>
      </p:sp>
      <p:sp>
        <p:nvSpPr>
          <p:cNvPr id="6" name="Rectangle 5"/>
          <p:cNvSpPr/>
          <p:nvPr/>
        </p:nvSpPr>
        <p:spPr>
          <a:xfrm>
            <a:off x="3465939" y="5307784"/>
            <a:ext cx="2005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Heavy in sample 20 </a:t>
            </a:r>
            <a:r>
              <a:rPr lang="en-CA" sz="1600" dirty="0" err="1" smtClean="0"/>
              <a:t>fmol</a:t>
            </a:r>
            <a:r>
              <a:rPr lang="en-CA" sz="1600" dirty="0" smtClean="0"/>
              <a:t>/</a:t>
            </a:r>
            <a:r>
              <a:rPr lang="en-CA" sz="1600" dirty="0" err="1" smtClean="0"/>
              <a:t>uL</a:t>
            </a:r>
            <a:endParaRPr lang="en-CA" sz="1600" dirty="0"/>
          </a:p>
        </p:txBody>
      </p:sp>
      <p:sp>
        <p:nvSpPr>
          <p:cNvPr id="7" name="Rectangle 6"/>
          <p:cNvSpPr/>
          <p:nvPr/>
        </p:nvSpPr>
        <p:spPr>
          <a:xfrm>
            <a:off x="8482263" y="934276"/>
            <a:ext cx="189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Light; it’s been keep constant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7965750" y="5462368"/>
            <a:ext cx="2005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When the amount of my heavy in the sample is 4 </a:t>
            </a:r>
            <a:r>
              <a:rPr lang="en-CA" sz="1600" dirty="0" err="1" smtClean="0"/>
              <a:t>fmol</a:t>
            </a:r>
            <a:r>
              <a:rPr lang="en-CA" sz="1600" dirty="0" smtClean="0"/>
              <a:t> I don’t see it anymore</a:t>
            </a:r>
            <a:endParaRPr lang="en-CA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02936" y="4636168"/>
            <a:ext cx="152306" cy="67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5427601" y="37077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94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8" y="60763"/>
            <a:ext cx="10515600" cy="1325563"/>
          </a:xfrm>
        </p:spPr>
        <p:txBody>
          <a:bodyPr/>
          <a:lstStyle/>
          <a:p>
            <a:r>
              <a:rPr lang="en-CA" dirty="0" smtClean="0"/>
              <a:t>For this peptide the Cal curve looked like this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904429" y="4061434"/>
            <a:ext cx="120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err="1" smtClean="0"/>
              <a:t>Fmol</a:t>
            </a:r>
            <a:r>
              <a:rPr lang="en-CA" sz="1400" dirty="0" smtClean="0"/>
              <a:t> of heavy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68057" y="2738545"/>
            <a:ext cx="441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/>
              <a:t>H/L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787294" y="1257095"/>
            <a:ext cx="26064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The lowest</a:t>
            </a:r>
            <a:r>
              <a:rPr lang="en-CA" baseline="0" dirty="0" smtClean="0"/>
              <a:t> amount of heavy in the sample which I see  is 20 </a:t>
            </a:r>
            <a:r>
              <a:rPr lang="en-CA" baseline="0" dirty="0" err="1" smtClean="0"/>
              <a:t>fmol</a:t>
            </a:r>
            <a:endParaRPr lang="en-CA" baseline="0" dirty="0" smtClean="0"/>
          </a:p>
          <a:p>
            <a:endParaRPr lang="en-CA" dirty="0"/>
          </a:p>
          <a:p>
            <a:endParaRPr lang="en-CA" baseline="0" dirty="0" smtClean="0"/>
          </a:p>
          <a:p>
            <a:endParaRPr lang="en-CA" dirty="0"/>
          </a:p>
          <a:p>
            <a:endParaRPr lang="en-CA" baseline="0" dirty="0" smtClean="0"/>
          </a:p>
          <a:p>
            <a:endParaRPr lang="en-CA" dirty="0"/>
          </a:p>
          <a:p>
            <a:endParaRPr lang="en-CA" baseline="0" dirty="0" smtClean="0"/>
          </a:p>
          <a:p>
            <a:endParaRPr lang="en-CA" dirty="0"/>
          </a:p>
          <a:p>
            <a:endParaRPr lang="en-CA" baseline="0" dirty="0" smtClean="0"/>
          </a:p>
          <a:p>
            <a:r>
              <a:rPr lang="en-CA" b="1" dirty="0" smtClean="0"/>
              <a:t>When the  amount of heavy is </a:t>
            </a:r>
            <a:r>
              <a:rPr lang="en-CA" b="1" baseline="0" dirty="0" smtClean="0"/>
              <a:t>4 </a:t>
            </a:r>
            <a:r>
              <a:rPr lang="en-CA" b="1" baseline="0" dirty="0" err="1" smtClean="0"/>
              <a:t>fmol</a:t>
            </a:r>
            <a:r>
              <a:rPr lang="en-CA" b="1" dirty="0" smtClean="0"/>
              <a:t> I don’t </a:t>
            </a:r>
          </a:p>
          <a:p>
            <a:r>
              <a:rPr lang="en-CA" b="1" dirty="0" smtClean="0"/>
              <a:t>“see” it…</a:t>
            </a:r>
            <a:endParaRPr lang="en-CA" b="1" baseline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130" b="1115"/>
          <a:stretch/>
        </p:blipFill>
        <p:spPr>
          <a:xfrm>
            <a:off x="7375438" y="1031299"/>
            <a:ext cx="4513174" cy="30556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94578" y="1434953"/>
            <a:ext cx="189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Light; it’s been keep constant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639679" y="2484938"/>
            <a:ext cx="1630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Ratio (L/H): 16 </a:t>
            </a:r>
            <a:endParaRPr lang="en-CA" b="1" dirty="0"/>
          </a:p>
        </p:txBody>
      </p:sp>
      <p:sp>
        <p:nvSpPr>
          <p:cNvPr id="11" name="Rectangle 10"/>
          <p:cNvSpPr/>
          <p:nvPr/>
        </p:nvSpPr>
        <p:spPr>
          <a:xfrm>
            <a:off x="9788517" y="2892434"/>
            <a:ext cx="1763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/>
              <a:t>Heavy in sample 20 </a:t>
            </a:r>
            <a:r>
              <a:rPr lang="en-CA" sz="1400" b="1" dirty="0" err="1" smtClean="0"/>
              <a:t>fmol</a:t>
            </a:r>
            <a:endParaRPr lang="en-CA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44480" y="2484938"/>
            <a:ext cx="2508067" cy="657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3333" t="7154" b="4099"/>
          <a:stretch/>
        </p:blipFill>
        <p:spPr>
          <a:xfrm>
            <a:off x="7730664" y="4506138"/>
            <a:ext cx="3611953" cy="23518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194578" y="4872864"/>
            <a:ext cx="189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Light</a:t>
            </a:r>
            <a:endParaRPr lang="en-CA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24337" y="5682069"/>
            <a:ext cx="2342147" cy="638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71418" y="2356862"/>
            <a:ext cx="5458259" cy="133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717376"/>
              </p:ext>
            </p:extLst>
          </p:nvPr>
        </p:nvGraphicFramePr>
        <p:xfrm>
          <a:off x="228626" y="13182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503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9" y="1088411"/>
            <a:ext cx="3582402" cy="2400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-240631"/>
            <a:ext cx="9978190" cy="1062623"/>
          </a:xfrm>
        </p:spPr>
        <p:txBody>
          <a:bodyPr>
            <a:normAutofit/>
          </a:bodyPr>
          <a:lstStyle/>
          <a:p>
            <a:r>
              <a:rPr lang="en-CA" sz="3200" dirty="0" smtClean="0"/>
              <a:t>Then I applied PRM for this peptide (and others) to samples</a:t>
            </a:r>
            <a:endParaRPr lang="en-CA" sz="3200" dirty="0"/>
          </a:p>
        </p:txBody>
      </p:sp>
      <p:sp>
        <p:nvSpPr>
          <p:cNvPr id="4" name="Rectangle 3"/>
          <p:cNvSpPr/>
          <p:nvPr/>
        </p:nvSpPr>
        <p:spPr>
          <a:xfrm>
            <a:off x="2390172" y="719079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Sample 1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081020" y="1709974"/>
            <a:ext cx="1748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Ratio L/H= 0.006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3518791" y="1432066"/>
            <a:ext cx="16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Ratio L/H= 0.01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336529" y="878978"/>
            <a:ext cx="51506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The amount of heavy I have spiked in is 2200 </a:t>
            </a:r>
            <a:r>
              <a:rPr lang="en-CA" dirty="0" err="1" smtClean="0"/>
              <a:t>fmol</a:t>
            </a:r>
            <a:r>
              <a:rPr lang="en-CA" dirty="0" smtClean="0"/>
              <a:t> approximately</a:t>
            </a:r>
          </a:p>
          <a:p>
            <a:r>
              <a:rPr lang="en-CA" dirty="0" smtClean="0"/>
              <a:t>If I use the formula L/H=[L]/[H] to find the concentration of the light peptide :</a:t>
            </a:r>
          </a:p>
          <a:p>
            <a:r>
              <a:rPr lang="en-CA" dirty="0" smtClean="0"/>
              <a:t>For sample 1 I find : 0.006*2200 </a:t>
            </a:r>
            <a:r>
              <a:rPr lang="en-CA" dirty="0" err="1" smtClean="0"/>
              <a:t>fmol</a:t>
            </a:r>
            <a:r>
              <a:rPr lang="en-CA" dirty="0" smtClean="0"/>
              <a:t>= 13 </a:t>
            </a:r>
            <a:r>
              <a:rPr lang="en-CA" dirty="0" err="1" smtClean="0"/>
              <a:t>fmol</a:t>
            </a:r>
            <a:r>
              <a:rPr lang="en-CA" dirty="0" smtClean="0"/>
              <a:t> </a:t>
            </a:r>
          </a:p>
          <a:p>
            <a:r>
              <a:rPr lang="en-CA" dirty="0" smtClean="0"/>
              <a:t>This below the 20 </a:t>
            </a:r>
            <a:r>
              <a:rPr lang="en-CA" dirty="0" err="1" smtClean="0"/>
              <a:t>fmol</a:t>
            </a:r>
            <a:r>
              <a:rPr lang="en-CA" dirty="0" smtClean="0"/>
              <a:t> which was the last point which I could see (previous slide)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2944525" y="1709974"/>
            <a:ext cx="150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Light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Heavy 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6698479" y="4342504"/>
            <a:ext cx="51506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The amount of heavy I have spiked in is 2200 </a:t>
            </a:r>
            <a:r>
              <a:rPr lang="en-CA" dirty="0" err="1" smtClean="0"/>
              <a:t>fmol</a:t>
            </a:r>
            <a:r>
              <a:rPr lang="en-CA" dirty="0" smtClean="0"/>
              <a:t> approximately</a:t>
            </a:r>
          </a:p>
          <a:p>
            <a:r>
              <a:rPr lang="en-CA" dirty="0" smtClean="0"/>
              <a:t>If I use the formula L/H=[L]/[H] to find the concentration of the light peptide :</a:t>
            </a:r>
          </a:p>
          <a:p>
            <a:r>
              <a:rPr lang="en-CA" dirty="0" smtClean="0"/>
              <a:t>For sample 1 I find : 0.005*2200 </a:t>
            </a:r>
            <a:r>
              <a:rPr lang="en-CA" dirty="0" err="1" smtClean="0"/>
              <a:t>fmol</a:t>
            </a:r>
            <a:r>
              <a:rPr lang="en-CA" dirty="0" smtClean="0"/>
              <a:t>= 11 </a:t>
            </a:r>
            <a:r>
              <a:rPr lang="en-CA" dirty="0" err="1" smtClean="0"/>
              <a:t>fmol</a:t>
            </a:r>
            <a:r>
              <a:rPr lang="en-CA" dirty="0" smtClean="0"/>
              <a:t> </a:t>
            </a:r>
          </a:p>
          <a:p>
            <a:r>
              <a:rPr lang="en-CA" dirty="0" smtClean="0"/>
              <a:t>This below the 20 </a:t>
            </a:r>
            <a:r>
              <a:rPr lang="en-CA" dirty="0" err="1" smtClean="0"/>
              <a:t>fmol</a:t>
            </a:r>
            <a:r>
              <a:rPr lang="en-CA" dirty="0" smtClean="0"/>
              <a:t> which was the last point which I could see (previous slide)</a:t>
            </a:r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22891" b="258"/>
          <a:stretch/>
        </p:blipFill>
        <p:spPr>
          <a:xfrm>
            <a:off x="617569" y="3958603"/>
            <a:ext cx="3229202" cy="27991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44525" y="4758000"/>
            <a:ext cx="150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Light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Heavy 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4304981" y="5173498"/>
            <a:ext cx="1748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Ratio L/H= 0.005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3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8" y="265814"/>
            <a:ext cx="5293242" cy="591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 smtClean="0"/>
              <a:t>In case you ask me why I didn’t use the equation that the curve gives me to do the calculations is because even when I tried this, things didn’t make more sense.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 smtClean="0"/>
              <a:t>If I use this equation </a:t>
            </a:r>
            <a:r>
              <a:rPr lang="en-CA" sz="1800" dirty="0" smtClean="0"/>
              <a:t>y=0.0165x</a:t>
            </a:r>
            <a:r>
              <a:rPr lang="en-CA" sz="1800" dirty="0" smtClean="0"/>
              <a:t> to calculate the amount of my light peptide…</a:t>
            </a:r>
          </a:p>
          <a:p>
            <a:pPr marL="0" indent="0">
              <a:buNone/>
            </a:pPr>
            <a:r>
              <a:rPr lang="en-CA" sz="1800" dirty="0" smtClean="0"/>
              <a:t>From the previous example</a:t>
            </a:r>
          </a:p>
          <a:p>
            <a:pPr marL="0" indent="0">
              <a:buNone/>
            </a:pPr>
            <a:r>
              <a:rPr lang="en-CA" sz="1800" dirty="0" smtClean="0"/>
              <a:t>Y=L/H=0.006</a:t>
            </a:r>
          </a:p>
          <a:p>
            <a:pPr marL="0" indent="0">
              <a:buNone/>
            </a:pPr>
            <a:r>
              <a:rPr lang="en-CA" sz="1800" dirty="0" smtClean="0"/>
              <a:t>X= amount of light I want to calculate (</a:t>
            </a:r>
            <a:r>
              <a:rPr lang="en-CA" sz="1800" dirty="0" err="1" smtClean="0"/>
              <a:t>fmol</a:t>
            </a:r>
            <a:r>
              <a:rPr lang="en-CA" sz="1800" dirty="0" smtClean="0"/>
              <a:t>)</a:t>
            </a:r>
          </a:p>
          <a:p>
            <a:pPr marL="0" indent="0">
              <a:buNone/>
            </a:pPr>
            <a:r>
              <a:rPr lang="en-CA" sz="1800" dirty="0" smtClean="0"/>
              <a:t>y=0.0165x</a:t>
            </a:r>
            <a:endParaRPr lang="en-CA" sz="1800" dirty="0"/>
          </a:p>
          <a:p>
            <a:pPr marL="0" indent="0">
              <a:buNone/>
            </a:pPr>
            <a:r>
              <a:rPr lang="en-CA" sz="1800" dirty="0" smtClean="0"/>
              <a:t>y/0.0165=x</a:t>
            </a:r>
          </a:p>
          <a:p>
            <a:pPr marL="0" indent="0">
              <a:buNone/>
            </a:pPr>
            <a:r>
              <a:rPr lang="en-CA" sz="1800" dirty="0" smtClean="0"/>
              <a:t>0.006/0.0165=</a:t>
            </a:r>
            <a:r>
              <a:rPr lang="en-CA" sz="1800" b="1" dirty="0" smtClean="0"/>
              <a:t>0.364 </a:t>
            </a:r>
            <a:r>
              <a:rPr lang="en-CA" sz="1800" b="1" dirty="0" err="1" smtClean="0"/>
              <a:t>fmol</a:t>
            </a:r>
            <a:endParaRPr lang="en-CA" sz="1800" b="1" dirty="0" smtClean="0"/>
          </a:p>
          <a:p>
            <a:pPr marL="0" indent="0">
              <a:buNone/>
            </a:pPr>
            <a:r>
              <a:rPr lang="en-CA" sz="1800" dirty="0" smtClean="0"/>
              <a:t>This is an amount which I shouldn’t be able to “see”..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</p:txBody>
      </p:sp>
      <p:sp>
        <p:nvSpPr>
          <p:cNvPr id="4" name="Rectangle 3"/>
          <p:cNvSpPr/>
          <p:nvPr/>
        </p:nvSpPr>
        <p:spPr>
          <a:xfrm>
            <a:off x="1904429" y="4061434"/>
            <a:ext cx="120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err="1" smtClean="0"/>
              <a:t>Fmol</a:t>
            </a:r>
            <a:r>
              <a:rPr lang="en-CA" sz="1400" dirty="0" smtClean="0"/>
              <a:t> of heavy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68057" y="2738545"/>
            <a:ext cx="441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/>
              <a:t>H/L</a:t>
            </a:r>
            <a:endParaRPr lang="en-C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163164"/>
              </p:ext>
            </p:extLst>
          </p:nvPr>
        </p:nvGraphicFramePr>
        <p:xfrm>
          <a:off x="228626" y="13182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46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574</Words>
  <Application>Microsoft Office PowerPoint</Application>
  <PresentationFormat>Widescreen</PresentationFormat>
  <Paragraphs>134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Constructing samples for REVERSE calibration curve</vt:lpstr>
      <vt:lpstr>PowerPoint Presentation</vt:lpstr>
      <vt:lpstr>PowerPoint Presentation</vt:lpstr>
      <vt:lpstr>For this peptide the Cal curve looked like this</vt:lpstr>
      <vt:lpstr>Then I applied PRM for this peptide (and others) to samples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Farkona</dc:creator>
  <cp:lastModifiedBy>Sofia Farkona</cp:lastModifiedBy>
  <cp:revision>15</cp:revision>
  <dcterms:created xsi:type="dcterms:W3CDTF">2019-11-08T21:35:34Z</dcterms:created>
  <dcterms:modified xsi:type="dcterms:W3CDTF">2019-11-08T23:58:42Z</dcterms:modified>
</cp:coreProperties>
</file>