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1DC18-5345-4926-BD5A-36AC271632A8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78817-A467-4A03-B36F-92710200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33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8F91D-AF86-42BC-B940-39C44A2FB78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98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912E-D83C-49FE-AA36-E62A2278A054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8E3D-8016-4F8D-863E-7EF6CC85C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6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912E-D83C-49FE-AA36-E62A2278A054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8E3D-8016-4F8D-863E-7EF6CC85C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73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912E-D83C-49FE-AA36-E62A2278A054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8E3D-8016-4F8D-863E-7EF6CC85C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11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912E-D83C-49FE-AA36-E62A2278A054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8E3D-8016-4F8D-863E-7EF6CC85C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4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912E-D83C-49FE-AA36-E62A2278A054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8E3D-8016-4F8D-863E-7EF6CC85C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9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912E-D83C-49FE-AA36-E62A2278A054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8E3D-8016-4F8D-863E-7EF6CC85C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9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912E-D83C-49FE-AA36-E62A2278A054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8E3D-8016-4F8D-863E-7EF6CC85C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98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912E-D83C-49FE-AA36-E62A2278A054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8E3D-8016-4F8D-863E-7EF6CC85C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21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912E-D83C-49FE-AA36-E62A2278A054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8E3D-8016-4F8D-863E-7EF6CC85C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912E-D83C-49FE-AA36-E62A2278A054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8E3D-8016-4F8D-863E-7EF6CC85C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85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912E-D83C-49FE-AA36-E62A2278A054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8E3D-8016-4F8D-863E-7EF6CC85C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2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F912E-D83C-49FE-AA36-E62A2278A054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38E3D-8016-4F8D-863E-7EF6CC85C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6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7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9368481" cy="5576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Glycan Oxford nomenclature cheat sheet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0CD5-D553-49AF-AADB-2685995A1F1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5996" y="997395"/>
            <a:ext cx="4752975" cy="10763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82303" y="3950559"/>
            <a:ext cx="2809875" cy="323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69000" y="2769329"/>
            <a:ext cx="2726196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dirty="0" err="1"/>
              <a:t>Fucose</a:t>
            </a:r>
            <a:r>
              <a:rPr lang="en-US" sz="1300" b="1" dirty="0"/>
              <a:t> (F)</a:t>
            </a:r>
          </a:p>
          <a:p>
            <a:endParaRPr lang="en-US" sz="1300" b="1" dirty="0"/>
          </a:p>
          <a:p>
            <a:r>
              <a:rPr lang="en-US" sz="1300" b="1" dirty="0"/>
              <a:t>Galactose (G)</a:t>
            </a:r>
          </a:p>
          <a:p>
            <a:endParaRPr lang="en-US" sz="1300" dirty="0"/>
          </a:p>
          <a:p>
            <a:r>
              <a:rPr lang="en-US" sz="1300" dirty="0"/>
              <a:t>Glucose</a:t>
            </a:r>
          </a:p>
          <a:p>
            <a:endParaRPr lang="en-US" sz="1300" dirty="0"/>
          </a:p>
          <a:p>
            <a:r>
              <a:rPr lang="en-US" sz="1300" b="1" dirty="0"/>
              <a:t>Mannose (M)</a:t>
            </a:r>
          </a:p>
          <a:p>
            <a:endParaRPr lang="en-US" sz="1300" dirty="0"/>
          </a:p>
          <a:p>
            <a:r>
              <a:rPr lang="en-US" sz="1300" dirty="0"/>
              <a:t>N-acetyl </a:t>
            </a:r>
            <a:r>
              <a:rPr lang="en-US" sz="1300" dirty="0" err="1"/>
              <a:t>galactosamine</a:t>
            </a:r>
            <a:r>
              <a:rPr lang="en-US" sz="1300" dirty="0"/>
              <a:t> (GN)</a:t>
            </a:r>
          </a:p>
          <a:p>
            <a:endParaRPr lang="en-US" sz="1300" dirty="0"/>
          </a:p>
          <a:p>
            <a:r>
              <a:rPr lang="en-US" sz="1300" b="1" dirty="0"/>
              <a:t>N-acetyl </a:t>
            </a:r>
            <a:r>
              <a:rPr lang="en-US" sz="1300" b="1" dirty="0" smtClean="0"/>
              <a:t>glucosamine aka </a:t>
            </a:r>
            <a:r>
              <a:rPr lang="en-US" sz="1300" b="1" dirty="0" err="1" smtClean="0"/>
              <a:t>GlcNAc</a:t>
            </a:r>
            <a:r>
              <a:rPr lang="en-US" sz="1300" b="1" dirty="0" smtClean="0"/>
              <a:t> </a:t>
            </a:r>
            <a:r>
              <a:rPr lang="en-US" sz="1300" b="1" dirty="0"/>
              <a:t>(A)</a:t>
            </a:r>
          </a:p>
          <a:p>
            <a:endParaRPr lang="en-US" sz="1300" b="1" dirty="0"/>
          </a:p>
          <a:p>
            <a:r>
              <a:rPr lang="en-US" sz="1300" b="1" dirty="0"/>
              <a:t>Sialic acid (S)</a:t>
            </a:r>
          </a:p>
          <a:p>
            <a:endParaRPr lang="en-US" sz="1300" dirty="0"/>
          </a:p>
        </p:txBody>
      </p:sp>
      <p:sp>
        <p:nvSpPr>
          <p:cNvPr id="6" name="TextBox 5"/>
          <p:cNvSpPr txBox="1"/>
          <p:nvPr/>
        </p:nvSpPr>
        <p:spPr>
          <a:xfrm>
            <a:off x="6614985" y="2496707"/>
            <a:ext cx="26721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FA2G2S1</a:t>
            </a:r>
            <a:endParaRPr lang="en-US" sz="36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611759" y="3356235"/>
            <a:ext cx="152923" cy="637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27964" y="4131301"/>
            <a:ext cx="1152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 core </a:t>
            </a:r>
            <a:r>
              <a:rPr lang="en-US" sz="1400" dirty="0" err="1"/>
              <a:t>fucose</a:t>
            </a:r>
            <a:endParaRPr lang="en-US" sz="1400" dirty="0"/>
          </a:p>
        </p:txBody>
      </p:sp>
      <p:sp>
        <p:nvSpPr>
          <p:cNvPr id="10" name="Left Brace 9"/>
          <p:cNvSpPr/>
          <p:nvPr/>
        </p:nvSpPr>
        <p:spPr>
          <a:xfrm rot="16200000">
            <a:off x="7311333" y="3012028"/>
            <a:ext cx="121291" cy="67372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371977" y="3560686"/>
            <a:ext cx="0" cy="1323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06494" y="4884556"/>
            <a:ext cx="16744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 antenna</a:t>
            </a:r>
          </a:p>
          <a:p>
            <a:r>
              <a:rPr lang="en-US" sz="1400" dirty="0"/>
              <a:t>s</a:t>
            </a:r>
            <a:r>
              <a:rPr lang="en-US" sz="1400" dirty="0"/>
              <a:t>tarting with </a:t>
            </a:r>
            <a:r>
              <a:rPr lang="en-US" sz="1400" dirty="0" err="1"/>
              <a:t>GlcNAc</a:t>
            </a:r>
            <a:endParaRPr lang="en-US" sz="1400" dirty="0"/>
          </a:p>
        </p:txBody>
      </p:sp>
      <p:sp>
        <p:nvSpPr>
          <p:cNvPr id="19" name="Left Brace 18"/>
          <p:cNvSpPr/>
          <p:nvPr/>
        </p:nvSpPr>
        <p:spPr>
          <a:xfrm rot="16200000">
            <a:off x="8068326" y="3040982"/>
            <a:ext cx="121291" cy="67372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8128970" y="3589641"/>
            <a:ext cx="0" cy="572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678624" y="4299678"/>
            <a:ext cx="10019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 galactose</a:t>
            </a:r>
            <a:endParaRPr lang="en-US" sz="1400" dirty="0"/>
          </a:p>
        </p:txBody>
      </p:sp>
      <p:sp>
        <p:nvSpPr>
          <p:cNvPr id="23" name="Left Brace 22"/>
          <p:cNvSpPr/>
          <p:nvPr/>
        </p:nvSpPr>
        <p:spPr>
          <a:xfrm rot="16200000">
            <a:off x="8789692" y="3046608"/>
            <a:ext cx="121291" cy="67372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8885964" y="3589641"/>
            <a:ext cx="222421" cy="480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786157" y="4215879"/>
            <a:ext cx="1011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 sialic acid</a:t>
            </a:r>
            <a:endParaRPr lang="en-US" sz="14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10195" y="5880450"/>
            <a:ext cx="1286519" cy="562504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2368797" y="5977036"/>
            <a:ext cx="707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830161" y="5838537"/>
            <a:ext cx="5725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the “</a:t>
            </a:r>
            <a:r>
              <a:rPr lang="en-US" dirty="0" err="1"/>
              <a:t>trimannosyl</a:t>
            </a:r>
            <a:r>
              <a:rPr lang="en-US" dirty="0"/>
              <a:t> core.” It is assumed, not denoted, as it is common to all N-</a:t>
            </a:r>
            <a:r>
              <a:rPr lang="en-US" dirty="0" err="1"/>
              <a:t>glycans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15449" y="2219450"/>
            <a:ext cx="467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Read the glycan from backbone to reducing end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260624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 animBg="1"/>
      <p:bldP spid="15" grpId="0"/>
      <p:bldP spid="19" grpId="0" animBg="1"/>
      <p:bldP spid="22" grpId="0"/>
      <p:bldP spid="23" grpId="0" animBg="1"/>
      <p:bldP spid="27" grpId="0"/>
      <p:bldP spid="28" grpId="0"/>
      <p:bldP spid="29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6289" y="321276"/>
            <a:ext cx="1848382" cy="6943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6289" y="1351005"/>
            <a:ext cx="1948108" cy="6960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6649" y="2382516"/>
            <a:ext cx="1967661" cy="7354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6719" y="4344127"/>
            <a:ext cx="2026438" cy="6332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6719" y="3400412"/>
            <a:ext cx="2087520" cy="6137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7100" y="5424631"/>
            <a:ext cx="1941253" cy="9239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56347" y="5450825"/>
            <a:ext cx="2073009" cy="8715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68056" y="5456060"/>
            <a:ext cx="2077479" cy="89250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97485" y="364715"/>
            <a:ext cx="1993643" cy="6429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55597" y="1432665"/>
            <a:ext cx="2135531" cy="6065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033908" y="2420209"/>
            <a:ext cx="2178908" cy="64424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092667" y="3392485"/>
            <a:ext cx="2098461" cy="56168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998897" y="4369462"/>
            <a:ext cx="2286000" cy="56673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8855" y="483768"/>
            <a:ext cx="527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8855" y="1559181"/>
            <a:ext cx="79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FA2G1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6263" y="2565592"/>
            <a:ext cx="79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FA2G2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6263" y="3456339"/>
            <a:ext cx="1013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FA2G1S1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3428" y="4478334"/>
            <a:ext cx="1013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FA2G2S1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59031" y="6356679"/>
            <a:ext cx="221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FA2Bi (as in bisecting)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23770" y="6382358"/>
            <a:ext cx="968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FA2BiG1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007311" y="6356679"/>
            <a:ext cx="968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FA2BiG2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885610" y="475841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A2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885610" y="155125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A2G1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853018" y="2557665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A2G2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53018" y="3448412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A2G1S1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850183" y="4470407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A2G2S1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268405" y="35905"/>
            <a:ext cx="4028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Structures and masses by </a:t>
            </a:r>
            <a:r>
              <a:rPr lang="en-US" sz="800" b="1" dirty="0" err="1" smtClean="0"/>
              <a:t>Glyco</a:t>
            </a:r>
            <a:r>
              <a:rPr lang="en-US" sz="800" b="1" dirty="0" smtClean="0"/>
              <a:t> Workbench. Oxford nomenclature used to denote </a:t>
            </a:r>
            <a:r>
              <a:rPr lang="en-US" sz="800" b="1" dirty="0" err="1" smtClean="0"/>
              <a:t>glycans</a:t>
            </a:r>
            <a:r>
              <a:rPr lang="en-US" sz="800" b="1" dirty="0" smtClean="0"/>
              <a:t>.</a:t>
            </a:r>
          </a:p>
          <a:p>
            <a:endParaRPr lang="en-US" sz="800" b="1" dirty="0"/>
          </a:p>
          <a:p>
            <a:endParaRPr lang="en-US" sz="8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510332" y="149546"/>
            <a:ext cx="458478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 am monitoring these 13 </a:t>
            </a:r>
            <a:r>
              <a:rPr lang="en-US" sz="1400" dirty="0" err="1" smtClean="0"/>
              <a:t>glycans</a:t>
            </a:r>
            <a:r>
              <a:rPr lang="en-US" sz="1400" dirty="0" smtClean="0"/>
              <a:t>. </a:t>
            </a:r>
          </a:p>
          <a:p>
            <a:endParaRPr lang="en-US" sz="1400" dirty="0"/>
          </a:p>
          <a:p>
            <a:r>
              <a:rPr lang="en-US" sz="1400" dirty="0" smtClean="0"/>
              <a:t>Here they are shown on IgG1: </a:t>
            </a:r>
            <a:r>
              <a:rPr lang="en-US" sz="1400" dirty="0" smtClean="0">
                <a:solidFill>
                  <a:srgbClr val="FF0000"/>
                </a:solidFill>
              </a:rPr>
              <a:t>EEQYNSTYR</a:t>
            </a:r>
            <a:r>
              <a:rPr lang="en-US" sz="1400" dirty="0" smtClean="0"/>
              <a:t>. These are 13 precursor masses I monitor. </a:t>
            </a:r>
          </a:p>
          <a:p>
            <a:r>
              <a:rPr lang="en-US" sz="1400" dirty="0" smtClean="0"/>
              <a:t>They can also be on IgG2, 3, and 4. </a:t>
            </a:r>
          </a:p>
          <a:p>
            <a:endParaRPr lang="en-US" sz="1400" dirty="0"/>
          </a:p>
          <a:p>
            <a:r>
              <a:rPr lang="en-US" sz="1400" dirty="0" smtClean="0"/>
              <a:t>IgG2/3 can share a sequence: </a:t>
            </a:r>
            <a:r>
              <a:rPr lang="en-US" sz="1400" dirty="0" smtClean="0">
                <a:solidFill>
                  <a:srgbClr val="FF0000"/>
                </a:solidFill>
              </a:rPr>
              <a:t>EEQFNSTFR</a:t>
            </a:r>
            <a:r>
              <a:rPr lang="en-US" sz="1400" dirty="0" smtClean="0"/>
              <a:t>.  Some IgG3 also has a sequence of </a:t>
            </a:r>
            <a:r>
              <a:rPr lang="en-US" sz="1400" dirty="0" smtClean="0">
                <a:solidFill>
                  <a:srgbClr val="FF0000"/>
                </a:solidFill>
              </a:rPr>
              <a:t>EEQYNSTFR</a:t>
            </a:r>
            <a:r>
              <a:rPr lang="en-US" sz="1400" dirty="0" smtClean="0"/>
              <a:t>.  IgG4 has a sequence of </a:t>
            </a:r>
            <a:r>
              <a:rPr lang="en-US" sz="1400" dirty="0" smtClean="0">
                <a:solidFill>
                  <a:srgbClr val="FF0000"/>
                </a:solidFill>
              </a:rPr>
              <a:t>EEQFNSTYR</a:t>
            </a:r>
            <a:r>
              <a:rPr lang="en-US" sz="1400" dirty="0" smtClean="0"/>
              <a:t>, which has the same mass as some IgG3.  To answer my particular questions, I don’t care or need to do the fragmentation to distinguish these, so I monitor 3 “buckets”:  </a:t>
            </a:r>
            <a:r>
              <a:rPr lang="en-US" sz="1400" dirty="0" smtClean="0">
                <a:solidFill>
                  <a:srgbClr val="7030A0"/>
                </a:solidFill>
              </a:rPr>
              <a:t>IgG1, IgG2/3, IgG3/4. </a:t>
            </a:r>
            <a:r>
              <a:rPr lang="en-US" sz="1400" dirty="0" smtClean="0"/>
              <a:t>For my current experiment’s samples, I know IgG4 is very low, and so is the IgG4-like type of IgG3, so I really just monitor </a:t>
            </a:r>
            <a:r>
              <a:rPr lang="en-US" sz="1400" dirty="0" smtClean="0">
                <a:solidFill>
                  <a:srgbClr val="7030A0"/>
                </a:solidFill>
              </a:rPr>
              <a:t>IgG1 and IgG2/3. </a:t>
            </a:r>
          </a:p>
          <a:p>
            <a:endParaRPr lang="en-US" sz="1400" dirty="0">
              <a:solidFill>
                <a:srgbClr val="7030A0"/>
              </a:solidFill>
            </a:endParaRPr>
          </a:p>
          <a:p>
            <a:r>
              <a:rPr lang="en-US" sz="1400" dirty="0" smtClean="0"/>
              <a:t>Using the special ions approach, I only need to create 4 special ions, because no matter what the glycan is, they all contain the Y1, and the </a:t>
            </a:r>
            <a:r>
              <a:rPr lang="en-US" sz="1400" dirty="0" err="1" smtClean="0"/>
              <a:t>fucosylated</a:t>
            </a:r>
            <a:r>
              <a:rPr lang="en-US" sz="1400" dirty="0" smtClean="0"/>
              <a:t> ones all contain the Y1+F as well as the Y1.  So the 4 special ions are:  </a:t>
            </a:r>
          </a:p>
          <a:p>
            <a:r>
              <a:rPr lang="en-US" sz="1400" dirty="0" smtClean="0"/>
              <a:t>-Y1 and the Y1+F for IgG1 peptide backbone</a:t>
            </a:r>
          </a:p>
          <a:p>
            <a:r>
              <a:rPr lang="en-US" sz="1400" dirty="0" smtClean="0"/>
              <a:t>-Y1 and the Y1+F for IgG2/3 peptide backbone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793276" y="5950552"/>
            <a:ext cx="1021339" cy="54351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782347" y="5268871"/>
            <a:ext cx="936125" cy="292201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499014" y="5189215"/>
            <a:ext cx="12682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Y1 for IgG1</a:t>
            </a:r>
          </a:p>
          <a:p>
            <a:r>
              <a:rPr lang="en-US" sz="1400" dirty="0" smtClean="0"/>
              <a:t>m/z = 1392, +1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7514051" y="5987600"/>
            <a:ext cx="12682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Y1+F for IgG1</a:t>
            </a:r>
          </a:p>
          <a:p>
            <a:r>
              <a:rPr lang="en-US" sz="1400" dirty="0" smtClean="0"/>
              <a:t>m/z = 1538, +1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9810615" y="5194450"/>
            <a:ext cx="12682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Y1 for IgG2/3</a:t>
            </a:r>
          </a:p>
          <a:p>
            <a:r>
              <a:rPr lang="en-US" sz="1400" dirty="0" smtClean="0"/>
              <a:t>m/z = 1360, +1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9759081" y="6086959"/>
            <a:ext cx="1319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Y1+F for IgG2/3</a:t>
            </a:r>
          </a:p>
          <a:p>
            <a:r>
              <a:rPr lang="en-US" sz="1400" dirty="0" smtClean="0"/>
              <a:t>m/z = 1538, +1</a:t>
            </a:r>
            <a:endParaRPr lang="en-US" sz="1400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1104228" y="5987600"/>
            <a:ext cx="1005168" cy="55374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1191628" y="5277362"/>
            <a:ext cx="949144" cy="270326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7503662" y="4977389"/>
            <a:ext cx="4646524" cy="17324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98855" y="266737"/>
            <a:ext cx="7285372" cy="64849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5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Skyline document—showing only FA2, FA2G1, and FA2G2 for now.  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4488" y="1919308"/>
            <a:ext cx="4533900" cy="42957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321644" y="1919308"/>
            <a:ext cx="642551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FA2 can be on IgG1: EEQYNSTYR (to generate the Y1 and the Y1+F specific to IgG1)</a:t>
            </a:r>
          </a:p>
          <a:p>
            <a:endParaRPr lang="en-US" dirty="0"/>
          </a:p>
          <a:p>
            <a:r>
              <a:rPr lang="en-US" dirty="0" smtClean="0"/>
              <a:t>FA2 can be on IgG2/3: EEQFNSTFR (to generate the Y1 and the Y1+F specific to IgG2/3).</a:t>
            </a:r>
          </a:p>
          <a:p>
            <a:endParaRPr lang="en-US" dirty="0"/>
          </a:p>
          <a:p>
            <a:r>
              <a:rPr lang="en-US" dirty="0" smtClean="0"/>
              <a:t>Those same special ions are detected when different </a:t>
            </a:r>
            <a:r>
              <a:rPr lang="en-US" dirty="0" err="1" smtClean="0"/>
              <a:t>glycans</a:t>
            </a:r>
            <a:r>
              <a:rPr lang="en-US" dirty="0" smtClean="0"/>
              <a:t> (like FA2G1 or FA2G2) are present on the peptides, because the Y1 and Y1+F ions are the same no matter what the glycan is.  Only the peptide backbone would change the mass, and I’m only monitoring 2 different peptide backbones. 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644346" y="2257168"/>
            <a:ext cx="2611395" cy="420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693773" y="3031524"/>
            <a:ext cx="2627871" cy="280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41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455</Words>
  <Application>Microsoft Office PowerPoint</Application>
  <PresentationFormat>Widescreen</PresentationFormat>
  <Paragraphs>64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Glycan Oxford nomenclature cheat sheet</vt:lpstr>
      <vt:lpstr>PowerPoint Presentation</vt:lpstr>
      <vt:lpstr>Skyline document—showing only FA2, FA2G1, and FA2G2 for now.  </vt:lpstr>
    </vt:vector>
  </TitlesOfParts>
  <Company>Momenta Pharmaceuticals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Glycan Oxford nomenclature cheat sheet</dc:title>
  <dc:creator>Robin Meccariello</dc:creator>
  <cp:lastModifiedBy>Robin Meccariello</cp:lastModifiedBy>
  <cp:revision>5</cp:revision>
  <dcterms:created xsi:type="dcterms:W3CDTF">2019-08-15T13:17:47Z</dcterms:created>
  <dcterms:modified xsi:type="dcterms:W3CDTF">2019-08-15T13:45:18Z</dcterms:modified>
</cp:coreProperties>
</file>