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4" d="100"/>
          <a:sy n="84" d="100"/>
        </p:scale>
        <p:origin x="60"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lab-admin\Desktop\PS002_report.csv"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lab-admin\Desktop\PS002_report.csv"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lab-admin\Desktop\PS002_report.csv"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lab-admin\Desktop\PS002_report.csv"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lab-admin\Desktop\PS002_report.csv"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1"/>
            <c:dispEq val="0"/>
            <c:trendlineLbl>
              <c:layout>
                <c:manualLayout>
                  <c:x val="-0.311881408881933"/>
                  <c:y val="0"/>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xVal>
            <c:numRef>
              <c:f>Sheet2!$E$4:$E$28</c:f>
              <c:numCache>
                <c:formatCode>General</c:formatCode>
                <c:ptCount val="25"/>
                <c:pt idx="0">
                  <c:v>9444</c:v>
                </c:pt>
                <c:pt idx="1">
                  <c:v>11808</c:v>
                </c:pt>
                <c:pt idx="2">
                  <c:v>8294</c:v>
                </c:pt>
                <c:pt idx="3">
                  <c:v>23358</c:v>
                </c:pt>
                <c:pt idx="4">
                  <c:v>35947</c:v>
                </c:pt>
                <c:pt idx="5">
                  <c:v>16683</c:v>
                </c:pt>
                <c:pt idx="6">
                  <c:v>35327</c:v>
                </c:pt>
                <c:pt idx="7">
                  <c:v>59467</c:v>
                </c:pt>
                <c:pt idx="8">
                  <c:v>3190</c:v>
                </c:pt>
                <c:pt idx="9">
                  <c:v>33669</c:v>
                </c:pt>
                <c:pt idx="10">
                  <c:v>22823</c:v>
                </c:pt>
                <c:pt idx="11">
                  <c:v>22746</c:v>
                </c:pt>
                <c:pt idx="12">
                  <c:v>64209</c:v>
                </c:pt>
                <c:pt idx="13">
                  <c:v>34986</c:v>
                </c:pt>
                <c:pt idx="14">
                  <c:v>21867</c:v>
                </c:pt>
                <c:pt idx="15">
                  <c:v>36471</c:v>
                </c:pt>
                <c:pt idx="16">
                  <c:v>1126</c:v>
                </c:pt>
                <c:pt idx="17">
                  <c:v>26505</c:v>
                </c:pt>
                <c:pt idx="18">
                  <c:v>53074</c:v>
                </c:pt>
                <c:pt idx="19">
                  <c:v>38476</c:v>
                </c:pt>
                <c:pt idx="20">
                  <c:v>8253</c:v>
                </c:pt>
                <c:pt idx="21">
                  <c:v>6188</c:v>
                </c:pt>
                <c:pt idx="22">
                  <c:v>15138</c:v>
                </c:pt>
                <c:pt idx="23">
                  <c:v>36575</c:v>
                </c:pt>
                <c:pt idx="24">
                  <c:v>81625</c:v>
                </c:pt>
              </c:numCache>
            </c:numRef>
          </c:xVal>
          <c:yVal>
            <c:numRef>
              <c:f>Sheet2!$F$4:$F$28</c:f>
              <c:numCache>
                <c:formatCode>General</c:formatCode>
                <c:ptCount val="25"/>
                <c:pt idx="0">
                  <c:v>21878</c:v>
                </c:pt>
                <c:pt idx="1">
                  <c:v>26512</c:v>
                </c:pt>
                <c:pt idx="2">
                  <c:v>15032</c:v>
                </c:pt>
                <c:pt idx="3">
                  <c:v>49147</c:v>
                </c:pt>
                <c:pt idx="4">
                  <c:v>68983</c:v>
                </c:pt>
                <c:pt idx="5">
                  <c:v>36330</c:v>
                </c:pt>
                <c:pt idx="6">
                  <c:v>60939</c:v>
                </c:pt>
                <c:pt idx="7">
                  <c:v>125686</c:v>
                </c:pt>
                <c:pt idx="8">
                  <c:v>8886</c:v>
                </c:pt>
                <c:pt idx="9">
                  <c:v>55056</c:v>
                </c:pt>
                <c:pt idx="10">
                  <c:v>58309</c:v>
                </c:pt>
                <c:pt idx="11">
                  <c:v>44006</c:v>
                </c:pt>
                <c:pt idx="12">
                  <c:v>125603</c:v>
                </c:pt>
                <c:pt idx="13">
                  <c:v>85387</c:v>
                </c:pt>
                <c:pt idx="14">
                  <c:v>43204</c:v>
                </c:pt>
                <c:pt idx="15">
                  <c:v>81694</c:v>
                </c:pt>
                <c:pt idx="16">
                  <c:v>8485</c:v>
                </c:pt>
                <c:pt idx="17">
                  <c:v>43371</c:v>
                </c:pt>
                <c:pt idx="18">
                  <c:v>115361</c:v>
                </c:pt>
                <c:pt idx="19">
                  <c:v>85778</c:v>
                </c:pt>
                <c:pt idx="20">
                  <c:v>29462</c:v>
                </c:pt>
                <c:pt idx="21">
                  <c:v>10611</c:v>
                </c:pt>
                <c:pt idx="22">
                  <c:v>35108</c:v>
                </c:pt>
                <c:pt idx="23">
                  <c:v>73837</c:v>
                </c:pt>
                <c:pt idx="24">
                  <c:v>189027</c:v>
                </c:pt>
              </c:numCache>
            </c:numRef>
          </c:yVal>
          <c:smooth val="0"/>
          <c:extLst>
            <c:ext xmlns:c16="http://schemas.microsoft.com/office/drawing/2014/chart" uri="{C3380CC4-5D6E-409C-BE32-E72D297353CC}">
              <c16:uniqueId val="{00000000-5B26-4AE9-81D1-1CD2055B3DC9}"/>
            </c:ext>
          </c:extLst>
        </c:ser>
        <c:dLbls>
          <c:showLegendKey val="0"/>
          <c:showVal val="0"/>
          <c:showCatName val="0"/>
          <c:showSerName val="0"/>
          <c:showPercent val="0"/>
          <c:showBubbleSize val="0"/>
        </c:dLbls>
        <c:axId val="593701208"/>
        <c:axId val="593700552"/>
      </c:scatterChart>
      <c:valAx>
        <c:axId val="59370120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Fragment 2 (Area)</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3700552"/>
        <c:crosses val="autoZero"/>
        <c:crossBetween val="midCat"/>
      </c:valAx>
      <c:valAx>
        <c:axId val="593700552"/>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Fragment 1 (Area)</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3701208"/>
        <c:crosses val="autoZero"/>
        <c:crossBetween val="midCat"/>
      </c:valAx>
      <c:spPr>
        <a:noFill/>
        <a:ln>
          <a:noFill/>
        </a:ln>
        <a:effectLst/>
      </c:spPr>
    </c:plotArea>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1"/>
            <c:dispEq val="0"/>
            <c:trendlineLbl>
              <c:layout>
                <c:manualLayout>
                  <c:x val="-0.37344882607426089"/>
                  <c:y val="-1.4127381145063176E-2"/>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xVal>
            <c:numRef>
              <c:f>Sheet2!$F$4:$F$28</c:f>
              <c:numCache>
                <c:formatCode>General</c:formatCode>
                <c:ptCount val="25"/>
                <c:pt idx="0">
                  <c:v>21878</c:v>
                </c:pt>
                <c:pt idx="1">
                  <c:v>26512</c:v>
                </c:pt>
                <c:pt idx="2">
                  <c:v>15032</c:v>
                </c:pt>
                <c:pt idx="3">
                  <c:v>49147</c:v>
                </c:pt>
                <c:pt idx="4">
                  <c:v>68983</c:v>
                </c:pt>
                <c:pt idx="5">
                  <c:v>36330</c:v>
                </c:pt>
                <c:pt idx="6">
                  <c:v>60939</c:v>
                </c:pt>
                <c:pt idx="7">
                  <c:v>125686</c:v>
                </c:pt>
                <c:pt idx="8">
                  <c:v>8886</c:v>
                </c:pt>
                <c:pt idx="9">
                  <c:v>55056</c:v>
                </c:pt>
                <c:pt idx="10">
                  <c:v>58309</c:v>
                </c:pt>
                <c:pt idx="11">
                  <c:v>44006</c:v>
                </c:pt>
                <c:pt idx="12">
                  <c:v>125603</c:v>
                </c:pt>
                <c:pt idx="13">
                  <c:v>85387</c:v>
                </c:pt>
                <c:pt idx="14">
                  <c:v>43204</c:v>
                </c:pt>
                <c:pt idx="15">
                  <c:v>81694</c:v>
                </c:pt>
                <c:pt idx="16">
                  <c:v>8485</c:v>
                </c:pt>
                <c:pt idx="17">
                  <c:v>43371</c:v>
                </c:pt>
                <c:pt idx="18">
                  <c:v>115361</c:v>
                </c:pt>
                <c:pt idx="19">
                  <c:v>85778</c:v>
                </c:pt>
                <c:pt idx="20">
                  <c:v>29462</c:v>
                </c:pt>
                <c:pt idx="21">
                  <c:v>10611</c:v>
                </c:pt>
                <c:pt idx="22">
                  <c:v>35108</c:v>
                </c:pt>
                <c:pt idx="23">
                  <c:v>73837</c:v>
                </c:pt>
                <c:pt idx="24">
                  <c:v>189027</c:v>
                </c:pt>
              </c:numCache>
            </c:numRef>
          </c:xVal>
          <c:yVal>
            <c:numRef>
              <c:f>Sheet2!$G$4:$G$28</c:f>
              <c:numCache>
                <c:formatCode>General</c:formatCode>
                <c:ptCount val="25"/>
                <c:pt idx="0">
                  <c:v>22876</c:v>
                </c:pt>
                <c:pt idx="1">
                  <c:v>24642</c:v>
                </c:pt>
                <c:pt idx="2">
                  <c:v>22672</c:v>
                </c:pt>
                <c:pt idx="3">
                  <c:v>52186</c:v>
                </c:pt>
                <c:pt idx="4">
                  <c:v>68341</c:v>
                </c:pt>
                <c:pt idx="5">
                  <c:v>38484</c:v>
                </c:pt>
                <c:pt idx="6">
                  <c:v>56051</c:v>
                </c:pt>
                <c:pt idx="7">
                  <c:v>125571</c:v>
                </c:pt>
                <c:pt idx="8">
                  <c:v>6612</c:v>
                </c:pt>
                <c:pt idx="9">
                  <c:v>63560</c:v>
                </c:pt>
                <c:pt idx="10">
                  <c:v>57805</c:v>
                </c:pt>
                <c:pt idx="11">
                  <c:v>49238</c:v>
                </c:pt>
                <c:pt idx="12">
                  <c:v>138668</c:v>
                </c:pt>
                <c:pt idx="13">
                  <c:v>82508</c:v>
                </c:pt>
                <c:pt idx="14">
                  <c:v>30870</c:v>
                </c:pt>
                <c:pt idx="15">
                  <c:v>92278</c:v>
                </c:pt>
                <c:pt idx="16">
                  <c:v>5355</c:v>
                </c:pt>
                <c:pt idx="17">
                  <c:v>49961</c:v>
                </c:pt>
                <c:pt idx="18">
                  <c:v>99756</c:v>
                </c:pt>
                <c:pt idx="19">
                  <c:v>77269</c:v>
                </c:pt>
                <c:pt idx="20">
                  <c:v>26983</c:v>
                </c:pt>
                <c:pt idx="21">
                  <c:v>10284</c:v>
                </c:pt>
                <c:pt idx="22">
                  <c:v>27360</c:v>
                </c:pt>
                <c:pt idx="23">
                  <c:v>75489</c:v>
                </c:pt>
                <c:pt idx="24">
                  <c:v>167416</c:v>
                </c:pt>
              </c:numCache>
            </c:numRef>
          </c:yVal>
          <c:smooth val="0"/>
          <c:extLst>
            <c:ext xmlns:c16="http://schemas.microsoft.com/office/drawing/2014/chart" uri="{C3380CC4-5D6E-409C-BE32-E72D297353CC}">
              <c16:uniqueId val="{00000000-0EB0-4475-A565-0C663C937D18}"/>
            </c:ext>
          </c:extLst>
        </c:ser>
        <c:dLbls>
          <c:showLegendKey val="0"/>
          <c:showVal val="0"/>
          <c:showCatName val="0"/>
          <c:showSerName val="0"/>
          <c:showPercent val="0"/>
          <c:showBubbleSize val="0"/>
        </c:dLbls>
        <c:axId val="460896392"/>
        <c:axId val="460896720"/>
      </c:scatterChart>
      <c:valAx>
        <c:axId val="46089639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Fragment 3 (Area)</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0896720"/>
        <c:crosses val="autoZero"/>
        <c:crossBetween val="midCat"/>
      </c:valAx>
      <c:valAx>
        <c:axId val="460896720"/>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Fragment 2 (Area)</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0896392"/>
        <c:crosses val="autoZero"/>
        <c:crossBetween val="midCat"/>
      </c:valAx>
      <c:spPr>
        <a:noFill/>
        <a:ln>
          <a:noFill/>
        </a:ln>
        <a:effectLst/>
      </c:spPr>
    </c:plotArea>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1"/>
            <c:dispEq val="0"/>
            <c:trendlineLbl>
              <c:layout>
                <c:manualLayout>
                  <c:x val="-0.34206167979002627"/>
                  <c:y val="2.736111111111111E-2"/>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xVal>
            <c:numRef>
              <c:f>Sheet2!$E$4:$E$28</c:f>
              <c:numCache>
                <c:formatCode>General</c:formatCode>
                <c:ptCount val="25"/>
                <c:pt idx="0">
                  <c:v>9444</c:v>
                </c:pt>
                <c:pt idx="1">
                  <c:v>11808</c:v>
                </c:pt>
                <c:pt idx="2">
                  <c:v>8294</c:v>
                </c:pt>
                <c:pt idx="3">
                  <c:v>23358</c:v>
                </c:pt>
                <c:pt idx="4">
                  <c:v>35947</c:v>
                </c:pt>
                <c:pt idx="5">
                  <c:v>16683</c:v>
                </c:pt>
                <c:pt idx="6">
                  <c:v>35327</c:v>
                </c:pt>
                <c:pt idx="7">
                  <c:v>59467</c:v>
                </c:pt>
                <c:pt idx="8">
                  <c:v>3190</c:v>
                </c:pt>
                <c:pt idx="9">
                  <c:v>33669</c:v>
                </c:pt>
                <c:pt idx="10">
                  <c:v>22823</c:v>
                </c:pt>
                <c:pt idx="11">
                  <c:v>22746</c:v>
                </c:pt>
                <c:pt idx="12">
                  <c:v>64209</c:v>
                </c:pt>
                <c:pt idx="13">
                  <c:v>34986</c:v>
                </c:pt>
                <c:pt idx="14">
                  <c:v>21867</c:v>
                </c:pt>
                <c:pt idx="15">
                  <c:v>36471</c:v>
                </c:pt>
                <c:pt idx="16">
                  <c:v>1126</c:v>
                </c:pt>
                <c:pt idx="17">
                  <c:v>26505</c:v>
                </c:pt>
                <c:pt idx="18">
                  <c:v>53074</c:v>
                </c:pt>
                <c:pt idx="19">
                  <c:v>38476</c:v>
                </c:pt>
                <c:pt idx="20">
                  <c:v>8253</c:v>
                </c:pt>
                <c:pt idx="21">
                  <c:v>6188</c:v>
                </c:pt>
                <c:pt idx="22">
                  <c:v>15138</c:v>
                </c:pt>
                <c:pt idx="23">
                  <c:v>36575</c:v>
                </c:pt>
                <c:pt idx="24">
                  <c:v>81625</c:v>
                </c:pt>
              </c:numCache>
            </c:numRef>
          </c:xVal>
          <c:yVal>
            <c:numRef>
              <c:f>Sheet2!$G$4:$G$28</c:f>
              <c:numCache>
                <c:formatCode>General</c:formatCode>
                <c:ptCount val="25"/>
                <c:pt idx="0">
                  <c:v>22876</c:v>
                </c:pt>
                <c:pt idx="1">
                  <c:v>24642</c:v>
                </c:pt>
                <c:pt idx="2">
                  <c:v>22672</c:v>
                </c:pt>
                <c:pt idx="3">
                  <c:v>52186</c:v>
                </c:pt>
                <c:pt idx="4">
                  <c:v>68341</c:v>
                </c:pt>
                <c:pt idx="5">
                  <c:v>38484</c:v>
                </c:pt>
                <c:pt idx="6">
                  <c:v>56051</c:v>
                </c:pt>
                <c:pt idx="7">
                  <c:v>125571</c:v>
                </c:pt>
                <c:pt idx="8">
                  <c:v>6612</c:v>
                </c:pt>
                <c:pt idx="9">
                  <c:v>63560</c:v>
                </c:pt>
                <c:pt idx="10">
                  <c:v>57805</c:v>
                </c:pt>
                <c:pt idx="11">
                  <c:v>49238</c:v>
                </c:pt>
                <c:pt idx="12">
                  <c:v>138668</c:v>
                </c:pt>
                <c:pt idx="13">
                  <c:v>82508</c:v>
                </c:pt>
                <c:pt idx="14">
                  <c:v>30870</c:v>
                </c:pt>
                <c:pt idx="15">
                  <c:v>92278</c:v>
                </c:pt>
                <c:pt idx="16">
                  <c:v>5355</c:v>
                </c:pt>
                <c:pt idx="17">
                  <c:v>49961</c:v>
                </c:pt>
                <c:pt idx="18">
                  <c:v>99756</c:v>
                </c:pt>
                <c:pt idx="19">
                  <c:v>77269</c:v>
                </c:pt>
                <c:pt idx="20">
                  <c:v>26983</c:v>
                </c:pt>
                <c:pt idx="21">
                  <c:v>10284</c:v>
                </c:pt>
                <c:pt idx="22">
                  <c:v>27360</c:v>
                </c:pt>
                <c:pt idx="23">
                  <c:v>75489</c:v>
                </c:pt>
                <c:pt idx="24">
                  <c:v>167416</c:v>
                </c:pt>
              </c:numCache>
            </c:numRef>
          </c:yVal>
          <c:smooth val="0"/>
          <c:extLst>
            <c:ext xmlns:c16="http://schemas.microsoft.com/office/drawing/2014/chart" uri="{C3380CC4-5D6E-409C-BE32-E72D297353CC}">
              <c16:uniqueId val="{00000000-3A01-4188-B094-36425FBA9E46}"/>
            </c:ext>
          </c:extLst>
        </c:ser>
        <c:dLbls>
          <c:showLegendKey val="0"/>
          <c:showVal val="0"/>
          <c:showCatName val="0"/>
          <c:showSerName val="0"/>
          <c:showPercent val="0"/>
          <c:showBubbleSize val="0"/>
        </c:dLbls>
        <c:axId val="593701536"/>
        <c:axId val="701964440"/>
      </c:scatterChart>
      <c:valAx>
        <c:axId val="59370153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Fragment 3 (Area)</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1964440"/>
        <c:crosses val="autoZero"/>
        <c:crossBetween val="midCat"/>
      </c:valAx>
      <c:valAx>
        <c:axId val="701964440"/>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Fragment 1(Area)</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3701536"/>
        <c:crosses val="autoZero"/>
        <c:crossBetween val="midCat"/>
      </c:valAx>
      <c:spPr>
        <a:noFill/>
        <a:ln>
          <a:noFill/>
        </a:ln>
        <a:effectLst/>
      </c:spPr>
    </c:plotArea>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1"/>
            <c:dispEq val="0"/>
            <c:trendlineLbl>
              <c:layout>
                <c:manualLayout>
                  <c:x val="-0.33397987751531061"/>
                  <c:y val="9.1395815106445025E-2"/>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xVal>
            <c:numRef>
              <c:f>Sheet2!$A$4:$A$28</c:f>
              <c:numCache>
                <c:formatCode>General</c:formatCode>
                <c:ptCount val="25"/>
                <c:pt idx="0">
                  <c:v>204461</c:v>
                </c:pt>
                <c:pt idx="1">
                  <c:v>204982</c:v>
                </c:pt>
                <c:pt idx="2">
                  <c:v>173364</c:v>
                </c:pt>
                <c:pt idx="3">
                  <c:v>144107</c:v>
                </c:pt>
                <c:pt idx="4">
                  <c:v>149175</c:v>
                </c:pt>
                <c:pt idx="5">
                  <c:v>134587</c:v>
                </c:pt>
                <c:pt idx="6">
                  <c:v>210449</c:v>
                </c:pt>
                <c:pt idx="7">
                  <c:v>231527</c:v>
                </c:pt>
                <c:pt idx="8">
                  <c:v>147496</c:v>
                </c:pt>
                <c:pt idx="9">
                  <c:v>188741</c:v>
                </c:pt>
                <c:pt idx="10">
                  <c:v>159660</c:v>
                </c:pt>
                <c:pt idx="11">
                  <c:v>140082</c:v>
                </c:pt>
                <c:pt idx="12">
                  <c:v>210052</c:v>
                </c:pt>
                <c:pt idx="13">
                  <c:v>143441</c:v>
                </c:pt>
                <c:pt idx="14">
                  <c:v>105518</c:v>
                </c:pt>
                <c:pt idx="15">
                  <c:v>161272</c:v>
                </c:pt>
                <c:pt idx="16">
                  <c:v>94391</c:v>
                </c:pt>
                <c:pt idx="17">
                  <c:v>149705</c:v>
                </c:pt>
                <c:pt idx="18">
                  <c:v>174500</c:v>
                </c:pt>
                <c:pt idx="19">
                  <c:v>131921</c:v>
                </c:pt>
                <c:pt idx="20">
                  <c:v>70006</c:v>
                </c:pt>
                <c:pt idx="21">
                  <c:v>227944</c:v>
                </c:pt>
                <c:pt idx="22">
                  <c:v>97750</c:v>
                </c:pt>
                <c:pt idx="23">
                  <c:v>155344</c:v>
                </c:pt>
                <c:pt idx="24">
                  <c:v>327841</c:v>
                </c:pt>
              </c:numCache>
            </c:numRef>
          </c:xVal>
          <c:yVal>
            <c:numRef>
              <c:f>Sheet2!$C$4:$C$28</c:f>
              <c:numCache>
                <c:formatCode>General</c:formatCode>
                <c:ptCount val="25"/>
                <c:pt idx="0">
                  <c:v>255814</c:v>
                </c:pt>
                <c:pt idx="1">
                  <c:v>282071</c:v>
                </c:pt>
                <c:pt idx="2">
                  <c:v>222339</c:v>
                </c:pt>
                <c:pt idx="3">
                  <c:v>182555</c:v>
                </c:pt>
                <c:pt idx="4">
                  <c:v>187322</c:v>
                </c:pt>
                <c:pt idx="5">
                  <c:v>145796</c:v>
                </c:pt>
                <c:pt idx="6">
                  <c:v>251681</c:v>
                </c:pt>
                <c:pt idx="7">
                  <c:v>302548</c:v>
                </c:pt>
                <c:pt idx="8">
                  <c:v>176372</c:v>
                </c:pt>
                <c:pt idx="9">
                  <c:v>233215</c:v>
                </c:pt>
                <c:pt idx="10">
                  <c:v>207618</c:v>
                </c:pt>
                <c:pt idx="11">
                  <c:v>140888</c:v>
                </c:pt>
                <c:pt idx="12">
                  <c:v>248448</c:v>
                </c:pt>
                <c:pt idx="13">
                  <c:v>196953</c:v>
                </c:pt>
                <c:pt idx="14">
                  <c:v>122556</c:v>
                </c:pt>
                <c:pt idx="15">
                  <c:v>241202</c:v>
                </c:pt>
                <c:pt idx="16">
                  <c:v>108980</c:v>
                </c:pt>
                <c:pt idx="17">
                  <c:v>187328</c:v>
                </c:pt>
                <c:pt idx="18">
                  <c:v>231269</c:v>
                </c:pt>
                <c:pt idx="19">
                  <c:v>206476</c:v>
                </c:pt>
                <c:pt idx="20">
                  <c:v>97513</c:v>
                </c:pt>
                <c:pt idx="21">
                  <c:v>278821</c:v>
                </c:pt>
                <c:pt idx="22">
                  <c:v>138808</c:v>
                </c:pt>
                <c:pt idx="23">
                  <c:v>188217</c:v>
                </c:pt>
                <c:pt idx="24">
                  <c:v>391410</c:v>
                </c:pt>
              </c:numCache>
            </c:numRef>
          </c:yVal>
          <c:smooth val="0"/>
          <c:extLst>
            <c:ext xmlns:c16="http://schemas.microsoft.com/office/drawing/2014/chart" uri="{C3380CC4-5D6E-409C-BE32-E72D297353CC}">
              <c16:uniqueId val="{00000000-A07C-4F1D-A4AA-5C4F18A3E395}"/>
            </c:ext>
          </c:extLst>
        </c:ser>
        <c:dLbls>
          <c:showLegendKey val="0"/>
          <c:showVal val="0"/>
          <c:showCatName val="0"/>
          <c:showSerName val="0"/>
          <c:showPercent val="0"/>
          <c:showBubbleSize val="0"/>
        </c:dLbls>
        <c:axId val="751682512"/>
        <c:axId val="750334392"/>
      </c:scatterChart>
      <c:valAx>
        <c:axId val="75168251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Fragment 3</a:t>
                </a:r>
                <a:r>
                  <a:rPr lang="en-US" baseline="0"/>
                  <a:t> (Area)</a:t>
                </a:r>
                <a:endParaRPr lang="en-US"/>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50334392"/>
        <c:crosses val="autoZero"/>
        <c:crossBetween val="midCat"/>
      </c:valAx>
      <c:valAx>
        <c:axId val="750334392"/>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Fragment</a:t>
                </a:r>
                <a:r>
                  <a:rPr lang="en-US" baseline="0"/>
                  <a:t> 1 (Area)</a:t>
                </a:r>
                <a:endParaRPr lang="en-US"/>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51682512"/>
        <c:crosses val="autoZero"/>
        <c:crossBetween val="midCat"/>
      </c:valAx>
      <c:spPr>
        <a:noFill/>
        <a:ln>
          <a:noFill/>
        </a:ln>
        <a:effectLst/>
      </c:spPr>
    </c:plotArea>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1"/>
            <c:dispEq val="0"/>
            <c:trendlineLbl>
              <c:layout>
                <c:manualLayout>
                  <c:x val="-0.20823753280839896"/>
                  <c:y val="-0.29870333916593761"/>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xVal>
            <c:numRef>
              <c:f>Sheet2!$B$4:$B$28</c:f>
              <c:numCache>
                <c:formatCode>General</c:formatCode>
                <c:ptCount val="25"/>
                <c:pt idx="0">
                  <c:v>148384</c:v>
                </c:pt>
                <c:pt idx="1">
                  <c:v>161114</c:v>
                </c:pt>
                <c:pt idx="2">
                  <c:v>148983</c:v>
                </c:pt>
                <c:pt idx="3">
                  <c:v>276387</c:v>
                </c:pt>
                <c:pt idx="4">
                  <c:v>558612</c:v>
                </c:pt>
                <c:pt idx="5">
                  <c:v>352675</c:v>
                </c:pt>
                <c:pt idx="6">
                  <c:v>319830</c:v>
                </c:pt>
                <c:pt idx="7">
                  <c:v>402937</c:v>
                </c:pt>
                <c:pt idx="8">
                  <c:v>368100</c:v>
                </c:pt>
                <c:pt idx="9">
                  <c:v>396314</c:v>
                </c:pt>
                <c:pt idx="10">
                  <c:v>369690</c:v>
                </c:pt>
                <c:pt idx="11">
                  <c:v>506234</c:v>
                </c:pt>
                <c:pt idx="12">
                  <c:v>518857</c:v>
                </c:pt>
                <c:pt idx="13">
                  <c:v>600986</c:v>
                </c:pt>
                <c:pt idx="14">
                  <c:v>295691</c:v>
                </c:pt>
                <c:pt idx="15">
                  <c:v>431961</c:v>
                </c:pt>
                <c:pt idx="16">
                  <c:v>242972</c:v>
                </c:pt>
                <c:pt idx="17">
                  <c:v>425029</c:v>
                </c:pt>
                <c:pt idx="18">
                  <c:v>393735</c:v>
                </c:pt>
                <c:pt idx="19">
                  <c:v>467470</c:v>
                </c:pt>
                <c:pt idx="20">
                  <c:v>544832</c:v>
                </c:pt>
                <c:pt idx="21">
                  <c:v>311035</c:v>
                </c:pt>
                <c:pt idx="22">
                  <c:v>263530</c:v>
                </c:pt>
                <c:pt idx="23">
                  <c:v>688713</c:v>
                </c:pt>
                <c:pt idx="24">
                  <c:v>498517</c:v>
                </c:pt>
              </c:numCache>
            </c:numRef>
          </c:xVal>
          <c:yVal>
            <c:numRef>
              <c:f>Sheet2!$C$4:$C$28</c:f>
              <c:numCache>
                <c:formatCode>General</c:formatCode>
                <c:ptCount val="25"/>
                <c:pt idx="0">
                  <c:v>255814</c:v>
                </c:pt>
                <c:pt idx="1">
                  <c:v>282071</c:v>
                </c:pt>
                <c:pt idx="2">
                  <c:v>222339</c:v>
                </c:pt>
                <c:pt idx="3">
                  <c:v>182555</c:v>
                </c:pt>
                <c:pt idx="4">
                  <c:v>187322</c:v>
                </c:pt>
                <c:pt idx="5">
                  <c:v>145796</c:v>
                </c:pt>
                <c:pt idx="6">
                  <c:v>251681</c:v>
                </c:pt>
                <c:pt idx="7">
                  <c:v>302548</c:v>
                </c:pt>
                <c:pt idx="8">
                  <c:v>176372</c:v>
                </c:pt>
                <c:pt idx="9">
                  <c:v>233215</c:v>
                </c:pt>
                <c:pt idx="10">
                  <c:v>207618</c:v>
                </c:pt>
                <c:pt idx="11">
                  <c:v>140888</c:v>
                </c:pt>
                <c:pt idx="12">
                  <c:v>248448</c:v>
                </c:pt>
                <c:pt idx="13">
                  <c:v>196953</c:v>
                </c:pt>
                <c:pt idx="14">
                  <c:v>122556</c:v>
                </c:pt>
                <c:pt idx="15">
                  <c:v>241202</c:v>
                </c:pt>
                <c:pt idx="16">
                  <c:v>108980</c:v>
                </c:pt>
                <c:pt idx="17">
                  <c:v>187328</c:v>
                </c:pt>
                <c:pt idx="18">
                  <c:v>231269</c:v>
                </c:pt>
                <c:pt idx="19">
                  <c:v>206476</c:v>
                </c:pt>
                <c:pt idx="20">
                  <c:v>97513</c:v>
                </c:pt>
                <c:pt idx="21">
                  <c:v>278821</c:v>
                </c:pt>
                <c:pt idx="22">
                  <c:v>138808</c:v>
                </c:pt>
                <c:pt idx="23">
                  <c:v>188217</c:v>
                </c:pt>
                <c:pt idx="24">
                  <c:v>391410</c:v>
                </c:pt>
              </c:numCache>
            </c:numRef>
          </c:yVal>
          <c:smooth val="0"/>
          <c:extLst>
            <c:ext xmlns:c16="http://schemas.microsoft.com/office/drawing/2014/chart" uri="{C3380CC4-5D6E-409C-BE32-E72D297353CC}">
              <c16:uniqueId val="{00000000-6928-4E3D-B7E1-7F342EFA8C41}"/>
            </c:ext>
          </c:extLst>
        </c:ser>
        <c:dLbls>
          <c:showLegendKey val="0"/>
          <c:showVal val="0"/>
          <c:showCatName val="0"/>
          <c:showSerName val="0"/>
          <c:showPercent val="0"/>
          <c:showBubbleSize val="0"/>
        </c:dLbls>
        <c:axId val="702839416"/>
        <c:axId val="702841056"/>
      </c:scatterChart>
      <c:valAx>
        <c:axId val="70283941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Fragment 3 (Area)</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2841056"/>
        <c:crosses val="autoZero"/>
        <c:crossBetween val="midCat"/>
      </c:valAx>
      <c:valAx>
        <c:axId val="702841056"/>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Fragment 2 (Area)</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2839416"/>
        <c:crosses val="autoZero"/>
        <c:crossBetween val="midCat"/>
      </c:valAx>
      <c:spPr>
        <a:noFill/>
        <a:ln>
          <a:noFill/>
        </a:ln>
        <a:effectLst/>
      </c:spPr>
    </c:plotArea>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1"/>
            <c:dispEq val="0"/>
            <c:trendlineLbl>
              <c:layout>
                <c:manualLayout>
                  <c:x val="-0.17659798775153107"/>
                  <c:y val="-0.27815142898804318"/>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xVal>
            <c:numRef>
              <c:f>Sheet2!$A$4:$A$28</c:f>
              <c:numCache>
                <c:formatCode>General</c:formatCode>
                <c:ptCount val="25"/>
                <c:pt idx="0">
                  <c:v>204461</c:v>
                </c:pt>
                <c:pt idx="1">
                  <c:v>204982</c:v>
                </c:pt>
                <c:pt idx="2">
                  <c:v>173364</c:v>
                </c:pt>
                <c:pt idx="3">
                  <c:v>144107</c:v>
                </c:pt>
                <c:pt idx="4">
                  <c:v>149175</c:v>
                </c:pt>
                <c:pt idx="5">
                  <c:v>134587</c:v>
                </c:pt>
                <c:pt idx="6">
                  <c:v>210449</c:v>
                </c:pt>
                <c:pt idx="7">
                  <c:v>231527</c:v>
                </c:pt>
                <c:pt idx="8">
                  <c:v>147496</c:v>
                </c:pt>
                <c:pt idx="9">
                  <c:v>188741</c:v>
                </c:pt>
                <c:pt idx="10">
                  <c:v>159660</c:v>
                </c:pt>
                <c:pt idx="11">
                  <c:v>140082</c:v>
                </c:pt>
                <c:pt idx="12">
                  <c:v>210052</c:v>
                </c:pt>
                <c:pt idx="13">
                  <c:v>143441</c:v>
                </c:pt>
                <c:pt idx="14">
                  <c:v>105518</c:v>
                </c:pt>
                <c:pt idx="15">
                  <c:v>161272</c:v>
                </c:pt>
                <c:pt idx="16">
                  <c:v>94391</c:v>
                </c:pt>
                <c:pt idx="17">
                  <c:v>149705</c:v>
                </c:pt>
                <c:pt idx="18">
                  <c:v>174500</c:v>
                </c:pt>
                <c:pt idx="19">
                  <c:v>131921</c:v>
                </c:pt>
                <c:pt idx="20">
                  <c:v>70006</c:v>
                </c:pt>
                <c:pt idx="21">
                  <c:v>227944</c:v>
                </c:pt>
                <c:pt idx="22">
                  <c:v>97750</c:v>
                </c:pt>
                <c:pt idx="23">
                  <c:v>155344</c:v>
                </c:pt>
                <c:pt idx="24">
                  <c:v>327841</c:v>
                </c:pt>
              </c:numCache>
            </c:numRef>
          </c:xVal>
          <c:yVal>
            <c:numRef>
              <c:f>Sheet2!$B$4:$B$28</c:f>
              <c:numCache>
                <c:formatCode>General</c:formatCode>
                <c:ptCount val="25"/>
                <c:pt idx="0">
                  <c:v>148384</c:v>
                </c:pt>
                <c:pt idx="1">
                  <c:v>161114</c:v>
                </c:pt>
                <c:pt idx="2">
                  <c:v>148983</c:v>
                </c:pt>
                <c:pt idx="3">
                  <c:v>276387</c:v>
                </c:pt>
                <c:pt idx="4">
                  <c:v>558612</c:v>
                </c:pt>
                <c:pt idx="5">
                  <c:v>352675</c:v>
                </c:pt>
                <c:pt idx="6">
                  <c:v>319830</c:v>
                </c:pt>
                <c:pt idx="7">
                  <c:v>402937</c:v>
                </c:pt>
                <c:pt idx="8">
                  <c:v>368100</c:v>
                </c:pt>
                <c:pt idx="9">
                  <c:v>396314</c:v>
                </c:pt>
                <c:pt idx="10">
                  <c:v>369690</c:v>
                </c:pt>
                <c:pt idx="11">
                  <c:v>506234</c:v>
                </c:pt>
                <c:pt idx="12">
                  <c:v>518857</c:v>
                </c:pt>
                <c:pt idx="13">
                  <c:v>600986</c:v>
                </c:pt>
                <c:pt idx="14">
                  <c:v>295691</c:v>
                </c:pt>
                <c:pt idx="15">
                  <c:v>431961</c:v>
                </c:pt>
                <c:pt idx="16">
                  <c:v>242972</c:v>
                </c:pt>
                <c:pt idx="17">
                  <c:v>425029</c:v>
                </c:pt>
                <c:pt idx="18">
                  <c:v>393735</c:v>
                </c:pt>
                <c:pt idx="19">
                  <c:v>467470</c:v>
                </c:pt>
                <c:pt idx="20">
                  <c:v>544832</c:v>
                </c:pt>
                <c:pt idx="21">
                  <c:v>311035</c:v>
                </c:pt>
                <c:pt idx="22">
                  <c:v>263530</c:v>
                </c:pt>
                <c:pt idx="23">
                  <c:v>688713</c:v>
                </c:pt>
                <c:pt idx="24">
                  <c:v>498517</c:v>
                </c:pt>
              </c:numCache>
            </c:numRef>
          </c:yVal>
          <c:smooth val="0"/>
          <c:extLst>
            <c:ext xmlns:c16="http://schemas.microsoft.com/office/drawing/2014/chart" uri="{C3380CC4-5D6E-409C-BE32-E72D297353CC}">
              <c16:uniqueId val="{00000000-1698-4A75-B48A-17A3B7AABF86}"/>
            </c:ext>
          </c:extLst>
        </c:ser>
        <c:dLbls>
          <c:showLegendKey val="0"/>
          <c:showVal val="0"/>
          <c:showCatName val="0"/>
          <c:showSerName val="0"/>
          <c:showPercent val="0"/>
          <c:showBubbleSize val="0"/>
        </c:dLbls>
        <c:axId val="688958600"/>
        <c:axId val="688958928"/>
      </c:scatterChart>
      <c:valAx>
        <c:axId val="68895860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Fragment 2 (Area)</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8958928"/>
        <c:crosses val="autoZero"/>
        <c:crossBetween val="midCat"/>
      </c:valAx>
      <c:valAx>
        <c:axId val="688958928"/>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Fragment</a:t>
                </a:r>
                <a:r>
                  <a:rPr lang="en-US" baseline="0"/>
                  <a:t> 1 (Area)</a:t>
                </a:r>
                <a:endParaRPr lang="en-US"/>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8958600"/>
        <c:crosses val="autoZero"/>
        <c:crossBetween val="midCat"/>
      </c:valAx>
      <c:spPr>
        <a:noFill/>
        <a:ln>
          <a:noFill/>
        </a:ln>
        <a:effectLst/>
      </c:spPr>
    </c:plotArea>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B71E6F-C9F1-494E-A715-D3B4365FAD68}" type="datetimeFigureOut">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9B459-163D-41DC-A4B4-4A95AE3E7C59}" type="slidenum">
              <a:rPr lang="en-US" smtClean="0"/>
              <a:t>‹#›</a:t>
            </a:fld>
            <a:endParaRPr lang="en-US"/>
          </a:p>
        </p:txBody>
      </p:sp>
    </p:spTree>
    <p:extLst>
      <p:ext uri="{BB962C8B-B14F-4D97-AF65-F5344CB8AC3E}">
        <p14:creationId xmlns:p14="http://schemas.microsoft.com/office/powerpoint/2010/main" val="1163310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B71E6F-C9F1-494E-A715-D3B4365FAD68}" type="datetimeFigureOut">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9B459-163D-41DC-A4B4-4A95AE3E7C59}" type="slidenum">
              <a:rPr lang="en-US" smtClean="0"/>
              <a:t>‹#›</a:t>
            </a:fld>
            <a:endParaRPr lang="en-US"/>
          </a:p>
        </p:txBody>
      </p:sp>
    </p:spTree>
    <p:extLst>
      <p:ext uri="{BB962C8B-B14F-4D97-AF65-F5344CB8AC3E}">
        <p14:creationId xmlns:p14="http://schemas.microsoft.com/office/powerpoint/2010/main" val="1648365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B71E6F-C9F1-494E-A715-D3B4365FAD68}" type="datetimeFigureOut">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9B459-163D-41DC-A4B4-4A95AE3E7C59}" type="slidenum">
              <a:rPr lang="en-US" smtClean="0"/>
              <a:t>‹#›</a:t>
            </a:fld>
            <a:endParaRPr lang="en-US"/>
          </a:p>
        </p:txBody>
      </p:sp>
    </p:spTree>
    <p:extLst>
      <p:ext uri="{BB962C8B-B14F-4D97-AF65-F5344CB8AC3E}">
        <p14:creationId xmlns:p14="http://schemas.microsoft.com/office/powerpoint/2010/main" val="3397751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B71E6F-C9F1-494E-A715-D3B4365FAD68}" type="datetimeFigureOut">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9B459-163D-41DC-A4B4-4A95AE3E7C59}" type="slidenum">
              <a:rPr lang="en-US" smtClean="0"/>
              <a:t>‹#›</a:t>
            </a:fld>
            <a:endParaRPr lang="en-US"/>
          </a:p>
        </p:txBody>
      </p:sp>
    </p:spTree>
    <p:extLst>
      <p:ext uri="{BB962C8B-B14F-4D97-AF65-F5344CB8AC3E}">
        <p14:creationId xmlns:p14="http://schemas.microsoft.com/office/powerpoint/2010/main" val="2383000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0B71E6F-C9F1-494E-A715-D3B4365FAD68}" type="datetimeFigureOut">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9B459-163D-41DC-A4B4-4A95AE3E7C59}" type="slidenum">
              <a:rPr lang="en-US" smtClean="0"/>
              <a:t>‹#›</a:t>
            </a:fld>
            <a:endParaRPr lang="en-US"/>
          </a:p>
        </p:txBody>
      </p:sp>
    </p:spTree>
    <p:extLst>
      <p:ext uri="{BB962C8B-B14F-4D97-AF65-F5344CB8AC3E}">
        <p14:creationId xmlns:p14="http://schemas.microsoft.com/office/powerpoint/2010/main" val="222860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B71E6F-C9F1-494E-A715-D3B4365FAD68}" type="datetimeFigureOut">
              <a:rPr lang="en-US" smtClean="0"/>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D9B459-163D-41DC-A4B4-4A95AE3E7C59}" type="slidenum">
              <a:rPr lang="en-US" smtClean="0"/>
              <a:t>‹#›</a:t>
            </a:fld>
            <a:endParaRPr lang="en-US"/>
          </a:p>
        </p:txBody>
      </p:sp>
    </p:spTree>
    <p:extLst>
      <p:ext uri="{BB962C8B-B14F-4D97-AF65-F5344CB8AC3E}">
        <p14:creationId xmlns:p14="http://schemas.microsoft.com/office/powerpoint/2010/main" val="1378864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B71E6F-C9F1-494E-A715-D3B4365FAD68}" type="datetimeFigureOut">
              <a:rPr lang="en-US" smtClean="0"/>
              <a:t>3/6/2018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D9B459-163D-41DC-A4B4-4A95AE3E7C59}" type="slidenum">
              <a:rPr lang="en-US" smtClean="0"/>
              <a:t>‹#›</a:t>
            </a:fld>
            <a:endParaRPr lang="en-US"/>
          </a:p>
        </p:txBody>
      </p:sp>
    </p:spTree>
    <p:extLst>
      <p:ext uri="{BB962C8B-B14F-4D97-AF65-F5344CB8AC3E}">
        <p14:creationId xmlns:p14="http://schemas.microsoft.com/office/powerpoint/2010/main" val="2213911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B71E6F-C9F1-494E-A715-D3B4365FAD68}" type="datetimeFigureOut">
              <a:rPr lang="en-US" smtClean="0"/>
              <a:t>3/6/2018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D9B459-163D-41DC-A4B4-4A95AE3E7C59}" type="slidenum">
              <a:rPr lang="en-US" smtClean="0"/>
              <a:t>‹#›</a:t>
            </a:fld>
            <a:endParaRPr lang="en-US"/>
          </a:p>
        </p:txBody>
      </p:sp>
    </p:spTree>
    <p:extLst>
      <p:ext uri="{BB962C8B-B14F-4D97-AF65-F5344CB8AC3E}">
        <p14:creationId xmlns:p14="http://schemas.microsoft.com/office/powerpoint/2010/main" val="108351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B71E6F-C9F1-494E-A715-D3B4365FAD68}" type="datetimeFigureOut">
              <a:rPr lang="en-US" smtClean="0"/>
              <a:t>3/6/2018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D9B459-163D-41DC-A4B4-4A95AE3E7C59}" type="slidenum">
              <a:rPr lang="en-US" smtClean="0"/>
              <a:t>‹#›</a:t>
            </a:fld>
            <a:endParaRPr lang="en-US"/>
          </a:p>
        </p:txBody>
      </p:sp>
    </p:spTree>
    <p:extLst>
      <p:ext uri="{BB962C8B-B14F-4D97-AF65-F5344CB8AC3E}">
        <p14:creationId xmlns:p14="http://schemas.microsoft.com/office/powerpoint/2010/main" val="427690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B71E6F-C9F1-494E-A715-D3B4365FAD68}" type="datetimeFigureOut">
              <a:rPr lang="en-US" smtClean="0"/>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D9B459-163D-41DC-A4B4-4A95AE3E7C59}" type="slidenum">
              <a:rPr lang="en-US" smtClean="0"/>
              <a:t>‹#›</a:t>
            </a:fld>
            <a:endParaRPr lang="en-US"/>
          </a:p>
        </p:txBody>
      </p:sp>
    </p:spTree>
    <p:extLst>
      <p:ext uri="{BB962C8B-B14F-4D97-AF65-F5344CB8AC3E}">
        <p14:creationId xmlns:p14="http://schemas.microsoft.com/office/powerpoint/2010/main" val="4014374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B71E6F-C9F1-494E-A715-D3B4365FAD68}" type="datetimeFigureOut">
              <a:rPr lang="en-US" smtClean="0"/>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D9B459-163D-41DC-A4B4-4A95AE3E7C59}" type="slidenum">
              <a:rPr lang="en-US" smtClean="0"/>
              <a:t>‹#›</a:t>
            </a:fld>
            <a:endParaRPr lang="en-US"/>
          </a:p>
        </p:txBody>
      </p:sp>
    </p:spTree>
    <p:extLst>
      <p:ext uri="{BB962C8B-B14F-4D97-AF65-F5344CB8AC3E}">
        <p14:creationId xmlns:p14="http://schemas.microsoft.com/office/powerpoint/2010/main" val="3603344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B71E6F-C9F1-494E-A715-D3B4365FAD68}" type="datetimeFigureOut">
              <a:rPr lang="en-US" smtClean="0"/>
              <a:t>3/6/2018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D9B459-163D-41DC-A4B4-4A95AE3E7C59}" type="slidenum">
              <a:rPr lang="en-US" smtClean="0"/>
              <a:t>‹#›</a:t>
            </a:fld>
            <a:endParaRPr lang="en-US"/>
          </a:p>
        </p:txBody>
      </p:sp>
    </p:spTree>
    <p:extLst>
      <p:ext uri="{BB962C8B-B14F-4D97-AF65-F5344CB8AC3E}">
        <p14:creationId xmlns:p14="http://schemas.microsoft.com/office/powerpoint/2010/main" val="3930519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chart" Target="../charts/chart6.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7661" y="1411669"/>
            <a:ext cx="2574616" cy="369332"/>
          </a:xfrm>
          <a:prstGeom prst="rect">
            <a:avLst/>
          </a:prstGeom>
        </p:spPr>
        <p:txBody>
          <a:bodyPr wrap="none">
            <a:spAutoFit/>
          </a:bodyPr>
          <a:lstStyle/>
          <a:p>
            <a:r>
              <a:rPr lang="en-US" u="sng" dirty="0" smtClean="0"/>
              <a:t>Peptide1</a:t>
            </a:r>
            <a:r>
              <a:rPr lang="en-US" dirty="0" smtClean="0"/>
              <a:t>. FEEAENSLLHL</a:t>
            </a:r>
            <a:r>
              <a:rPr lang="en-US" b="1" dirty="0" smtClean="0">
                <a:effectLst/>
              </a:rPr>
              <a:t>K</a:t>
            </a:r>
            <a:r>
              <a:rPr lang="en-US" dirty="0" smtClean="0"/>
              <a:t> </a:t>
            </a:r>
            <a:endParaRPr lang="en-US" dirty="0"/>
          </a:p>
        </p:txBody>
      </p:sp>
      <p:sp>
        <p:nvSpPr>
          <p:cNvPr id="7" name="Rectangle 6"/>
          <p:cNvSpPr/>
          <p:nvPr/>
        </p:nvSpPr>
        <p:spPr>
          <a:xfrm>
            <a:off x="175786" y="0"/>
            <a:ext cx="7968848" cy="923330"/>
          </a:xfrm>
          <a:prstGeom prst="rect">
            <a:avLst/>
          </a:prstGeom>
        </p:spPr>
        <p:txBody>
          <a:bodyPr wrap="none">
            <a:spAutoFit/>
          </a:bodyPr>
          <a:lstStyle/>
          <a:p>
            <a:r>
              <a:rPr lang="en-US" b="0" i="0" dirty="0" err="1" smtClean="0">
                <a:solidFill>
                  <a:srgbClr val="B9772E"/>
                </a:solidFill>
                <a:effectLst/>
                <a:latin typeface="Helvetica neue"/>
              </a:rPr>
              <a:t>UniProtKB</a:t>
            </a:r>
            <a:r>
              <a:rPr lang="en-US" b="0" i="0" dirty="0" smtClean="0">
                <a:solidFill>
                  <a:srgbClr val="B9772E"/>
                </a:solidFill>
                <a:effectLst/>
                <a:latin typeface="Helvetica neue"/>
              </a:rPr>
              <a:t> - Q15165 </a:t>
            </a:r>
            <a:r>
              <a:rPr lang="en-US" b="0" i="0" u="none" strike="noStrike" dirty="0" smtClean="0">
                <a:solidFill>
                  <a:srgbClr val="B9772E"/>
                </a:solidFill>
                <a:effectLst/>
                <a:latin typeface="Helvetica neue"/>
              </a:rPr>
              <a:t>(PON2_HUMAN) is quantified by two signature peptide</a:t>
            </a:r>
          </a:p>
          <a:p>
            <a:r>
              <a:rPr lang="en-US" u="sng" dirty="0" smtClean="0"/>
              <a:t>Peptide1</a:t>
            </a:r>
            <a:r>
              <a:rPr lang="en-US" dirty="0" smtClean="0"/>
              <a:t>. FEEAENSLLHL</a:t>
            </a:r>
            <a:r>
              <a:rPr lang="en-US" b="1" dirty="0" smtClean="0">
                <a:effectLst/>
              </a:rPr>
              <a:t>K</a:t>
            </a:r>
            <a:r>
              <a:rPr lang="en-US" dirty="0" smtClean="0"/>
              <a:t> </a:t>
            </a:r>
          </a:p>
          <a:p>
            <a:r>
              <a:rPr lang="en-US" u="sng" dirty="0" smtClean="0"/>
              <a:t>Peptide2</a:t>
            </a:r>
            <a:r>
              <a:rPr lang="en-US" dirty="0" smtClean="0"/>
              <a:t>. LFVYDPNNPPSSEVL</a:t>
            </a:r>
            <a:r>
              <a:rPr lang="en-US" b="1" dirty="0" smtClean="0">
                <a:effectLst/>
              </a:rPr>
              <a:t>R</a:t>
            </a:r>
            <a:r>
              <a:rPr lang="en-US" dirty="0" smtClean="0"/>
              <a:t> </a:t>
            </a:r>
            <a:endParaRPr lang="en-US" dirty="0"/>
          </a:p>
        </p:txBody>
      </p:sp>
      <p:pic>
        <p:nvPicPr>
          <p:cNvPr id="8" name="Picture 7"/>
          <p:cNvPicPr>
            <a:picLocks noChangeAspect="1"/>
          </p:cNvPicPr>
          <p:nvPr/>
        </p:nvPicPr>
        <p:blipFill>
          <a:blip r:embed="rId2"/>
          <a:stretch>
            <a:fillRect/>
          </a:stretch>
        </p:blipFill>
        <p:spPr>
          <a:xfrm>
            <a:off x="47661" y="2413823"/>
            <a:ext cx="3405015" cy="4391627"/>
          </a:xfrm>
          <a:prstGeom prst="rect">
            <a:avLst/>
          </a:prstGeom>
          <a:ln>
            <a:solidFill>
              <a:schemeClr val="accent1"/>
            </a:solidFill>
          </a:ln>
        </p:spPr>
      </p:pic>
      <p:graphicFrame>
        <p:nvGraphicFramePr>
          <p:cNvPr id="9" name="Chart 8"/>
          <p:cNvGraphicFramePr>
            <a:graphicFrameLocks/>
          </p:cNvGraphicFramePr>
          <p:nvPr>
            <p:extLst>
              <p:ext uri="{D42A27DB-BD31-4B8C-83A1-F6EECF244321}">
                <p14:modId xmlns:p14="http://schemas.microsoft.com/office/powerpoint/2010/main" val="3050001635"/>
              </p:ext>
            </p:extLst>
          </p:nvPr>
        </p:nvGraphicFramePr>
        <p:xfrm>
          <a:off x="3673366" y="1411669"/>
          <a:ext cx="3273972" cy="179792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4229515756"/>
              </p:ext>
            </p:extLst>
          </p:nvPr>
        </p:nvGraphicFramePr>
        <p:xfrm>
          <a:off x="3673366" y="3209596"/>
          <a:ext cx="3273972" cy="179792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p:cNvGraphicFramePr>
            <a:graphicFrameLocks/>
          </p:cNvGraphicFramePr>
          <p:nvPr>
            <p:extLst>
              <p:ext uri="{D42A27DB-BD31-4B8C-83A1-F6EECF244321}">
                <p14:modId xmlns:p14="http://schemas.microsoft.com/office/powerpoint/2010/main" val="3065274971"/>
              </p:ext>
            </p:extLst>
          </p:nvPr>
        </p:nvGraphicFramePr>
        <p:xfrm>
          <a:off x="3673366" y="5007523"/>
          <a:ext cx="3273972" cy="1797927"/>
        </p:xfrm>
        <a:graphic>
          <a:graphicData uri="http://schemas.openxmlformats.org/drawingml/2006/chart">
            <c:chart xmlns:c="http://schemas.openxmlformats.org/drawingml/2006/chart" xmlns:r="http://schemas.openxmlformats.org/officeDocument/2006/relationships" r:id="rId5"/>
          </a:graphicData>
        </a:graphic>
      </p:graphicFrame>
      <p:sp>
        <p:nvSpPr>
          <p:cNvPr id="14" name="TextBox 13"/>
          <p:cNvSpPr txBox="1"/>
          <p:nvPr/>
        </p:nvSpPr>
        <p:spPr>
          <a:xfrm>
            <a:off x="7168028" y="1327307"/>
            <a:ext cx="5200719" cy="5078313"/>
          </a:xfrm>
          <a:prstGeom prst="rect">
            <a:avLst/>
          </a:prstGeom>
          <a:noFill/>
        </p:spPr>
        <p:txBody>
          <a:bodyPr wrap="none" rtlCol="0">
            <a:spAutoFit/>
          </a:bodyPr>
          <a:lstStyle/>
          <a:p>
            <a:r>
              <a:rPr lang="en-US" dirty="0" smtClean="0"/>
              <a:t>We have selected two signature peptide for a human </a:t>
            </a:r>
          </a:p>
          <a:p>
            <a:r>
              <a:rPr lang="en-US" dirty="0" smtClean="0"/>
              <a:t>Protein (PON2) and each peptide is monitored by </a:t>
            </a:r>
          </a:p>
          <a:p>
            <a:r>
              <a:rPr lang="en-US" dirty="0" smtClean="0"/>
              <a:t>three fragment – method is validated</a:t>
            </a:r>
          </a:p>
          <a:p>
            <a:endParaRPr lang="en-US" dirty="0"/>
          </a:p>
          <a:p>
            <a:r>
              <a:rPr lang="en-US" b="1" dirty="0" smtClean="0"/>
              <a:t>Case 1: </a:t>
            </a:r>
            <a:r>
              <a:rPr lang="en-US" dirty="0" smtClean="0"/>
              <a:t>Peptide 1 – chromatograms at the left</a:t>
            </a:r>
          </a:p>
          <a:p>
            <a:endParaRPr lang="en-US" dirty="0"/>
          </a:p>
          <a:p>
            <a:r>
              <a:rPr lang="en-US" dirty="0" smtClean="0"/>
              <a:t>If the correlation between each fragment is good – </a:t>
            </a:r>
          </a:p>
          <a:p>
            <a:r>
              <a:rPr lang="en-US" dirty="0" smtClean="0"/>
              <a:t>As shown here, it indicates</a:t>
            </a:r>
          </a:p>
          <a:p>
            <a:pPr marL="285750" indent="-285750">
              <a:buFont typeface="Arial" panose="020B0604020202020204" pitchFamily="34" charset="0"/>
              <a:buChar char="•"/>
            </a:pPr>
            <a:r>
              <a:rPr lang="en-US" dirty="0" smtClean="0"/>
              <a:t>All the fragments belongs to peptide</a:t>
            </a:r>
          </a:p>
          <a:p>
            <a:pPr marL="285750" indent="-285750">
              <a:buFont typeface="Arial" panose="020B0604020202020204" pitchFamily="34" charset="0"/>
              <a:buChar char="•"/>
            </a:pPr>
            <a:r>
              <a:rPr lang="en-US" dirty="0" smtClean="0"/>
              <a:t>Integration is good for all the samples</a:t>
            </a:r>
          </a:p>
          <a:p>
            <a:pPr marL="285750" indent="-285750">
              <a:buFont typeface="Arial" panose="020B0604020202020204" pitchFamily="34" charset="0"/>
              <a:buChar char="•"/>
            </a:pPr>
            <a:r>
              <a:rPr lang="en-US" dirty="0" smtClean="0"/>
              <a:t>No interference (matrix effect) is observed for a</a:t>
            </a:r>
          </a:p>
          <a:p>
            <a:r>
              <a:rPr lang="en-US" dirty="0" smtClean="0"/>
              <a:t>     particular fragment</a:t>
            </a:r>
          </a:p>
          <a:p>
            <a:endParaRPr lang="en-US" dirty="0"/>
          </a:p>
          <a:p>
            <a:r>
              <a:rPr lang="en-US" dirty="0" smtClean="0"/>
              <a:t>This is a quality check for the data</a:t>
            </a:r>
          </a:p>
          <a:p>
            <a:endParaRPr lang="en-US" dirty="0"/>
          </a:p>
          <a:p>
            <a:r>
              <a:rPr lang="en-US" dirty="0" smtClean="0"/>
              <a:t>This correlation can be bad if one of the fragment </a:t>
            </a:r>
          </a:p>
          <a:p>
            <a:r>
              <a:rPr lang="en-US" dirty="0" smtClean="0"/>
              <a:t>suffer matrix effect or somewhat not integrated </a:t>
            </a:r>
          </a:p>
          <a:p>
            <a:r>
              <a:rPr lang="en-US" dirty="0" smtClean="0"/>
              <a:t>Properly – see peptide 2 (next slide)</a:t>
            </a:r>
            <a:endParaRPr lang="en-US" dirty="0"/>
          </a:p>
        </p:txBody>
      </p:sp>
    </p:spTree>
    <p:extLst>
      <p:ext uri="{BB962C8B-B14F-4D97-AF65-F5344CB8AC3E}">
        <p14:creationId xmlns:p14="http://schemas.microsoft.com/office/powerpoint/2010/main" val="3130058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5982" y="883228"/>
            <a:ext cx="3145295" cy="3886611"/>
          </a:xfrm>
          <a:prstGeom prst="rect">
            <a:avLst/>
          </a:prstGeom>
          <a:ln>
            <a:solidFill>
              <a:schemeClr val="accent1"/>
            </a:solidFill>
          </a:ln>
        </p:spPr>
      </p:pic>
      <p:sp>
        <p:nvSpPr>
          <p:cNvPr id="3" name="Rectangle 2"/>
          <p:cNvSpPr/>
          <p:nvPr/>
        </p:nvSpPr>
        <p:spPr>
          <a:xfrm>
            <a:off x="35982" y="113786"/>
            <a:ext cx="3109313" cy="369332"/>
          </a:xfrm>
          <a:prstGeom prst="rect">
            <a:avLst/>
          </a:prstGeom>
        </p:spPr>
        <p:txBody>
          <a:bodyPr wrap="none">
            <a:spAutoFit/>
          </a:bodyPr>
          <a:lstStyle/>
          <a:p>
            <a:r>
              <a:rPr lang="en-US" u="sng" dirty="0" smtClean="0"/>
              <a:t>Peptide2</a:t>
            </a:r>
            <a:r>
              <a:rPr lang="en-US" dirty="0" smtClean="0"/>
              <a:t>. LFVYDPNNPPSSEVL</a:t>
            </a:r>
            <a:r>
              <a:rPr lang="en-US" b="1" dirty="0" smtClean="0">
                <a:effectLst/>
              </a:rPr>
              <a:t>R</a:t>
            </a:r>
            <a:r>
              <a:rPr lang="en-US" dirty="0" smtClean="0"/>
              <a:t> </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530992875"/>
              </p:ext>
            </p:extLst>
          </p:nvPr>
        </p:nvGraphicFramePr>
        <p:xfrm>
          <a:off x="7703840" y="2711931"/>
          <a:ext cx="3273972" cy="183506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2948078989"/>
              </p:ext>
            </p:extLst>
          </p:nvPr>
        </p:nvGraphicFramePr>
        <p:xfrm>
          <a:off x="9340826" y="883226"/>
          <a:ext cx="2809152" cy="179792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a:graphicFrameLocks/>
          </p:cNvGraphicFramePr>
          <p:nvPr>
            <p:extLst>
              <p:ext uri="{D42A27DB-BD31-4B8C-83A1-F6EECF244321}">
                <p14:modId xmlns:p14="http://schemas.microsoft.com/office/powerpoint/2010/main" val="1537725335"/>
              </p:ext>
            </p:extLst>
          </p:nvPr>
        </p:nvGraphicFramePr>
        <p:xfrm>
          <a:off x="6413227" y="883227"/>
          <a:ext cx="2927599" cy="1797927"/>
        </p:xfrm>
        <a:graphic>
          <a:graphicData uri="http://schemas.openxmlformats.org/drawingml/2006/chart">
            <c:chart xmlns:c="http://schemas.openxmlformats.org/drawingml/2006/chart" xmlns:r="http://schemas.openxmlformats.org/officeDocument/2006/relationships" r:id="rId5"/>
          </a:graphicData>
        </a:graphic>
      </p:graphicFrame>
      <p:pic>
        <p:nvPicPr>
          <p:cNvPr id="8" name="Picture 7"/>
          <p:cNvPicPr>
            <a:picLocks noChangeAspect="1"/>
          </p:cNvPicPr>
          <p:nvPr/>
        </p:nvPicPr>
        <p:blipFill>
          <a:blip r:embed="rId6"/>
          <a:stretch>
            <a:fillRect/>
          </a:stretch>
        </p:blipFill>
        <p:spPr>
          <a:xfrm>
            <a:off x="3285815" y="889881"/>
            <a:ext cx="3077396" cy="3879958"/>
          </a:xfrm>
          <a:prstGeom prst="rect">
            <a:avLst/>
          </a:prstGeom>
          <a:ln>
            <a:solidFill>
              <a:schemeClr val="accent1"/>
            </a:solidFill>
          </a:ln>
        </p:spPr>
      </p:pic>
      <p:sp>
        <p:nvSpPr>
          <p:cNvPr id="9" name="TextBox 8"/>
          <p:cNvSpPr txBox="1"/>
          <p:nvPr/>
        </p:nvSpPr>
        <p:spPr>
          <a:xfrm>
            <a:off x="761922" y="483118"/>
            <a:ext cx="846707" cy="400110"/>
          </a:xfrm>
          <a:prstGeom prst="rect">
            <a:avLst/>
          </a:prstGeom>
          <a:noFill/>
        </p:spPr>
        <p:txBody>
          <a:bodyPr wrap="none" rtlCol="0">
            <a:spAutoFit/>
          </a:bodyPr>
          <a:lstStyle/>
          <a:p>
            <a:r>
              <a:rPr lang="en-US" sz="2000" b="1" dirty="0" smtClean="0"/>
              <a:t>A - QC</a:t>
            </a:r>
            <a:endParaRPr lang="en-US" sz="2000" b="1" dirty="0"/>
          </a:p>
        </p:txBody>
      </p:sp>
      <p:sp>
        <p:nvSpPr>
          <p:cNvPr id="10" name="TextBox 9"/>
          <p:cNvSpPr txBox="1"/>
          <p:nvPr/>
        </p:nvSpPr>
        <p:spPr>
          <a:xfrm>
            <a:off x="3907217" y="483118"/>
            <a:ext cx="1525867" cy="400110"/>
          </a:xfrm>
          <a:prstGeom prst="rect">
            <a:avLst/>
          </a:prstGeom>
          <a:noFill/>
        </p:spPr>
        <p:txBody>
          <a:bodyPr wrap="none" rtlCol="0">
            <a:spAutoFit/>
          </a:bodyPr>
          <a:lstStyle/>
          <a:p>
            <a:r>
              <a:rPr lang="en-US" sz="2000" b="1" dirty="0" smtClean="0"/>
              <a:t>B - unknown</a:t>
            </a:r>
            <a:endParaRPr lang="en-US" sz="2000" b="1" dirty="0"/>
          </a:p>
        </p:txBody>
      </p:sp>
      <p:sp>
        <p:nvSpPr>
          <p:cNvPr id="11" name="Oval 10"/>
          <p:cNvSpPr/>
          <p:nvPr/>
        </p:nvSpPr>
        <p:spPr>
          <a:xfrm>
            <a:off x="4699422" y="1173985"/>
            <a:ext cx="514350" cy="1322993"/>
          </a:xfrm>
          <a:prstGeom prst="ellipse">
            <a:avLst/>
          </a:prstGeom>
          <a:solidFill>
            <a:srgbClr val="C00000">
              <a:alpha val="8000"/>
            </a:srgbClr>
          </a:solidFill>
          <a:ln w="2540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10302" y="4880627"/>
            <a:ext cx="11679768" cy="1815882"/>
          </a:xfrm>
          <a:prstGeom prst="rect">
            <a:avLst/>
          </a:prstGeom>
          <a:noFill/>
        </p:spPr>
        <p:txBody>
          <a:bodyPr wrap="square" rtlCol="0">
            <a:spAutoFit/>
          </a:bodyPr>
          <a:lstStyle/>
          <a:p>
            <a:r>
              <a:rPr lang="en-US" sz="1600" b="1" dirty="0" smtClean="0"/>
              <a:t>Case II: </a:t>
            </a:r>
            <a:r>
              <a:rPr lang="en-US" sz="1600" dirty="0" smtClean="0"/>
              <a:t>In the above example peptide 2 is also validated and shows a good chromatogram in QC sample. But in unknown sample, due to some interference eluting at the same retention time, one of the fragment shows high and variable peak area (high ionization) and many of the time its retention time is also exactly the same.</a:t>
            </a:r>
          </a:p>
          <a:p>
            <a:r>
              <a:rPr lang="en-US" sz="1600" dirty="0" smtClean="0"/>
              <a:t>Here correlation between the fragment helps to detect the wrong fragment or pick the sample where interference is affecting the peak area. In the above case fragment 2 is  bad or affected by interference, hence correlation with fragment 2 is bad. </a:t>
            </a:r>
          </a:p>
          <a:p>
            <a:endParaRPr lang="en-US" sz="1600" dirty="0"/>
          </a:p>
          <a:p>
            <a:r>
              <a:rPr lang="en-US" sz="1600" b="1" dirty="0" smtClean="0"/>
              <a:t>This function should be added into the skyline to check correlation between two fragment or two peptides of the same protein. </a:t>
            </a:r>
            <a:endParaRPr lang="en-US" sz="1600" b="1" dirty="0"/>
          </a:p>
        </p:txBody>
      </p:sp>
    </p:spTree>
    <p:extLst>
      <p:ext uri="{BB962C8B-B14F-4D97-AF65-F5344CB8AC3E}">
        <p14:creationId xmlns:p14="http://schemas.microsoft.com/office/powerpoint/2010/main" val="2933249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314</Words>
  <Application>Microsoft Office PowerPoint</Application>
  <PresentationFormat>Widescreen</PresentationFormat>
  <Paragraphs>41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Helvetica neue</vt:lpstr>
      <vt:lpstr>Office Theme</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 Basit</dc:creator>
  <cp:lastModifiedBy>Abdul Basit</cp:lastModifiedBy>
  <cp:revision>6</cp:revision>
  <dcterms:created xsi:type="dcterms:W3CDTF">2018-03-07T05:23:44Z</dcterms:created>
  <dcterms:modified xsi:type="dcterms:W3CDTF">2018-03-07T06:11:18Z</dcterms:modified>
</cp:coreProperties>
</file>