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4" r:id="rId3"/>
    <p:sldId id="269" r:id="rId4"/>
    <p:sldId id="277" r:id="rId5"/>
    <p:sldId id="275" r:id="rId6"/>
    <p:sldId id="276" r:id="rId7"/>
    <p:sldId id="273" r:id="rId8"/>
    <p:sldId id="271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6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9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1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7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1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DF1C-3E78-4C5C-9334-F3D2A60DDE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43768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9271" y="2196180"/>
            <a:ext cx="8924227" cy="20510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300" dirty="0"/>
              <a:t>We’ll begin shortly … </a:t>
            </a:r>
          </a:p>
          <a:p>
            <a:r>
              <a:rPr lang="en-US" sz="2000" b="1" i="1" dirty="0">
                <a:solidFill>
                  <a:srgbClr val="000000"/>
                </a:solidFill>
              </a:rPr>
              <a:t>Webinar </a:t>
            </a:r>
            <a:r>
              <a:rPr lang="en-US" sz="2000" b="1" dirty="0">
                <a:solidFill>
                  <a:srgbClr val="000000"/>
                </a:solidFill>
              </a:rPr>
              <a:t>Audio: 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</a:rPr>
              <a:t>Make sure you have audio during the webinar.</a:t>
            </a:r>
            <a:endParaRPr lang="en-US" sz="2000" dirty="0"/>
          </a:p>
          <a:p>
            <a:pPr marL="274320" lvl="1" indent="0">
              <a:buNone/>
            </a:pPr>
            <a:r>
              <a:rPr lang="en-US" sz="1700" dirty="0"/>
              <a:t>Click </a:t>
            </a:r>
            <a:r>
              <a:rPr lang="en-US" sz="1700" b="1" dirty="0"/>
              <a:t>Audio Settings</a:t>
            </a:r>
            <a:r>
              <a:rPr lang="en-US" sz="1700" dirty="0"/>
              <a:t> in the lower left-hand corner of the screen : </a:t>
            </a:r>
          </a:p>
          <a:p>
            <a:pPr lvl="1"/>
            <a:r>
              <a:rPr lang="en-US" sz="1700" dirty="0"/>
              <a:t>Computer audio (preferred) – through your computer’s speakers or a headset</a:t>
            </a:r>
          </a:p>
          <a:p>
            <a:pPr lvl="1">
              <a:lnSpc>
                <a:spcPct val="120000"/>
              </a:lnSpc>
            </a:pPr>
            <a:r>
              <a:rPr lang="en-US" sz="1700" dirty="0"/>
              <a:t>Phone call (US and International numbers available) By phone, use conference ID</a:t>
            </a:r>
            <a:r>
              <a:rPr lang="en-US" sz="1700" b="1" dirty="0"/>
              <a:t>: 961 1680 7175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000" b="1" dirty="0">
                <a:solidFill>
                  <a:srgbClr val="000000"/>
                </a:solidFill>
              </a:rPr>
              <a:t>**Note: we currently have music playing which you should be able to hear.**</a:t>
            </a:r>
          </a:p>
          <a:p>
            <a:pPr>
              <a:lnSpc>
                <a:spcPct val="120000"/>
              </a:lnSpc>
            </a:pPr>
            <a:endParaRPr lang="en-US" sz="21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78960"/>
            <a:ext cx="2438400" cy="9080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39273" y="1489067"/>
            <a:ext cx="9252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Welcome to the next in the series of tutorial webinars designed to help you get the most out of Skyline mass spectrometry software.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E3ADE0-ED93-4227-B464-33FFD04A46CF}"/>
              </a:ext>
            </a:extLst>
          </p:cNvPr>
          <p:cNvSpPr txBox="1"/>
          <p:nvPr/>
        </p:nvSpPr>
        <p:spPr>
          <a:xfrm>
            <a:off x="1576552" y="5251144"/>
            <a:ext cx="7914289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Submit Skyline Questions: </a:t>
            </a:r>
            <a:r>
              <a:rPr lang="en-US" sz="1800" dirty="0">
                <a:solidFill>
                  <a:srgbClr val="000000"/>
                </a:solidFill>
              </a:rPr>
              <a:t>the Q&amp;A form in Zoom to submit Skyline questions to the presenters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</a:rPr>
              <a:t>Have logistic issues?  </a:t>
            </a:r>
            <a:r>
              <a:rPr lang="en-US" sz="1800" dirty="0">
                <a:solidFill>
                  <a:srgbClr val="000000"/>
                </a:solidFill>
              </a:rPr>
              <a:t>Use the </a:t>
            </a:r>
            <a:r>
              <a:rPr lang="en-US" sz="1800" b="1" dirty="0">
                <a:solidFill>
                  <a:srgbClr val="000000"/>
                </a:solidFill>
              </a:rPr>
              <a:t>Chat </a:t>
            </a:r>
            <a:r>
              <a:rPr lang="en-US" sz="1800" dirty="0">
                <a:solidFill>
                  <a:srgbClr val="000000"/>
                </a:solidFill>
              </a:rPr>
              <a:t>applet in Zoom for report webinar software (Zoom) issues or other problems. </a:t>
            </a:r>
            <a:endParaRPr lang="en-US" sz="1800" b="1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F1F7325-F848-4E89-BEB2-7BF2A5963D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055" y="4272913"/>
            <a:ext cx="3539545" cy="86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16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blue, hydrant&#10;&#10;Description automatically generated">
            <a:extLst>
              <a:ext uri="{FF2B5EF4-FFF2-40B4-BE49-F238E27FC236}">
                <a16:creationId xmlns:a16="http://schemas.microsoft.com/office/drawing/2014/main" id="{6D2B9632-9F6E-42CD-BE08-A8158980C6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466" y="4429387"/>
            <a:ext cx="4317534" cy="242861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02965" y="838200"/>
            <a:ext cx="8660235" cy="2819400"/>
          </a:xfrm>
        </p:spPr>
        <p:txBody>
          <a:bodyPr>
            <a:normAutofit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sz="3200" dirty="0">
                <a:latin typeface="Bookman Old Style" panose="02050604050505020204" pitchFamily="18" charset="0"/>
              </a:rPr>
              <a:t> Skyline For </a:t>
            </a:r>
            <a:r>
              <a:rPr lang="en-US" sz="3200" dirty="0" err="1">
                <a:latin typeface="Bookman Old Style" panose="02050604050505020204" pitchFamily="18" charset="0"/>
              </a:rPr>
              <a:t>Lipidomics</a:t>
            </a:r>
            <a:endParaRPr lang="en-US" sz="3200" i="1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227740" y="1370901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Webinar #24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1828800" y="3657600"/>
            <a:ext cx="8229600" cy="2819400"/>
          </a:xfrm>
          <a:prstGeom prst="rect">
            <a:avLst/>
          </a:prstGeom>
        </p:spPr>
        <p:txBody>
          <a:bodyPr vert="horz" anchor="b" anchorCtr="0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Developer, Skyline)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Michele </a:t>
            </a:r>
            <a:r>
              <a:rPr lang="en-US" sz="20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Wölk</a:t>
            </a:r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, PhD (</a:t>
            </a:r>
            <a:r>
              <a:rPr lang="en-US" sz="20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Lipidomics</a:t>
            </a:r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 Researcher, TU-Dresden)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Mark Belanger (Project Manager, Skyline)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br>
              <a:rPr lang="en-US" dirty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166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/>
              <a:t>Welcome 427 </a:t>
            </a:r>
            <a:r>
              <a:rPr lang="en-US" dirty="0"/>
              <a:t>registered, from the Skyline team!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dirty="0"/>
              <a:t>Skyline For </a:t>
            </a:r>
            <a:r>
              <a:rPr lang="en-US" dirty="0" err="1"/>
              <a:t>Lipidomics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sz="2800" dirty="0"/>
              <a:t>Introduction with </a:t>
            </a:r>
            <a:r>
              <a:rPr lang="en-US" sz="2800" b="1" dirty="0"/>
              <a:t>Brendan MacLean</a:t>
            </a:r>
            <a:endParaRPr lang="en-US" sz="2800" dirty="0"/>
          </a:p>
          <a:p>
            <a:pPr lvl="1">
              <a:lnSpc>
                <a:spcPct val="150000"/>
              </a:lnSpc>
            </a:pPr>
            <a:r>
              <a:rPr lang="en-US" sz="2800" dirty="0"/>
              <a:t>Presentation and Tutorial with </a:t>
            </a:r>
            <a:r>
              <a:rPr lang="en-US" sz="2800" b="1" dirty="0"/>
              <a:t>Michele </a:t>
            </a:r>
            <a:r>
              <a:rPr lang="en-US" sz="2800" b="1" dirty="0" err="1"/>
              <a:t>Wölk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46887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77340-A2CF-A7C8-826A-AE41E06E2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Skyline Tutorial Webinars – </a:t>
            </a:r>
            <a:r>
              <a:rPr lang="en-US" b="1" dirty="0">
                <a:solidFill>
                  <a:srgbClr val="C00000"/>
                </a:solidFill>
              </a:rPr>
              <a:t>10 years!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4F872-7AB0-BB73-96C7-857AE4FE9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Skyline Tutorial Webinar 1 – October 21</a:t>
            </a:r>
            <a:r>
              <a:rPr lang="en-US" baseline="30000" dirty="0"/>
              <a:t>st</a:t>
            </a:r>
            <a:r>
              <a:rPr lang="en-US" dirty="0"/>
              <a:t>, 2014</a:t>
            </a:r>
          </a:p>
          <a:p>
            <a:pPr lvl="1"/>
            <a:r>
              <a:rPr lang="en-US" dirty="0"/>
              <a:t>Getting the Most Out of DDA Data with Skyline</a:t>
            </a:r>
          </a:p>
          <a:p>
            <a:pPr lvl="1"/>
            <a:r>
              <a:rPr lang="en-US" dirty="0"/>
              <a:t>Brendan MacLean and</a:t>
            </a:r>
            <a:br>
              <a:rPr lang="en-US" dirty="0"/>
            </a:br>
            <a:r>
              <a:rPr lang="en-US" dirty="0"/>
              <a:t>Birgit Schilling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DC220E-B3BE-2410-235B-2475431E3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980" y="2877242"/>
            <a:ext cx="5752699" cy="379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52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3BF87-C8E7-3D49-3BC3-9E0003523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Michele </a:t>
            </a:r>
            <a:r>
              <a:rPr lang="en-US" dirty="0" err="1"/>
              <a:t>Wölk</a:t>
            </a:r>
            <a:r>
              <a:rPr lang="en-US" dirty="0"/>
              <a:t> -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7C240-0390-4E21-1DA2-5477BC858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HRMS for profiling, identification, and quantification of lipids</a:t>
            </a:r>
          </a:p>
          <a:p>
            <a:r>
              <a:rPr lang="en-US" dirty="0"/>
              <a:t>PhD at University Leipzig – LC-MS/MS</a:t>
            </a:r>
          </a:p>
          <a:p>
            <a:pPr lvl="1"/>
            <a:r>
              <a:rPr lang="en-US" dirty="0"/>
              <a:t>Bovine milk proteins (non-enzymatic glycation)</a:t>
            </a:r>
          </a:p>
          <a:p>
            <a:pPr lvl="1"/>
            <a:r>
              <a:rPr lang="en-US" dirty="0"/>
              <a:t>Lipid-protein adducts </a:t>
            </a:r>
          </a:p>
          <a:p>
            <a:pPr lvl="1"/>
            <a:r>
              <a:rPr lang="en-US" dirty="0"/>
              <a:t>Lipids</a:t>
            </a:r>
          </a:p>
          <a:p>
            <a:r>
              <a:rPr lang="en-US" dirty="0"/>
              <a:t>Post-doc at TU-Dresden in Fedorova lab since October 2021</a:t>
            </a:r>
          </a:p>
          <a:p>
            <a:pPr lvl="1"/>
            <a:r>
              <a:rPr lang="en-US" dirty="0"/>
              <a:t>Lipidome plasticity and lipid quality control</a:t>
            </a:r>
          </a:p>
          <a:p>
            <a:pPr lvl="1"/>
            <a:r>
              <a:rPr lang="en-US" dirty="0"/>
              <a:t>Targeted and untargeted methods</a:t>
            </a:r>
          </a:p>
          <a:p>
            <a:pPr lvl="1"/>
            <a:r>
              <a:rPr lang="en-US" dirty="0"/>
              <a:t>Mass spec imaging</a:t>
            </a:r>
          </a:p>
        </p:txBody>
      </p:sp>
      <p:pic>
        <p:nvPicPr>
          <p:cNvPr id="4" name="Picture 2" descr="Michele Woelk">
            <a:extLst>
              <a:ext uri="{FF2B5EF4-FFF2-40B4-BE49-F238E27FC236}">
                <a16:creationId xmlns:a16="http://schemas.microsoft.com/office/drawing/2014/main" id="{18CB100E-ECB8-170D-3ECC-4250F02245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3838" y="365125"/>
            <a:ext cx="1834415" cy="183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662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D47342-7BEE-32D2-0EB1-10291A63F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A2679-53AA-30BE-ECDE-DDDCA2C12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Michele </a:t>
            </a:r>
            <a:r>
              <a:rPr lang="en-US" dirty="0" err="1"/>
              <a:t>Wölk</a:t>
            </a:r>
            <a:r>
              <a:rPr lang="en-US" dirty="0"/>
              <a:t> – Teaching Skyline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AD80A-3C23-4210-45CF-69179980E5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2023 &amp; 2024 – March – Skyline Course in Dortmund</a:t>
            </a:r>
          </a:p>
          <a:p>
            <a:pPr lvl="1"/>
            <a:r>
              <a:rPr lang="en-US" dirty="0"/>
              <a:t>New Skyline tutorial for </a:t>
            </a:r>
            <a:r>
              <a:rPr lang="en-US" dirty="0" err="1"/>
              <a:t>lipidomics</a:t>
            </a:r>
            <a:r>
              <a:rPr lang="en-US" dirty="0"/>
              <a:t> presented</a:t>
            </a:r>
          </a:p>
          <a:p>
            <a:r>
              <a:rPr lang="en-US" dirty="0"/>
              <a:t>2023 – June – Skyline Course at UW</a:t>
            </a:r>
          </a:p>
          <a:p>
            <a:pPr lvl="1"/>
            <a:r>
              <a:rPr lang="en-US" dirty="0"/>
              <a:t>Birgit Schilling taught Michele’s tutorial</a:t>
            </a:r>
          </a:p>
          <a:p>
            <a:r>
              <a:rPr lang="en-US" dirty="0"/>
              <a:t>2024 – September – BMSS/BSPR Conference Workshop at Warwick U.</a:t>
            </a:r>
          </a:p>
          <a:p>
            <a:pPr lvl="1"/>
            <a:r>
              <a:rPr lang="en-US" dirty="0"/>
              <a:t>Michele presented and taught her tutorial</a:t>
            </a:r>
          </a:p>
          <a:p>
            <a:pPr lvl="1"/>
            <a:endParaRPr lang="en-US" dirty="0"/>
          </a:p>
        </p:txBody>
      </p:sp>
      <p:pic>
        <p:nvPicPr>
          <p:cNvPr id="4" name="Picture 2" descr="Michele Woelk">
            <a:extLst>
              <a:ext uri="{FF2B5EF4-FFF2-40B4-BE49-F238E27FC236}">
                <a16:creationId xmlns:a16="http://schemas.microsoft.com/office/drawing/2014/main" id="{4BDEEB4C-2521-5134-513C-37DBF6409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3838" y="365125"/>
            <a:ext cx="1834415" cy="183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379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Michele </a:t>
            </a:r>
            <a:r>
              <a:rPr lang="en-US" dirty="0" err="1"/>
              <a:t>Wölk</a:t>
            </a:r>
            <a:r>
              <a:rPr lang="en-US" dirty="0"/>
              <a:t> -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Presentation</a:t>
            </a:r>
          </a:p>
          <a:p>
            <a:pPr>
              <a:lnSpc>
                <a:spcPct val="150000"/>
              </a:lnSpc>
            </a:pPr>
            <a:r>
              <a:rPr lang="en-US" dirty="0"/>
              <a:t>Tutorial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Lipid methods with </a:t>
            </a:r>
            <a:r>
              <a:rPr lang="en-US" dirty="0" err="1"/>
              <a:t>LipidCreator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Analysis of LC-MS/MS runs for lipids</a:t>
            </a:r>
          </a:p>
        </p:txBody>
      </p:sp>
    </p:spTree>
    <p:extLst>
      <p:ext uri="{BB962C8B-B14F-4D97-AF65-F5344CB8AC3E}">
        <p14:creationId xmlns:p14="http://schemas.microsoft.com/office/powerpoint/2010/main" val="2115410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219200"/>
            <a:ext cx="8686800" cy="4937760"/>
          </a:xfrm>
        </p:spPr>
        <p:txBody>
          <a:bodyPr/>
          <a:lstStyle/>
          <a:p>
            <a:r>
              <a:rPr lang="en-US" dirty="0"/>
              <a:t>Ask any questions at the Q&amp;A form in Zoom: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  <a:p>
            <a:pPr marL="457200" lvl="1" indent="0" algn="ctr">
              <a:buNone/>
            </a:pPr>
            <a:r>
              <a:rPr lang="en-US" sz="2800" b="1" dirty="0"/>
              <a:t> </a:t>
            </a:r>
          </a:p>
          <a:p>
            <a:pPr marL="457200" lvl="1" indent="0" algn="ctr">
              <a:buNone/>
            </a:pPr>
            <a:endParaRPr lang="en-US" b="1" dirty="0"/>
          </a:p>
          <a:p>
            <a:r>
              <a:rPr lang="en-US" dirty="0"/>
              <a:t>Take the post-webinar survey:</a:t>
            </a:r>
          </a:p>
          <a:p>
            <a:pPr marL="0" indent="0" algn="ctr">
              <a:buNone/>
            </a:pPr>
            <a:br>
              <a:rPr lang="en-US" dirty="0"/>
            </a:br>
            <a:r>
              <a:rPr lang="en-US" b="1" u="sng" dirty="0">
                <a:hlinkClick r:id="rId2"/>
              </a:rPr>
              <a:t>https://skyline.ms/survey4webinar.url</a:t>
            </a:r>
            <a:endParaRPr lang="en-US" dirty="0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FAE1979-6D92-4E58-8187-2F7E16DF81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201" y="1864887"/>
            <a:ext cx="3539545" cy="8671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4CD8240-CFC4-437D-9704-BDD57EEE5825}"/>
              </a:ext>
            </a:extLst>
          </p:cNvPr>
          <p:cNvSpPr/>
          <p:nvPr/>
        </p:nvSpPr>
        <p:spPr>
          <a:xfrm>
            <a:off x="6805652" y="1828800"/>
            <a:ext cx="962094" cy="93534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DB1BD8-3FFF-40E6-B615-58DF505C2EDB}"/>
              </a:ext>
            </a:extLst>
          </p:cNvPr>
          <p:cNvCxnSpPr>
            <a:cxnSpLocks/>
          </p:cNvCxnSpPr>
          <p:nvPr/>
        </p:nvCxnSpPr>
        <p:spPr>
          <a:xfrm flipH="1">
            <a:off x="7454804" y="1633356"/>
            <a:ext cx="893459" cy="713163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876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This 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https://skyline.ms/survey4webinar.url</a:t>
            </a:r>
            <a:endParaRPr lang="en-US" sz="2000" b="1" u="sng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We look forward to seeing you at a future Skyline Tutorial Webinar.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87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5596</TotalTime>
  <Words>455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Bookman Old Style</vt:lpstr>
      <vt:lpstr>Calibri</vt:lpstr>
      <vt:lpstr>Calibri Light</vt:lpstr>
      <vt:lpstr>Office Theme</vt:lpstr>
      <vt:lpstr>Tutorial Webinar #24</vt:lpstr>
      <vt:lpstr>   Skyline For Lipidomics</vt:lpstr>
      <vt:lpstr>Agenda</vt:lpstr>
      <vt:lpstr>Skyline Tutorial Webinars – 10 years!</vt:lpstr>
      <vt:lpstr>Michele Wölk - Research</vt:lpstr>
      <vt:lpstr>Michele Wölk – Teaching Skyline</vt:lpstr>
      <vt:lpstr>Michele Wölk - Today</vt:lpstr>
      <vt:lpstr>Questions? </vt:lpstr>
      <vt:lpstr>Tutorial Webinar #23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Brendan MacLean</cp:lastModifiedBy>
  <cp:revision>64</cp:revision>
  <dcterms:created xsi:type="dcterms:W3CDTF">2016-03-31T18:48:24Z</dcterms:created>
  <dcterms:modified xsi:type="dcterms:W3CDTF">2024-12-03T15:33:18Z</dcterms:modified>
</cp:coreProperties>
</file>