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9" r:id="rId4"/>
    <p:sldMasterId id="2147483670" r:id="rId5"/>
  </p:sldMasterIdLst>
  <p:notesMasterIdLst>
    <p:notesMasterId r:id="rId33"/>
  </p:notesMasterIdLst>
  <p:sldIdLst>
    <p:sldId id="256" r:id="rId6"/>
    <p:sldId id="1300" r:id="rId7"/>
    <p:sldId id="1304" r:id="rId8"/>
    <p:sldId id="1297" r:id="rId9"/>
    <p:sldId id="1305" r:id="rId10"/>
    <p:sldId id="972" r:id="rId11"/>
    <p:sldId id="1265" r:id="rId12"/>
    <p:sldId id="1306" r:id="rId13"/>
    <p:sldId id="1216" r:id="rId14"/>
    <p:sldId id="1213" r:id="rId15"/>
    <p:sldId id="268" r:id="rId16"/>
    <p:sldId id="1303" r:id="rId17"/>
    <p:sldId id="1214" r:id="rId18"/>
    <p:sldId id="1292" r:id="rId19"/>
    <p:sldId id="1294" r:id="rId20"/>
    <p:sldId id="1307" r:id="rId21"/>
    <p:sldId id="1302" r:id="rId22"/>
    <p:sldId id="1282" r:id="rId23"/>
    <p:sldId id="263" r:id="rId24"/>
    <p:sldId id="295" r:id="rId25"/>
    <p:sldId id="1280" r:id="rId26"/>
    <p:sldId id="1283" r:id="rId27"/>
    <p:sldId id="971" r:id="rId28"/>
    <p:sldId id="1299" r:id="rId29"/>
    <p:sldId id="1295" r:id="rId30"/>
    <p:sldId id="1232" r:id="rId31"/>
    <p:sldId id="1260" r:id="rId32"/>
  </p:sldIdLst>
  <p:sldSz cx="9144000" cy="5143500" type="screen16x9"/>
  <p:notesSz cx="6858000" cy="9144000"/>
  <p:embeddedFontLst>
    <p:embeddedFont>
      <p:font typeface="Cambria" panose="02040503050406030204" pitchFamily="18" charset="0"/>
      <p:regular r:id="rId34"/>
      <p:bold r:id="rId35"/>
      <p:italic r:id="rId36"/>
      <p:boldItalic r:id="rId37"/>
    </p:embeddedFont>
    <p:embeddedFont>
      <p:font typeface="Helvetica" panose="020B0604020202020204" pitchFamily="3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95CC"/>
    <a:srgbClr val="C6D9F1"/>
    <a:srgbClr val="89AAD3"/>
    <a:srgbClr val="61D6FF"/>
    <a:srgbClr val="E7E6E6"/>
    <a:srgbClr val="00B0F0"/>
    <a:srgbClr val="E01A4F"/>
    <a:srgbClr val="E32D91"/>
    <a:srgbClr val="C830CC"/>
    <a:srgbClr val="BC0E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F94A79F-10A6-4068-86BC-9A693585D060}">
  <a:tblStyle styleId="{AF94A79F-10A6-4068-86BC-9A693585D06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2" autoAdjust="0"/>
    <p:restoredTop sz="84262" autoAdjust="0"/>
  </p:normalViewPr>
  <p:slideViewPr>
    <p:cSldViewPr snapToGrid="0">
      <p:cViewPr varScale="1">
        <p:scale>
          <a:sx n="70" d="100"/>
          <a:sy n="70" d="100"/>
        </p:scale>
        <p:origin x="1064" y="6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6.fntdata"/><Relationship Id="rId21" Type="http://schemas.openxmlformats.org/officeDocument/2006/relationships/slide" Target="slides/slide16.xml"/><Relationship Id="rId34" Type="http://schemas.openxmlformats.org/officeDocument/2006/relationships/font" Target="fonts/font1.fntdata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3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font" Target="fonts/font2.fntdata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20" Type="http://schemas.openxmlformats.org/officeDocument/2006/relationships/slide" Target="slides/slide15.xml"/><Relationship Id="rId41" Type="http://schemas.openxmlformats.org/officeDocument/2006/relationships/font" Target="fonts/font8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254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Sheet1!$A$1:$A$1161</c:f>
              <c:numCache>
                <c:formatCode>General</c:formatCode>
                <c:ptCount val="1161"/>
                <c:pt idx="0">
                  <c:v>15</c:v>
                </c:pt>
                <c:pt idx="1">
                  <c:v>16</c:v>
                </c:pt>
                <c:pt idx="2">
                  <c:v>17</c:v>
                </c:pt>
                <c:pt idx="3">
                  <c:v>18</c:v>
                </c:pt>
                <c:pt idx="4">
                  <c:v>19</c:v>
                </c:pt>
                <c:pt idx="5">
                  <c:v>20</c:v>
                </c:pt>
                <c:pt idx="6">
                  <c:v>21</c:v>
                </c:pt>
                <c:pt idx="7">
                  <c:v>22</c:v>
                </c:pt>
                <c:pt idx="8">
                  <c:v>23</c:v>
                </c:pt>
                <c:pt idx="9">
                  <c:v>24</c:v>
                </c:pt>
                <c:pt idx="10">
                  <c:v>25</c:v>
                </c:pt>
                <c:pt idx="11">
                  <c:v>26</c:v>
                </c:pt>
                <c:pt idx="12">
                  <c:v>27</c:v>
                </c:pt>
                <c:pt idx="13">
                  <c:v>28</c:v>
                </c:pt>
                <c:pt idx="14">
                  <c:v>29</c:v>
                </c:pt>
                <c:pt idx="15">
                  <c:v>30</c:v>
                </c:pt>
                <c:pt idx="16">
                  <c:v>31</c:v>
                </c:pt>
                <c:pt idx="17">
                  <c:v>32</c:v>
                </c:pt>
                <c:pt idx="18">
                  <c:v>33</c:v>
                </c:pt>
                <c:pt idx="19">
                  <c:v>34</c:v>
                </c:pt>
                <c:pt idx="20">
                  <c:v>35</c:v>
                </c:pt>
                <c:pt idx="21">
                  <c:v>36</c:v>
                </c:pt>
                <c:pt idx="22">
                  <c:v>37</c:v>
                </c:pt>
                <c:pt idx="23">
                  <c:v>38</c:v>
                </c:pt>
                <c:pt idx="24">
                  <c:v>39</c:v>
                </c:pt>
                <c:pt idx="25">
                  <c:v>40</c:v>
                </c:pt>
                <c:pt idx="26">
                  <c:v>41</c:v>
                </c:pt>
                <c:pt idx="27">
                  <c:v>42</c:v>
                </c:pt>
                <c:pt idx="28">
                  <c:v>43</c:v>
                </c:pt>
                <c:pt idx="29">
                  <c:v>44</c:v>
                </c:pt>
                <c:pt idx="30">
                  <c:v>45</c:v>
                </c:pt>
                <c:pt idx="31">
                  <c:v>46</c:v>
                </c:pt>
                <c:pt idx="32">
                  <c:v>47</c:v>
                </c:pt>
                <c:pt idx="33">
                  <c:v>48</c:v>
                </c:pt>
                <c:pt idx="34">
                  <c:v>49</c:v>
                </c:pt>
                <c:pt idx="35">
                  <c:v>50</c:v>
                </c:pt>
                <c:pt idx="36">
                  <c:v>51</c:v>
                </c:pt>
                <c:pt idx="37">
                  <c:v>52</c:v>
                </c:pt>
                <c:pt idx="38">
                  <c:v>53</c:v>
                </c:pt>
                <c:pt idx="39">
                  <c:v>54</c:v>
                </c:pt>
                <c:pt idx="40">
                  <c:v>55</c:v>
                </c:pt>
                <c:pt idx="41">
                  <c:v>56</c:v>
                </c:pt>
                <c:pt idx="42">
                  <c:v>57</c:v>
                </c:pt>
                <c:pt idx="43">
                  <c:v>58</c:v>
                </c:pt>
                <c:pt idx="44">
                  <c:v>59</c:v>
                </c:pt>
                <c:pt idx="45">
                  <c:v>60</c:v>
                </c:pt>
              </c:numCache>
            </c:numRef>
          </c:xVal>
          <c:yVal>
            <c:numRef>
              <c:f>Sheet1!$B$1:$B$1161</c:f>
              <c:numCache>
                <c:formatCode>General</c:formatCode>
                <c:ptCount val="1161"/>
                <c:pt idx="0">
                  <c:v>1.1366953126988816E-3</c:v>
                </c:pt>
                <c:pt idx="1">
                  <c:v>1.5905226996039291E-3</c:v>
                </c:pt>
                <c:pt idx="2">
                  <c:v>2.1910375616960675E-3</c:v>
                </c:pt>
                <c:pt idx="3">
                  <c:v>2.9714876037392258E-3</c:v>
                </c:pt>
                <c:pt idx="4">
                  <c:v>3.9674564794584272E-3</c:v>
                </c:pt>
                <c:pt idx="5">
                  <c:v>5.2151231570423265E-3</c:v>
                </c:pt>
                <c:pt idx="6">
                  <c:v>6.7488708141485079E-3</c:v>
                </c:pt>
                <c:pt idx="7">
                  <c:v>8.5982844783364879E-3</c:v>
                </c:pt>
                <c:pt idx="8">
                  <c:v>1.0784664853313941E-2</c:v>
                </c:pt>
                <c:pt idx="9">
                  <c:v>1.3317283516323134E-2</c:v>
                </c:pt>
                <c:pt idx="10">
                  <c:v>1.6189699458236468E-2</c:v>
                </c:pt>
                <c:pt idx="11">
                  <c:v>1.9376533182286652E-2</c:v>
                </c:pt>
                <c:pt idx="12">
                  <c:v>2.2831135673627739E-2</c:v>
                </c:pt>
                <c:pt idx="13">
                  <c:v>2.6484580721962435E-2</c:v>
                </c:pt>
                <c:pt idx="14">
                  <c:v>3.0246340564892921E-2</c:v>
                </c:pt>
                <c:pt idx="15">
                  <c:v>3.400687479731794E-2</c:v>
                </c:pt>
                <c:pt idx="16">
                  <c:v>3.7642179019350554E-2</c:v>
                </c:pt>
                <c:pt idx="17">
                  <c:v>4.1020121068796885E-2</c:v>
                </c:pt>
                <c:pt idx="18">
                  <c:v>4.4008165845537441E-2</c:v>
                </c:pt>
                <c:pt idx="19">
                  <c:v>4.6481886733721119E-2</c:v>
                </c:pt>
                <c:pt idx="20">
                  <c:v>4.8333514600356155E-2</c:v>
                </c:pt>
                <c:pt idx="21">
                  <c:v>4.947971086809369E-2</c:v>
                </c:pt>
                <c:pt idx="22">
                  <c:v>4.9867785050179088E-2</c:v>
                </c:pt>
                <c:pt idx="23">
                  <c:v>4.947971086809369E-2</c:v>
                </c:pt>
                <c:pt idx="24">
                  <c:v>4.8333514600356155E-2</c:v>
                </c:pt>
                <c:pt idx="25">
                  <c:v>4.6481886733721119E-2</c:v>
                </c:pt>
                <c:pt idx="26">
                  <c:v>4.4008165845537441E-2</c:v>
                </c:pt>
                <c:pt idx="27">
                  <c:v>4.1020121068796885E-2</c:v>
                </c:pt>
                <c:pt idx="28">
                  <c:v>3.7642179019350554E-2</c:v>
                </c:pt>
                <c:pt idx="29">
                  <c:v>3.400687479731794E-2</c:v>
                </c:pt>
                <c:pt idx="30">
                  <c:v>3.0246340564892921E-2</c:v>
                </c:pt>
                <c:pt idx="31">
                  <c:v>2.6484580721962435E-2</c:v>
                </c:pt>
                <c:pt idx="32">
                  <c:v>2.2831135673627739E-2</c:v>
                </c:pt>
                <c:pt idx="33">
                  <c:v>1.9376533182286652E-2</c:v>
                </c:pt>
                <c:pt idx="34">
                  <c:v>1.6189699458236468E-2</c:v>
                </c:pt>
                <c:pt idx="35">
                  <c:v>1.3317283516323134E-2</c:v>
                </c:pt>
                <c:pt idx="36">
                  <c:v>1.0784664853313941E-2</c:v>
                </c:pt>
                <c:pt idx="37">
                  <c:v>8.5982844783364879E-3</c:v>
                </c:pt>
                <c:pt idx="38">
                  <c:v>6.7488708141485079E-3</c:v>
                </c:pt>
                <c:pt idx="39">
                  <c:v>5.2151231570423265E-3</c:v>
                </c:pt>
                <c:pt idx="40">
                  <c:v>3.9674564794584272E-3</c:v>
                </c:pt>
                <c:pt idx="41">
                  <c:v>2.9714876037392258E-3</c:v>
                </c:pt>
                <c:pt idx="42">
                  <c:v>2.1910375616960675E-3</c:v>
                </c:pt>
                <c:pt idx="43">
                  <c:v>1.5905226996039291E-3</c:v>
                </c:pt>
                <c:pt idx="44">
                  <c:v>1.1366953126988816E-3</c:v>
                </c:pt>
                <c:pt idx="45">
                  <c:v>7.9976503884044456E-4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B9C-44DD-A000-E7CAF05236C2}"/>
            </c:ext>
          </c:extLst>
        </c:ser>
        <c:ser>
          <c:idx val="1"/>
          <c:order val="1"/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Sheet1!$C$1:$C$1161</c:f>
              <c:numCache>
                <c:formatCode>General</c:formatCode>
                <c:ptCount val="1161"/>
                <c:pt idx="0">
                  <c:v>35</c:v>
                </c:pt>
                <c:pt idx="1">
                  <c:v>36</c:v>
                </c:pt>
                <c:pt idx="2">
                  <c:v>37</c:v>
                </c:pt>
                <c:pt idx="3">
                  <c:v>38</c:v>
                </c:pt>
                <c:pt idx="4">
                  <c:v>39</c:v>
                </c:pt>
                <c:pt idx="5">
                  <c:v>40</c:v>
                </c:pt>
                <c:pt idx="6">
                  <c:v>41</c:v>
                </c:pt>
                <c:pt idx="7">
                  <c:v>42</c:v>
                </c:pt>
                <c:pt idx="8">
                  <c:v>43</c:v>
                </c:pt>
                <c:pt idx="9">
                  <c:v>44</c:v>
                </c:pt>
                <c:pt idx="10">
                  <c:v>45</c:v>
                </c:pt>
                <c:pt idx="11">
                  <c:v>46</c:v>
                </c:pt>
                <c:pt idx="12">
                  <c:v>47</c:v>
                </c:pt>
                <c:pt idx="13">
                  <c:v>48</c:v>
                </c:pt>
                <c:pt idx="14">
                  <c:v>49</c:v>
                </c:pt>
                <c:pt idx="15">
                  <c:v>50</c:v>
                </c:pt>
                <c:pt idx="16">
                  <c:v>51</c:v>
                </c:pt>
                <c:pt idx="17">
                  <c:v>52</c:v>
                </c:pt>
                <c:pt idx="18">
                  <c:v>53</c:v>
                </c:pt>
                <c:pt idx="19">
                  <c:v>54</c:v>
                </c:pt>
                <c:pt idx="20">
                  <c:v>55</c:v>
                </c:pt>
                <c:pt idx="21">
                  <c:v>56</c:v>
                </c:pt>
                <c:pt idx="22">
                  <c:v>57</c:v>
                </c:pt>
                <c:pt idx="23">
                  <c:v>58</c:v>
                </c:pt>
                <c:pt idx="24">
                  <c:v>59</c:v>
                </c:pt>
                <c:pt idx="25">
                  <c:v>60</c:v>
                </c:pt>
                <c:pt idx="26">
                  <c:v>61</c:v>
                </c:pt>
                <c:pt idx="27">
                  <c:v>62</c:v>
                </c:pt>
                <c:pt idx="28">
                  <c:v>63</c:v>
                </c:pt>
                <c:pt idx="29">
                  <c:v>64</c:v>
                </c:pt>
                <c:pt idx="30">
                  <c:v>65</c:v>
                </c:pt>
                <c:pt idx="31">
                  <c:v>66</c:v>
                </c:pt>
                <c:pt idx="32">
                  <c:v>67</c:v>
                </c:pt>
                <c:pt idx="33">
                  <c:v>68</c:v>
                </c:pt>
                <c:pt idx="34">
                  <c:v>69</c:v>
                </c:pt>
                <c:pt idx="35">
                  <c:v>70</c:v>
                </c:pt>
                <c:pt idx="36">
                  <c:v>71</c:v>
                </c:pt>
                <c:pt idx="37">
                  <c:v>72</c:v>
                </c:pt>
                <c:pt idx="38">
                  <c:v>73</c:v>
                </c:pt>
                <c:pt idx="39">
                  <c:v>74</c:v>
                </c:pt>
                <c:pt idx="40">
                  <c:v>75</c:v>
                </c:pt>
                <c:pt idx="41">
                  <c:v>76</c:v>
                </c:pt>
                <c:pt idx="42">
                  <c:v>77</c:v>
                </c:pt>
                <c:pt idx="43">
                  <c:v>78</c:v>
                </c:pt>
                <c:pt idx="44">
                  <c:v>79</c:v>
                </c:pt>
                <c:pt idx="45">
                  <c:v>80</c:v>
                </c:pt>
                <c:pt idx="46">
                  <c:v>81</c:v>
                </c:pt>
                <c:pt idx="47">
                  <c:v>82</c:v>
                </c:pt>
                <c:pt idx="48">
                  <c:v>83</c:v>
                </c:pt>
                <c:pt idx="49">
                  <c:v>84</c:v>
                </c:pt>
                <c:pt idx="50">
                  <c:v>85</c:v>
                </c:pt>
                <c:pt idx="51">
                  <c:v>86</c:v>
                </c:pt>
                <c:pt idx="52">
                  <c:v>87</c:v>
                </c:pt>
                <c:pt idx="53">
                  <c:v>88</c:v>
                </c:pt>
                <c:pt idx="54">
                  <c:v>89</c:v>
                </c:pt>
                <c:pt idx="55">
                  <c:v>90</c:v>
                </c:pt>
                <c:pt idx="56">
                  <c:v>91</c:v>
                </c:pt>
                <c:pt idx="57">
                  <c:v>92</c:v>
                </c:pt>
                <c:pt idx="58">
                  <c:v>93</c:v>
                </c:pt>
                <c:pt idx="59">
                  <c:v>94</c:v>
                </c:pt>
                <c:pt idx="60">
                  <c:v>95</c:v>
                </c:pt>
              </c:numCache>
            </c:numRef>
          </c:xVal>
          <c:yVal>
            <c:numRef>
              <c:f>Sheet1!$D$1:$D$1161</c:f>
              <c:numCache>
                <c:formatCode>General</c:formatCode>
                <c:ptCount val="1161"/>
                <c:pt idx="0">
                  <c:v>4.4318484119380076E-4</c:v>
                </c:pt>
                <c:pt idx="1">
                  <c:v>5.9525324197758534E-4</c:v>
                </c:pt>
                <c:pt idx="2">
                  <c:v>7.9154515829799694E-4</c:v>
                </c:pt>
                <c:pt idx="3">
                  <c:v>1.0420934814422591E-3</c:v>
                </c:pt>
                <c:pt idx="4">
                  <c:v>1.3582969233685612E-3</c:v>
                </c:pt>
                <c:pt idx="5">
                  <c:v>1.752830049356854E-3</c:v>
                </c:pt>
                <c:pt idx="6">
                  <c:v>2.2394530294842902E-3</c:v>
                </c:pt>
                <c:pt idx="7">
                  <c:v>2.8327037741601186E-3</c:v>
                </c:pt>
                <c:pt idx="8">
                  <c:v>3.5474592846231421E-3</c:v>
                </c:pt>
                <c:pt idx="9">
                  <c:v>4.3983595980427196E-3</c:v>
                </c:pt>
                <c:pt idx="10">
                  <c:v>5.3990966513188061E-3</c:v>
                </c:pt>
                <c:pt idx="11">
                  <c:v>6.5615814774676604E-3</c:v>
                </c:pt>
                <c:pt idx="12">
                  <c:v>7.8950158300894139E-3</c:v>
                </c:pt>
                <c:pt idx="13">
                  <c:v>9.4049077376886937E-3</c:v>
                </c:pt>
                <c:pt idx="14">
                  <c:v>1.1092083467945555E-2</c:v>
                </c:pt>
                <c:pt idx="15">
                  <c:v>1.2951759566589173E-2</c:v>
                </c:pt>
                <c:pt idx="16">
                  <c:v>1.4972746563574486E-2</c:v>
                </c:pt>
                <c:pt idx="17">
                  <c:v>1.7136859204780735E-2</c:v>
                </c:pt>
                <c:pt idx="18">
                  <c:v>1.9418605498321296E-2</c:v>
                </c:pt>
                <c:pt idx="19">
                  <c:v>2.1785217703255054E-2</c:v>
                </c:pt>
                <c:pt idx="20">
                  <c:v>2.4197072451914336E-2</c:v>
                </c:pt>
                <c:pt idx="21">
                  <c:v>2.6608524989875482E-2</c:v>
                </c:pt>
                <c:pt idx="22">
                  <c:v>2.8969155276148274E-2</c:v>
                </c:pt>
                <c:pt idx="23">
                  <c:v>3.1225393336676129E-2</c:v>
                </c:pt>
                <c:pt idx="24">
                  <c:v>3.3322460289179963E-2</c:v>
                </c:pt>
                <c:pt idx="25">
                  <c:v>3.5206532676429952E-2</c:v>
                </c:pt>
                <c:pt idx="26">
                  <c:v>3.6827014030332332E-2</c:v>
                </c:pt>
                <c:pt idx="27">
                  <c:v>3.8138781546052408E-2</c:v>
                </c:pt>
                <c:pt idx="28">
                  <c:v>3.9104269397545591E-2</c:v>
                </c:pt>
                <c:pt idx="29">
                  <c:v>3.9695254747701178E-2</c:v>
                </c:pt>
                <c:pt idx="30">
                  <c:v>3.9894228040143274E-2</c:v>
                </c:pt>
                <c:pt idx="31">
                  <c:v>3.9695254747701178E-2</c:v>
                </c:pt>
                <c:pt idx="32">
                  <c:v>3.9104269397545591E-2</c:v>
                </c:pt>
                <c:pt idx="33">
                  <c:v>3.8138781546052408E-2</c:v>
                </c:pt>
                <c:pt idx="34">
                  <c:v>3.6827014030332332E-2</c:v>
                </c:pt>
                <c:pt idx="35">
                  <c:v>3.5206532676429952E-2</c:v>
                </c:pt>
                <c:pt idx="36">
                  <c:v>3.3322460289179963E-2</c:v>
                </c:pt>
                <c:pt idx="37">
                  <c:v>3.1225393336676129E-2</c:v>
                </c:pt>
                <c:pt idx="38">
                  <c:v>2.8969155276148274E-2</c:v>
                </c:pt>
                <c:pt idx="39">
                  <c:v>2.6608524989875482E-2</c:v>
                </c:pt>
                <c:pt idx="40">
                  <c:v>2.4197072451914336E-2</c:v>
                </c:pt>
                <c:pt idx="41">
                  <c:v>2.1785217703255054E-2</c:v>
                </c:pt>
                <c:pt idx="42">
                  <c:v>1.9418605498321296E-2</c:v>
                </c:pt>
                <c:pt idx="43">
                  <c:v>1.7136859204780735E-2</c:v>
                </c:pt>
                <c:pt idx="44">
                  <c:v>1.4972746563574486E-2</c:v>
                </c:pt>
                <c:pt idx="45">
                  <c:v>1.2951759566589173E-2</c:v>
                </c:pt>
                <c:pt idx="46">
                  <c:v>1.1092083467945555E-2</c:v>
                </c:pt>
                <c:pt idx="47">
                  <c:v>9.4049077376886937E-3</c:v>
                </c:pt>
                <c:pt idx="48">
                  <c:v>7.8950158300894139E-3</c:v>
                </c:pt>
                <c:pt idx="49">
                  <c:v>6.5615814774676604E-3</c:v>
                </c:pt>
                <c:pt idx="50">
                  <c:v>5.3990966513188061E-3</c:v>
                </c:pt>
                <c:pt idx="51">
                  <c:v>4.3983595980427196E-3</c:v>
                </c:pt>
                <c:pt idx="52">
                  <c:v>3.5474592846231421E-3</c:v>
                </c:pt>
                <c:pt idx="53">
                  <c:v>2.8327037741601186E-3</c:v>
                </c:pt>
                <c:pt idx="54">
                  <c:v>2.2394530294842902E-3</c:v>
                </c:pt>
                <c:pt idx="55">
                  <c:v>1.752830049356854E-3</c:v>
                </c:pt>
                <c:pt idx="56">
                  <c:v>1.3582969233685612E-3</c:v>
                </c:pt>
                <c:pt idx="57">
                  <c:v>1.0420934814422591E-3</c:v>
                </c:pt>
                <c:pt idx="58">
                  <c:v>7.9154515829799694E-4</c:v>
                </c:pt>
                <c:pt idx="59">
                  <c:v>5.9525324197758534E-4</c:v>
                </c:pt>
                <c:pt idx="60">
                  <c:v>4.4318484119380076E-4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B9C-44DD-A000-E7CAF05236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9730680"/>
        <c:axId val="699729696"/>
      </c:scatterChart>
      <c:valAx>
        <c:axId val="699730680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99729696"/>
        <c:crosses val="autoZero"/>
        <c:crossBetween val="midCat"/>
      </c:valAx>
      <c:valAx>
        <c:axId val="699729696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99730680"/>
        <c:crosses val="autoZero"/>
        <c:crossBetween val="midCat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E77561-32F3-482D-9C54-7477BBD0DA0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06CC31-56F8-4006-93FF-CE02BC5860E6}">
      <dgm:prSet phldrT="[Text]" custT="1"/>
      <dgm:spPr>
        <a:solidFill>
          <a:srgbClr val="4B95CC"/>
        </a:solidFill>
      </dgm:spPr>
      <dgm:t>
        <a:bodyPr/>
        <a:lstStyle/>
        <a:p>
          <a:r>
            <a:rPr lang="en-US" sz="2700" dirty="0"/>
            <a:t>Lipid Overview</a:t>
          </a:r>
        </a:p>
      </dgm:t>
    </dgm:pt>
    <dgm:pt modelId="{4205A301-29DA-4C1B-8F8D-BFD3F7674E87}" type="parTrans" cxnId="{C8E6EA8C-618B-4468-9E7C-8CB5E136794B}">
      <dgm:prSet/>
      <dgm:spPr/>
      <dgm:t>
        <a:bodyPr/>
        <a:lstStyle/>
        <a:p>
          <a:endParaRPr lang="en-US"/>
        </a:p>
      </dgm:t>
    </dgm:pt>
    <dgm:pt modelId="{56C114A8-9EC6-4F98-B396-EE8D90D5A401}" type="sibTrans" cxnId="{C8E6EA8C-618B-4468-9E7C-8CB5E136794B}">
      <dgm:prSet/>
      <dgm:spPr/>
      <dgm:t>
        <a:bodyPr/>
        <a:lstStyle/>
        <a:p>
          <a:endParaRPr lang="en-US"/>
        </a:p>
      </dgm:t>
    </dgm:pt>
    <dgm:pt modelId="{345968BC-0C76-43DC-A8E1-5C180084D707}">
      <dgm:prSet phldrT="[Text]"/>
      <dgm:spPr>
        <a:solidFill>
          <a:srgbClr val="4B95CC"/>
        </a:solidFill>
      </dgm:spPr>
      <dgm:t>
        <a:bodyPr/>
        <a:lstStyle/>
        <a:p>
          <a:r>
            <a:rPr lang="en-US" dirty="0"/>
            <a:t>Database Creation</a:t>
          </a:r>
        </a:p>
      </dgm:t>
    </dgm:pt>
    <dgm:pt modelId="{3E679103-5CDF-4F9E-8D8A-0823EAE3EFE7}" type="parTrans" cxnId="{E6AD3CAF-F51A-4674-B57C-B679D9E714D7}">
      <dgm:prSet/>
      <dgm:spPr/>
      <dgm:t>
        <a:bodyPr/>
        <a:lstStyle/>
        <a:p>
          <a:endParaRPr lang="en-US"/>
        </a:p>
      </dgm:t>
    </dgm:pt>
    <dgm:pt modelId="{F1F6D6A0-EA3B-4FF1-9B57-3D02AA74B7B4}" type="sibTrans" cxnId="{E6AD3CAF-F51A-4674-B57C-B679D9E714D7}">
      <dgm:prSet/>
      <dgm:spPr/>
      <dgm:t>
        <a:bodyPr/>
        <a:lstStyle/>
        <a:p>
          <a:endParaRPr lang="en-US"/>
        </a:p>
      </dgm:t>
    </dgm:pt>
    <dgm:pt modelId="{0CD22BE1-796A-4FC8-A118-3D6E780EDE7C}">
      <dgm:prSet phldrT="[Text]"/>
      <dgm:spPr>
        <a:solidFill>
          <a:srgbClr val="4B95CC"/>
        </a:solidFill>
      </dgm:spPr>
      <dgm:t>
        <a:bodyPr/>
        <a:lstStyle/>
        <a:p>
          <a:r>
            <a:rPr lang="en-US" dirty="0"/>
            <a:t>Sea Lion Application</a:t>
          </a:r>
        </a:p>
      </dgm:t>
    </dgm:pt>
    <dgm:pt modelId="{3DD5DD2E-D0C1-4D74-A08F-4CF94B168D5D}" type="parTrans" cxnId="{ED261340-13B4-42A5-900F-6669795A4297}">
      <dgm:prSet/>
      <dgm:spPr/>
      <dgm:t>
        <a:bodyPr/>
        <a:lstStyle/>
        <a:p>
          <a:endParaRPr lang="en-US"/>
        </a:p>
      </dgm:t>
    </dgm:pt>
    <dgm:pt modelId="{049ED138-398D-4BDF-841C-88F3FFB68C7D}" type="sibTrans" cxnId="{ED261340-13B4-42A5-900F-6669795A4297}">
      <dgm:prSet/>
      <dgm:spPr/>
      <dgm:t>
        <a:bodyPr/>
        <a:lstStyle/>
        <a:p>
          <a:endParaRPr lang="en-US"/>
        </a:p>
      </dgm:t>
    </dgm:pt>
    <dgm:pt modelId="{F0C14CAB-CD41-45AD-B0F5-5E2F3F41CAD7}" type="pres">
      <dgm:prSet presAssocID="{05E77561-32F3-482D-9C54-7477BBD0DA0D}" presName="linearFlow" presStyleCnt="0">
        <dgm:presLayoutVars>
          <dgm:dir/>
          <dgm:resizeHandles val="exact"/>
        </dgm:presLayoutVars>
      </dgm:prSet>
      <dgm:spPr/>
    </dgm:pt>
    <dgm:pt modelId="{368FDA5A-7429-4656-9325-D0DC35804C0F}" type="pres">
      <dgm:prSet presAssocID="{FC06CC31-56F8-4006-93FF-CE02BC5860E6}" presName="composite" presStyleCnt="0"/>
      <dgm:spPr/>
    </dgm:pt>
    <dgm:pt modelId="{BED16B63-2014-48CD-9AA3-183C09BD70E4}" type="pres">
      <dgm:prSet presAssocID="{FC06CC31-56F8-4006-93FF-CE02BC5860E6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4000" r="-124000"/>
          </a:stretch>
        </a:blipFill>
        <a:ln>
          <a:solidFill>
            <a:srgbClr val="4B95CC"/>
          </a:solidFill>
        </a:ln>
      </dgm:spPr>
    </dgm:pt>
    <dgm:pt modelId="{67661535-DF45-4E1D-B75B-36E005BC8F30}" type="pres">
      <dgm:prSet presAssocID="{FC06CC31-56F8-4006-93FF-CE02BC5860E6}" presName="txShp" presStyleLbl="node1" presStyleIdx="0" presStyleCnt="3">
        <dgm:presLayoutVars>
          <dgm:bulletEnabled val="1"/>
        </dgm:presLayoutVars>
      </dgm:prSet>
      <dgm:spPr/>
    </dgm:pt>
    <dgm:pt modelId="{4A7FBD3D-5651-4762-ABF7-AB57B669B2B2}" type="pres">
      <dgm:prSet presAssocID="{56C114A8-9EC6-4F98-B396-EE8D90D5A401}" presName="spacing" presStyleCnt="0"/>
      <dgm:spPr/>
    </dgm:pt>
    <dgm:pt modelId="{5893169B-5F9A-42AE-8742-DB3895CE3519}" type="pres">
      <dgm:prSet presAssocID="{345968BC-0C76-43DC-A8E1-5C180084D707}" presName="composite" presStyleCnt="0"/>
      <dgm:spPr/>
    </dgm:pt>
    <dgm:pt modelId="{F5842B00-7511-4B64-B423-CBF5F2B1E4A5}" type="pres">
      <dgm:prSet presAssocID="{345968BC-0C76-43DC-A8E1-5C180084D707}" presName="imgShp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solidFill>
            <a:srgbClr val="4B95CC"/>
          </a:solidFill>
        </a:ln>
      </dgm:spPr>
    </dgm:pt>
    <dgm:pt modelId="{B3EC9861-EAEC-4783-AB3F-823A9E5DA771}" type="pres">
      <dgm:prSet presAssocID="{345968BC-0C76-43DC-A8E1-5C180084D707}" presName="txShp" presStyleLbl="node1" presStyleIdx="1" presStyleCnt="3">
        <dgm:presLayoutVars>
          <dgm:bulletEnabled val="1"/>
        </dgm:presLayoutVars>
      </dgm:prSet>
      <dgm:spPr/>
    </dgm:pt>
    <dgm:pt modelId="{038E1708-D57A-43A7-B12D-679FE8B2F5DB}" type="pres">
      <dgm:prSet presAssocID="{F1F6D6A0-EA3B-4FF1-9B57-3D02AA74B7B4}" presName="spacing" presStyleCnt="0"/>
      <dgm:spPr/>
    </dgm:pt>
    <dgm:pt modelId="{ED72FDB9-8051-4F9B-A963-BAD72F524720}" type="pres">
      <dgm:prSet presAssocID="{0CD22BE1-796A-4FC8-A118-3D6E780EDE7C}" presName="composite" presStyleCnt="0"/>
      <dgm:spPr/>
    </dgm:pt>
    <dgm:pt modelId="{8E77356C-24CA-456A-AD1E-9B42E2FD75EE}" type="pres">
      <dgm:prSet presAssocID="{0CD22BE1-796A-4FC8-A118-3D6E780EDE7C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>
          <a:solidFill>
            <a:srgbClr val="4B95CC"/>
          </a:solidFill>
        </a:ln>
      </dgm:spPr>
    </dgm:pt>
    <dgm:pt modelId="{35FF82FE-54D9-4038-B624-E185AECFBAFD}" type="pres">
      <dgm:prSet presAssocID="{0CD22BE1-796A-4FC8-A118-3D6E780EDE7C}" presName="txShp" presStyleLbl="node1" presStyleIdx="2" presStyleCnt="3">
        <dgm:presLayoutVars>
          <dgm:bulletEnabled val="1"/>
        </dgm:presLayoutVars>
      </dgm:prSet>
      <dgm:spPr/>
    </dgm:pt>
  </dgm:ptLst>
  <dgm:cxnLst>
    <dgm:cxn modelId="{07231030-C270-4CA3-8346-81D90FFC383E}" type="presOf" srcId="{0CD22BE1-796A-4FC8-A118-3D6E780EDE7C}" destId="{35FF82FE-54D9-4038-B624-E185AECFBAFD}" srcOrd="0" destOrd="0" presId="urn:microsoft.com/office/officeart/2005/8/layout/vList3"/>
    <dgm:cxn modelId="{4EBC5633-DCD5-4785-AF4E-2F7BDE2309D1}" type="presOf" srcId="{345968BC-0C76-43DC-A8E1-5C180084D707}" destId="{B3EC9861-EAEC-4783-AB3F-823A9E5DA771}" srcOrd="0" destOrd="0" presId="urn:microsoft.com/office/officeart/2005/8/layout/vList3"/>
    <dgm:cxn modelId="{DF435F34-D0CD-4D9A-A6BE-E3D04DF95FB2}" type="presOf" srcId="{05E77561-32F3-482D-9C54-7477BBD0DA0D}" destId="{F0C14CAB-CD41-45AD-B0F5-5E2F3F41CAD7}" srcOrd="0" destOrd="0" presId="urn:microsoft.com/office/officeart/2005/8/layout/vList3"/>
    <dgm:cxn modelId="{ED261340-13B4-42A5-900F-6669795A4297}" srcId="{05E77561-32F3-482D-9C54-7477BBD0DA0D}" destId="{0CD22BE1-796A-4FC8-A118-3D6E780EDE7C}" srcOrd="2" destOrd="0" parTransId="{3DD5DD2E-D0C1-4D74-A08F-4CF94B168D5D}" sibTransId="{049ED138-398D-4BDF-841C-88F3FFB68C7D}"/>
    <dgm:cxn modelId="{89646E70-8B58-4456-8B27-0E5B02227764}" type="presOf" srcId="{FC06CC31-56F8-4006-93FF-CE02BC5860E6}" destId="{67661535-DF45-4E1D-B75B-36E005BC8F30}" srcOrd="0" destOrd="0" presId="urn:microsoft.com/office/officeart/2005/8/layout/vList3"/>
    <dgm:cxn modelId="{C8E6EA8C-618B-4468-9E7C-8CB5E136794B}" srcId="{05E77561-32F3-482D-9C54-7477BBD0DA0D}" destId="{FC06CC31-56F8-4006-93FF-CE02BC5860E6}" srcOrd="0" destOrd="0" parTransId="{4205A301-29DA-4C1B-8F8D-BFD3F7674E87}" sibTransId="{56C114A8-9EC6-4F98-B396-EE8D90D5A401}"/>
    <dgm:cxn modelId="{E6AD3CAF-F51A-4674-B57C-B679D9E714D7}" srcId="{05E77561-32F3-482D-9C54-7477BBD0DA0D}" destId="{345968BC-0C76-43DC-A8E1-5C180084D707}" srcOrd="1" destOrd="0" parTransId="{3E679103-5CDF-4F9E-8D8A-0823EAE3EFE7}" sibTransId="{F1F6D6A0-EA3B-4FF1-9B57-3D02AA74B7B4}"/>
    <dgm:cxn modelId="{CA9F575C-8A83-49C3-B71C-4C4B8C506F00}" type="presParOf" srcId="{F0C14CAB-CD41-45AD-B0F5-5E2F3F41CAD7}" destId="{368FDA5A-7429-4656-9325-D0DC35804C0F}" srcOrd="0" destOrd="0" presId="urn:microsoft.com/office/officeart/2005/8/layout/vList3"/>
    <dgm:cxn modelId="{58D01693-B973-4DDF-8082-B38B15B8E509}" type="presParOf" srcId="{368FDA5A-7429-4656-9325-D0DC35804C0F}" destId="{BED16B63-2014-48CD-9AA3-183C09BD70E4}" srcOrd="0" destOrd="0" presId="urn:microsoft.com/office/officeart/2005/8/layout/vList3"/>
    <dgm:cxn modelId="{A0831F07-442A-42EF-AA61-99F40055C9A8}" type="presParOf" srcId="{368FDA5A-7429-4656-9325-D0DC35804C0F}" destId="{67661535-DF45-4E1D-B75B-36E005BC8F30}" srcOrd="1" destOrd="0" presId="urn:microsoft.com/office/officeart/2005/8/layout/vList3"/>
    <dgm:cxn modelId="{C7818DDE-A88E-414F-86D7-F71A7A3DB3EE}" type="presParOf" srcId="{F0C14CAB-CD41-45AD-B0F5-5E2F3F41CAD7}" destId="{4A7FBD3D-5651-4762-ABF7-AB57B669B2B2}" srcOrd="1" destOrd="0" presId="urn:microsoft.com/office/officeart/2005/8/layout/vList3"/>
    <dgm:cxn modelId="{F2AE02DC-046D-4848-8907-6C44CEC7A20A}" type="presParOf" srcId="{F0C14CAB-CD41-45AD-B0F5-5E2F3F41CAD7}" destId="{5893169B-5F9A-42AE-8742-DB3895CE3519}" srcOrd="2" destOrd="0" presId="urn:microsoft.com/office/officeart/2005/8/layout/vList3"/>
    <dgm:cxn modelId="{D8C51740-71BB-40A0-9347-F0628CA34BDA}" type="presParOf" srcId="{5893169B-5F9A-42AE-8742-DB3895CE3519}" destId="{F5842B00-7511-4B64-B423-CBF5F2B1E4A5}" srcOrd="0" destOrd="0" presId="urn:microsoft.com/office/officeart/2005/8/layout/vList3"/>
    <dgm:cxn modelId="{0426AEE2-C43E-41E5-9A54-C932A4038F47}" type="presParOf" srcId="{5893169B-5F9A-42AE-8742-DB3895CE3519}" destId="{B3EC9861-EAEC-4783-AB3F-823A9E5DA771}" srcOrd="1" destOrd="0" presId="urn:microsoft.com/office/officeart/2005/8/layout/vList3"/>
    <dgm:cxn modelId="{C97C2C68-9E55-47D9-8044-6DFE5A4338AB}" type="presParOf" srcId="{F0C14CAB-CD41-45AD-B0F5-5E2F3F41CAD7}" destId="{038E1708-D57A-43A7-B12D-679FE8B2F5DB}" srcOrd="3" destOrd="0" presId="urn:microsoft.com/office/officeart/2005/8/layout/vList3"/>
    <dgm:cxn modelId="{6E850A46-56A0-4E73-9879-FD030071F121}" type="presParOf" srcId="{F0C14CAB-CD41-45AD-B0F5-5E2F3F41CAD7}" destId="{ED72FDB9-8051-4F9B-A963-BAD72F524720}" srcOrd="4" destOrd="0" presId="urn:microsoft.com/office/officeart/2005/8/layout/vList3"/>
    <dgm:cxn modelId="{745F8AB5-A7D9-4D8D-BC6C-A1F852CB59DD}" type="presParOf" srcId="{ED72FDB9-8051-4F9B-A963-BAD72F524720}" destId="{8E77356C-24CA-456A-AD1E-9B42E2FD75EE}" srcOrd="0" destOrd="0" presId="urn:microsoft.com/office/officeart/2005/8/layout/vList3"/>
    <dgm:cxn modelId="{B7F29504-412F-49FD-9985-2CFBD6214097}" type="presParOf" srcId="{ED72FDB9-8051-4F9B-A963-BAD72F524720}" destId="{35FF82FE-54D9-4038-B624-E185AECFBAF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661535-DF45-4E1D-B75B-36E005BC8F30}">
      <dsp:nvSpPr>
        <dsp:cNvPr id="0" name=""/>
        <dsp:cNvSpPr/>
      </dsp:nvSpPr>
      <dsp:spPr>
        <a:xfrm rot="10800000">
          <a:off x="1112733" y="2507"/>
          <a:ext cx="3489197" cy="935503"/>
        </a:xfrm>
        <a:prstGeom prst="homePlate">
          <a:avLst/>
        </a:prstGeom>
        <a:solidFill>
          <a:srgbClr val="4B95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531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Lipid Overview</a:t>
          </a:r>
        </a:p>
      </dsp:txBody>
      <dsp:txXfrm rot="10800000">
        <a:off x="1346609" y="2507"/>
        <a:ext cx="3255321" cy="935503"/>
      </dsp:txXfrm>
    </dsp:sp>
    <dsp:sp modelId="{BED16B63-2014-48CD-9AA3-183C09BD70E4}">
      <dsp:nvSpPr>
        <dsp:cNvPr id="0" name=""/>
        <dsp:cNvSpPr/>
      </dsp:nvSpPr>
      <dsp:spPr>
        <a:xfrm>
          <a:off x="644982" y="2507"/>
          <a:ext cx="935503" cy="93550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4000" r="-124000"/>
          </a:stretch>
        </a:blipFill>
        <a:ln w="25400" cap="flat" cmpd="sng" algn="ctr">
          <a:solidFill>
            <a:srgbClr val="4B95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EC9861-EAEC-4783-AB3F-823A9E5DA771}">
      <dsp:nvSpPr>
        <dsp:cNvPr id="0" name=""/>
        <dsp:cNvSpPr/>
      </dsp:nvSpPr>
      <dsp:spPr>
        <a:xfrm rot="10800000">
          <a:off x="1112733" y="1217265"/>
          <a:ext cx="3489197" cy="935503"/>
        </a:xfrm>
        <a:prstGeom prst="homePlate">
          <a:avLst/>
        </a:prstGeom>
        <a:solidFill>
          <a:srgbClr val="4B95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531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Database Creation</a:t>
          </a:r>
        </a:p>
      </dsp:txBody>
      <dsp:txXfrm rot="10800000">
        <a:off x="1346609" y="1217265"/>
        <a:ext cx="3255321" cy="935503"/>
      </dsp:txXfrm>
    </dsp:sp>
    <dsp:sp modelId="{F5842B00-7511-4B64-B423-CBF5F2B1E4A5}">
      <dsp:nvSpPr>
        <dsp:cNvPr id="0" name=""/>
        <dsp:cNvSpPr/>
      </dsp:nvSpPr>
      <dsp:spPr>
        <a:xfrm>
          <a:off x="644982" y="1217265"/>
          <a:ext cx="935503" cy="935503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 w="25400" cap="flat" cmpd="sng" algn="ctr">
          <a:solidFill>
            <a:srgbClr val="4B95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FF82FE-54D9-4038-B624-E185AECFBAFD}">
      <dsp:nvSpPr>
        <dsp:cNvPr id="0" name=""/>
        <dsp:cNvSpPr/>
      </dsp:nvSpPr>
      <dsp:spPr>
        <a:xfrm rot="10800000">
          <a:off x="1112733" y="2432023"/>
          <a:ext cx="3489197" cy="935503"/>
        </a:xfrm>
        <a:prstGeom prst="homePlate">
          <a:avLst/>
        </a:prstGeom>
        <a:solidFill>
          <a:srgbClr val="4B95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531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Sea Lion Application</a:t>
          </a:r>
        </a:p>
      </dsp:txBody>
      <dsp:txXfrm rot="10800000">
        <a:off x="1346609" y="2432023"/>
        <a:ext cx="3255321" cy="935503"/>
      </dsp:txXfrm>
    </dsp:sp>
    <dsp:sp modelId="{8E77356C-24CA-456A-AD1E-9B42E2FD75EE}">
      <dsp:nvSpPr>
        <dsp:cNvPr id="0" name=""/>
        <dsp:cNvSpPr/>
      </dsp:nvSpPr>
      <dsp:spPr>
        <a:xfrm>
          <a:off x="644982" y="2432023"/>
          <a:ext cx="935503" cy="93550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25400" cap="flat" cmpd="sng" algn="ctr">
          <a:solidFill>
            <a:srgbClr val="4B95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42.83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2 24575,'0'1'0,"0"1"0,1-1 0,0 1 0,-1 0 0,0-1 0,1 1 0,0-1 0,0 1 0,-1-1 0,1 1 0,0-1 0,0 1 0,0-1 0,1 0 0,-2 1 0,2-2 0,-1 2 0,0-1 0,1-1 0,-1 2 0,1-1 0,-1-1 0,1 1 0,-1 0 0,1-1 0,0 1 0,-1-1 0,1 0 0,-1 1 0,2-1 0,-2 0 0,1 0 0,-1 0 0,1 0 0,0 0 0,-1 0 0,1-1 0,0 1 0,0 0 0,-1 0 0,1-1 0,-1 0 0,1 0 0,-1 1 0,1-1 0,-1 0 0,1 0 0,-1 0 0,1 0 0,-2 0 0,2 0 0,-1-1 0,0 1 0,0-1 0,1-1 0,-2 3 0,1 0 0,-1 0 0,0 0 0,0 0 0,1-1 0,-1 1 0,0-1 0,0 1 0,0-1 0,0 1 0,0 0 0,0 0 0,0 0 0,0-1 0,0 1 0,0-1 0,0 1 0,0-1 0,0 1 0,0 0 0,0 0 0,0-1 0,0 1 0,0-1 0,0 1 0,0 0 0,0-1 0,-1 1 0,1 0 0,0 0 0,0 0 0,-1-1 0,1 1 0,-1-1 0,-13-4 0,-22 4 0,32 2 0,-4-1-1365,0 0-5461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8:03.28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42.83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2 24575,'0'1'0,"0"1"0,1-1 0,0 1 0,-1 0 0,0-1 0,1 1 0,0-1 0,0 1 0,-1-1 0,1 1 0,0-1 0,0 1 0,0-1 0,1 0 0,-2 1 0,2-2 0,-1 2 0,0-1 0,1-1 0,-1 2 0,1-1 0,-1-1 0,1 1 0,-1 0 0,1-1 0,0 1 0,-1-1 0,1 0 0,-1 1 0,2-1 0,-2 0 0,1 0 0,-1 0 0,1 0 0,0 0 0,-1 0 0,1-1 0,0 1 0,0 0 0,-1 0 0,1-1 0,-1 0 0,1 0 0,-1 1 0,1-1 0,-1 0 0,1 0 0,-1 0 0,1 0 0,-2 0 0,2 0 0,-1-1 0,0 1 0,0-1 0,1-1 0,-2 3 0,1 0 0,-1 0 0,0 0 0,0 0 0,1-1 0,-1 1 0,0-1 0,0 1 0,0-1 0,0 1 0,0 0 0,0 0 0,0 0 0,0-1 0,0 1 0,0-1 0,0 1 0,0-1 0,0 1 0,0 0 0,0 0 0,0-1 0,0 1 0,0-1 0,0 1 0,0 0 0,0-1 0,-1 1 0,1 0 0,0 0 0,0 0 0,-1-1 0,1 1 0,-1-1 0,-13-4 0,-22 4 0,32 2 0,-4-1-1365,0 0-5461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49.12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49.57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24575,'0'2'0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49.96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24575,'0'0'-8191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50.38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24575,'0'0'-8191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51.55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24575,'0'0'-8191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8:01.39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24575,'0'0'-8191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8:02.40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24575,'0'0'-8191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8:02.88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49.12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24575,'0'0'-8191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8:03.28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24575,'0'0'-8191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0T14:08:40.8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0,'767'0,"-749"0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0T14:08:42.89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61,'11'-1,"1"0,-1-1,-1 0,1-1,0 0,10-5,-10 4,1 0,0 0,0 1,24-2,98-4,80-2,474 11,-668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0T14:08:48.23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0,'679'0,"-586"10,-2 1,47-12,-117 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0T14:08:56.76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0,'464'0,"-441"1,45 9,23 1,-78-11,0 0,0 1,0 1,0 0,-1 1,1 0,22 9,-23-8,-1 0,1-1,0-1,0 0,0 0,18-1,-9-1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0T14:09:04.21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0,'241'0,"-234"1,0 0,1 0,-1 1,0 0,0 0,0 0,10 6,33 10,0-9,0-2,77 1,-101-7,51 10,-19-3,-18 0,-22-4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0T14:09:07.54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1,'2'0,"26"-1,-1 2,1 0,-1 2,1 1,38 10,-42-8,0-1,0-1,1-1,-1-2,31-1,-27 0,1 0,-1 2,39 8,-30-4,0-2,0-1,1-2,41-4,6 0,-66 3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0T14:11:04.05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21,'137'2,"149"-5,-202-6,59-2,704 12,-771 9,-15-1,-44-8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0T14:11:11.92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511 1054,'144'11,"-57"-1,-7-1,-38-4,46 1,71 4,5-1,320-9,-454 1,43 9,29 0,564-11,-673 2,0-2,0 1,0-1,1 0,-1 0,0-1,1 0,-1 0,1-1,0 1,-1-2,1 1,1 0,-1-1,0 0,1-1,0 1,0-1,0 0,1 0,-1-1,1 1,1-1,-1 0,1 0,0 0,0 0,1-1,-1 1,2-1,-1 1,1-1,0 0,0 0,0-7,-19-146,17 141,-1 1,-1 0,0 0,-10-22,-5-16,13 35,1 0,2 0,0-1,1 0,1 0,1-26,2 46,-1-1,1 1,0 0,0-1,0 1,0 0,1 0,-1 0,0 0,1 0,0 0,-1 0,1 1,0-1,0 0,0 1,0 0,0-1,0 1,0 0,1 0,-1 0,0 0,1 1,-1-1,0 1,1-1,-1 1,4 0,11-2,0 1,0 1,21 3,-15-2,-13 0,1 0,-1 1,0 0,0 1,0 0,0 1,-1-1,11 7,71 48,-59-37,-29-18,0 0,0 0,0 0,-1 0,1 0,-1 0,0 1,1-1,-2 1,1 0,0-1,-1 1,1 0,-1 0,0 0,-1 0,1 0,-1 0,1 5,-1 2,0 0,-1 0,0-1,-1 1,0-1,-4 12,6-21,0-1,0 1,0-1,0 1,0-1,0 1,0-1,-1 1,1-1,0 0,0 1,0-1,-1 1,1-1,0 0,-1 1,1-1,0 0,-1 1,1-1,0 0,-1 1,1-1,-1 0,1 0,0 0,-1 1,1-1,-1 0,1 0,-1 0,1 0,-1 0,1 0,0 0,-1 0,1 0,-1 0,0 0,-17-16,-9-29,13 14,5 10,0-1,-1 2,-1 0,-1 0,-1 1,-1 0,0 1,-30-28,35 37,1 1,0-1,0-1,1 0,-8-13,-28-35,39 54,1 1,-1 0,0 0,0 0,0 0,0 1,0-1,0 1,-1 0,1 1,-1-1,-8-1,-63-17,59 14,-1 1,0 1,-35-4,42 6,0 1,0-2,0 0,1 0,-14-6,-36-10,11 10,-1 3,-80 0,-463 6,583 1,0 0,0 1,0 0,1 1,-1 0,-13 6,13-5,-1 0,1-1,-1 0,0 0,-15 1,-81 5,-42 2,121-10,-50 10,23-3,-3 1,32-4,-49 1,-109 14,75-10,71-5,-41 0,71-5,0 0,-1 0,1 1,-1 1,1-1,-13 5,19-5,0 0,1-1,-1 1,0 0,1 0,-1 0,1 0,0 0,-1 1,1-1,0 0,0 1,-1-1,1 1,0-1,1 1,-1-1,0 1,0 0,1-1,-1 1,1 0,-1 0,1-1,0 1,0 0,0 0,0 0,0-1,0 1,0 0,0 0,1 0,-1-1,1 1,-1 0,1-1,1 3,3 8,1 0,0-1,1 1,13 15,-11-15,-1 0,0 1,8 17,-4-3,-2 0,-1 1,-1 0,7 47,-12-57,1 0,11 31,2 4,10 22,-21-60,0 0,0 0,-2 0,0 1,3 20,-7-26,1 0,1-1,-1 1,2 0,-1-1,1 1,1-1,-1 0,2 0,-1-1,1 1,1-1,6 9,9 9,-18-21,1 1,0-2,0 1,1 0,-1-1,10 8,16 6,39 17,-39-21,-20-10,-1 0,1-1,0-1,10 2,-11-2,0 0,0 0,0 1,0 0,16 8,-8-3,0 0,0-1,1-1,0-1,28 5,33 10,-57-14,0-2,1 0,35 1,13 1,15 2,170-6,-118-5,-72 4,-27 1,0-2,0-2,64-11,37-8,-121 18,0 1,1 1,36 2,-35 0,0-1,37-4,-2-15,-47 15,1 0,0 1,-1 0,17-3,64 3,-65 3,0-1,47-7,106-17,-138 20,-11 2,-1-2,1 0,-1-2,0-1,31-14,-54 19,0-1,-1 1,0-1,0 1,0-1,0 0,-1-1,1 1,-1-1,0 1,0-1,-1 0,0 0,3-7,22-80,-25 83,7-38,-6 29,1 0,0 0,2 0,0 0,10-20,-12 29,1 0,-2 0,1-1,-2 1,1-1,-1 0,-1 1,1-1,-1-17,-3-5,-9-54,-1-18,10 74,-2 1,-1 0,-1 0,-1 0,-2 0,-1 1,-1 1,-2 0,-20-34,30 57,-1 0,1 0,-1 0,0 1,0-1,0 1,0 0,-1 0,0 0,1 1,-10-4,-31-20,32 17,-1 0,0 2,0-1,0 2,-1 0,0 1,-20-5,25 7,-58-16,-81-11,143 29,-47-7,-94-3,111 12,23 0,0 0,0-1,0 0,0-1,0-1,0 0,0-1,-21-7,19 4,0 1,0 0,-1 1,0 1,1 0,-23 0,-101 5,53 0,29-1,-102 14,-59 11,152-17,32-5,-48 2,39-4,-44 8,7-1,-56 11,75-11,36-4,-48 1,57-5,0 1,0 1,0 0,1 1,-1 1,1 0,-16 8,11-5,-53 12,55-17,0 2,-28 10,18-5,-1-1,-38 7,16-4,28-7,14-3,1-1,0 2,-1-1,1 1,-15 8,20-8,-1-1,1 1,0 0,0 0,0 0,1 1,-1-1,1 1,0-1,0 1,0 0,0-1,1 1,0 0,-2 8,-2 15,2 0,1 0,1 0,4 49,0 2,-3-33,-1-5,2 0,1 0,8 40,-6-63,0 0,1 0,0 0,1-1,14 26,-11-26,-1-1,0-1,1 1,0-1,2-1,15 18,5 9,-27-34,-1 0,2 0,-1-1,0 1,1-1,0 0,8 6,35 25,-34-24,0-1,1-1,1 0,-1-1,20 8,92 29,-108-40,0-1,1 0,0-1,33 1,-6 0,14 5,-26-4,0-1,38-1,524-4,-581 0,0-1,0 0,1-1,-1-1,0 0,-1-1,1-1,-1 0,16-8,-13 5,0 1,1 0,-1 2,1 0,1 1,21-1,-6 2,65 2,-58 2,-25-1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0T14:12:39.72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1,'566'0,"-548"0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49.57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24575,'0'2'0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0T14:12:53.03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27,'589'0,"-579"0,-1 0,0-1,0 0,1-1,-1 1,0-2,0 1,14-7,-12 2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0T14:13:00.68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0,'218'17,"-175"-12,18 3,-27-3,54 2,-58-6,0 2,58 13,-6 0,-63-14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30T13:21:57.79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46,'17'-1,"-1"-1,0 0,29-9,16-3,68 2,240 8,-184 7,-134-3,-27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30T13:22:07.51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52,'100'2,"109"-4,-188-1,-1 0,39-12,-38 8,0 2,40-5,55 10,12 0,-110-4,-5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49.96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50.38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7:51.55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8:01.39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8:02.40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5T00:18:02.88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96c9ca55d5_7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g196c9ca55d5_7_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endParaRPr dirty="0"/>
          </a:p>
        </p:txBody>
      </p:sp>
      <p:sp>
        <p:nvSpPr>
          <p:cNvPr id="124" name="Google Shape;124;g196c9ca55d5_7_7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9305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73602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085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025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2984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5445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84238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66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608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47052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74d8d6e71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g174d8d6e715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dirty="0"/>
          </a:p>
        </p:txBody>
      </p:sp>
      <p:sp>
        <p:nvSpPr>
          <p:cNvPr id="230" name="Google Shape;230;g174d8d6e715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77431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82205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37648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0699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98983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5969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49274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40124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184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endParaRPr lang="en-US"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7446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endParaRPr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12718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2984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562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1D9CB0-6609-4378-9322-7318909C82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02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1D9CB0-6609-4378-9322-7318909C823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57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4d8d6e71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74d8d6e715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endParaRPr lang="en-US" dirty="0"/>
          </a:p>
        </p:txBody>
      </p:sp>
      <p:sp>
        <p:nvSpPr>
          <p:cNvPr id="271" name="Google Shape;271;g174d8d6e715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0467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189" lvl="0" indent="-342891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77" lvl="1" indent="-317492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566" lvl="2" indent="-317492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754" lvl="3" indent="-317492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5943" lvl="4" indent="-317492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131" lvl="5" indent="-317492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320" lvl="6" indent="-317492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509" lvl="7" indent="-317492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697" lvl="8" indent="-317492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9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3887391" y="740572"/>
            <a:ext cx="4629151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189" lvl="0" indent="-4317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377" lvl="1" indent="-4063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566" lvl="2" indent="-3809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754" lvl="3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5943" lvl="4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131" lvl="5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320" lvl="6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509" lvl="7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697" lvl="8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body" idx="2"/>
          </p:nvPr>
        </p:nvSpPr>
        <p:spPr>
          <a:xfrm>
            <a:off x="629841" y="1543052"/>
            <a:ext cx="2949179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dt" idx="10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ft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9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>
            <a:spLocks noGrp="1"/>
          </p:cNvSpPr>
          <p:nvPr>
            <p:ph type="pic" idx="2"/>
          </p:nvPr>
        </p:nvSpPr>
        <p:spPr>
          <a:xfrm>
            <a:off x="3887391" y="740572"/>
            <a:ext cx="4629151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0"/>
          <p:cNvSpPr txBox="1">
            <a:spLocks noGrp="1"/>
          </p:cNvSpPr>
          <p:nvPr>
            <p:ph type="body" idx="1"/>
          </p:nvPr>
        </p:nvSpPr>
        <p:spPr>
          <a:xfrm>
            <a:off x="629841" y="1543052"/>
            <a:ext cx="2949179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dt" idx="10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ft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8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dt" idx="10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1"/>
          <p:cNvSpPr txBox="1">
            <a:spLocks noGrp="1"/>
          </p:cNvSpPr>
          <p:nvPr>
            <p:ph type="ft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1"/>
          <p:cNvSpPr txBox="1"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>
            <a:spLocks noGrp="1"/>
          </p:cNvSpPr>
          <p:nvPr>
            <p:ph type="title"/>
          </p:nvPr>
        </p:nvSpPr>
        <p:spPr>
          <a:xfrm rot="5400000">
            <a:off x="5350074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body" idx="1"/>
          </p:nvPr>
        </p:nvSpPr>
        <p:spPr>
          <a:xfrm rot="5400000">
            <a:off x="1349574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dt" idx="10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2"/>
          <p:cNvSpPr txBox="1">
            <a:spLocks noGrp="1"/>
          </p:cNvSpPr>
          <p:nvPr>
            <p:ph type="ft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2"/>
          <p:cNvSpPr txBox="1"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dt" idx="10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ft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1D161-F6DB-0907-AEF7-3C01A655F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55" y="107415"/>
            <a:ext cx="7886700" cy="498454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2FBF6-D3F4-64F9-7392-84276A632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43659"/>
            <a:ext cx="7886700" cy="3689065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D8F60-1E6F-E590-B316-A150AED07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0755" y="4764816"/>
            <a:ext cx="2057400" cy="273844"/>
          </a:xfrm>
        </p:spPr>
        <p:txBody>
          <a:bodyPr/>
          <a:lstStyle>
            <a:lvl1pPr>
              <a:defRPr/>
            </a:lvl1pPr>
          </a:lstStyle>
          <a:p>
            <a:fld id="{ED77515C-2561-4DC2-91D8-F8865A53C28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Google Shape;104;p2">
            <a:extLst>
              <a:ext uri="{FF2B5EF4-FFF2-40B4-BE49-F238E27FC236}">
                <a16:creationId xmlns:a16="http://schemas.microsoft.com/office/drawing/2014/main" id="{C4BB81D7-68A1-5A2A-13B9-57488C7D5816}"/>
              </a:ext>
            </a:extLst>
          </p:cNvPr>
          <p:cNvCxnSpPr>
            <a:cxnSpLocks/>
          </p:cNvCxnSpPr>
          <p:nvPr userDrawn="1"/>
        </p:nvCxnSpPr>
        <p:spPr>
          <a:xfrm>
            <a:off x="0" y="669815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74000">
                  <a:srgbClr val="A4C9E5"/>
                </a:gs>
                <a:gs pos="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0DE608E-F207-0805-1398-B0D14E4C8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35986" y="0"/>
            <a:ext cx="1288964" cy="681505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C719604-9B52-1BF0-51E3-4B54C010AB2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15845" y="4764816"/>
            <a:ext cx="2991879" cy="273844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68580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02870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37160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Citations as needed</a:t>
            </a:r>
          </a:p>
        </p:txBody>
      </p:sp>
    </p:spTree>
    <p:extLst>
      <p:ext uri="{BB962C8B-B14F-4D97-AF65-F5344CB8AC3E}">
        <p14:creationId xmlns:p14="http://schemas.microsoft.com/office/powerpoint/2010/main" val="171997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1D161-F6DB-0907-AEF7-3C01A655F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55" y="107415"/>
            <a:ext cx="7886700" cy="498454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2FBF6-D3F4-64F9-7392-84276A632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43659"/>
            <a:ext cx="7886700" cy="3689065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D8F60-1E6F-E590-B316-A150AED07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0755" y="4764816"/>
            <a:ext cx="2057400" cy="273844"/>
          </a:xfrm>
        </p:spPr>
        <p:txBody>
          <a:bodyPr/>
          <a:lstStyle>
            <a:lvl1pPr>
              <a:defRPr/>
            </a:lvl1pPr>
          </a:lstStyle>
          <a:p>
            <a:fld id="{ED77515C-2561-4DC2-91D8-F8865A53C28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Google Shape;104;p2">
            <a:extLst>
              <a:ext uri="{FF2B5EF4-FFF2-40B4-BE49-F238E27FC236}">
                <a16:creationId xmlns:a16="http://schemas.microsoft.com/office/drawing/2014/main" id="{C4BB81D7-68A1-5A2A-13B9-57488C7D5816}"/>
              </a:ext>
            </a:extLst>
          </p:cNvPr>
          <p:cNvCxnSpPr>
            <a:cxnSpLocks/>
          </p:cNvCxnSpPr>
          <p:nvPr userDrawn="1"/>
        </p:nvCxnSpPr>
        <p:spPr>
          <a:xfrm>
            <a:off x="0" y="669815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74000">
                  <a:srgbClr val="A4C9E5"/>
                </a:gs>
                <a:gs pos="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0DE608E-F207-0805-1398-B0D14E4C8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35986" y="0"/>
            <a:ext cx="1288964" cy="681505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C719604-9B52-1BF0-51E3-4B54C010AB2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15845" y="4764816"/>
            <a:ext cx="2991879" cy="273844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68580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02870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37160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Citations as needed</a:t>
            </a:r>
          </a:p>
        </p:txBody>
      </p:sp>
    </p:spTree>
    <p:extLst>
      <p:ext uri="{BB962C8B-B14F-4D97-AF65-F5344CB8AC3E}">
        <p14:creationId xmlns:p14="http://schemas.microsoft.com/office/powerpoint/2010/main" val="4110102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189" lvl="0" indent="-342891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77" lvl="1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566" lvl="2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754" lvl="3" indent="-317492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5943" lvl="4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131" lvl="5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320" lvl="6" indent="-317492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509" lvl="7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697" lvl="8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1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189" lvl="0" indent="-317492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377" lvl="1" indent="-304792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566" lvl="2" indent="-304792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754" lvl="3" indent="-304792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5943" lvl="4" indent="-304792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131" lvl="5" indent="-304792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320" lvl="6" indent="-304792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509" lvl="7" indent="-304792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697" lvl="8" indent="-304792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1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189" lvl="0" indent="-317492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377" lvl="1" indent="-304792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566" lvl="2" indent="-304792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754" lvl="3" indent="-304792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5943" lvl="4" indent="-304792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131" lvl="5" indent="-304792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320" lvl="6" indent="-304792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509" lvl="7" indent="-304792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697" lvl="8" indent="-304792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189" lvl="0" indent="-304792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377" lvl="1" indent="-304792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566" lvl="2" indent="-304792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754" lvl="3" indent="-304792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5943" lvl="4" indent="-304792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131" lvl="5" indent="-304792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320" lvl="6" indent="-304792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509" lvl="7" indent="-304792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697" lvl="8" indent="-304792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1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189" lvl="0" indent="-342891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77" lvl="1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566" lvl="2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754" lvl="3" indent="-317492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5943" lvl="4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131" lvl="5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320" lvl="6" indent="-317492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509" lvl="7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697" lvl="8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189" lvl="0" indent="-22859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72" r:id="rId7"/>
    <p:sldLayoutId id="2147483673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48.png"/><Relationship Id="rId10" Type="http://schemas.openxmlformats.org/officeDocument/2006/relationships/image" Target="../media/image50.png"/><Relationship Id="rId4" Type="http://schemas.openxmlformats.org/officeDocument/2006/relationships/image" Target="../media/image47.png"/><Relationship Id="rId9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emf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20.png"/><Relationship Id="rId18" Type="http://schemas.openxmlformats.org/officeDocument/2006/relationships/customXml" Target="../ink/ink8.xml"/><Relationship Id="rId3" Type="http://schemas.openxmlformats.org/officeDocument/2006/relationships/image" Target="../media/image52.png"/><Relationship Id="rId21" Type="http://schemas.openxmlformats.org/officeDocument/2006/relationships/image" Target="../media/image53.png"/><Relationship Id="rId12" Type="http://schemas.openxmlformats.org/officeDocument/2006/relationships/customXml" Target="../ink/ink3.xml"/><Relationship Id="rId17" Type="http://schemas.openxmlformats.org/officeDocument/2006/relationships/customXml" Target="../ink/ink7.xml"/><Relationship Id="rId2" Type="http://schemas.openxmlformats.org/officeDocument/2006/relationships/notesSlide" Target="../notesSlides/notesSlide12.xml"/><Relationship Id="rId16" Type="http://schemas.openxmlformats.org/officeDocument/2006/relationships/customXml" Target="../ink/ink6.xml"/><Relationship Id="rId20" Type="http://schemas.openxmlformats.org/officeDocument/2006/relationships/customXml" Target="../ink/ink10.xml"/><Relationship Id="rId1" Type="http://schemas.openxmlformats.org/officeDocument/2006/relationships/slideLayout" Target="../slideLayouts/slideLayout18.xml"/><Relationship Id="rId11" Type="http://schemas.openxmlformats.org/officeDocument/2006/relationships/image" Target="../media/image310.png"/><Relationship Id="rId15" Type="http://schemas.openxmlformats.org/officeDocument/2006/relationships/customXml" Target="../ink/ink5.xml"/><Relationship Id="rId23" Type="http://schemas.openxmlformats.org/officeDocument/2006/relationships/image" Target="../media/image55.png"/><Relationship Id="rId10" Type="http://schemas.openxmlformats.org/officeDocument/2006/relationships/customXml" Target="../ink/ink2.xml"/><Relationship Id="rId19" Type="http://schemas.openxmlformats.org/officeDocument/2006/relationships/customXml" Target="../ink/ink9.xml"/><Relationship Id="rId4" Type="http://schemas.openxmlformats.org/officeDocument/2006/relationships/customXml" Target="../ink/ink1.xml"/><Relationship Id="rId9" Type="http://schemas.openxmlformats.org/officeDocument/2006/relationships/image" Target="../media/image460.png"/><Relationship Id="rId14" Type="http://schemas.openxmlformats.org/officeDocument/2006/relationships/customXml" Target="../ink/ink4.xml"/><Relationship Id="rId22" Type="http://schemas.openxmlformats.org/officeDocument/2006/relationships/image" Target="../media/image5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13" Type="http://schemas.openxmlformats.org/officeDocument/2006/relationships/image" Target="../media/image32.png"/><Relationship Id="rId18" Type="http://schemas.openxmlformats.org/officeDocument/2006/relationships/customXml" Target="../ink/ink18.xml"/><Relationship Id="rId3" Type="http://schemas.openxmlformats.org/officeDocument/2006/relationships/image" Target="../media/image56.png"/><Relationship Id="rId21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customXml" Target="../ink/ink13.xml"/><Relationship Id="rId17" Type="http://schemas.openxmlformats.org/officeDocument/2006/relationships/customXml" Target="../ink/ink17.xml"/><Relationship Id="rId2" Type="http://schemas.openxmlformats.org/officeDocument/2006/relationships/notesSlide" Target="../notesSlides/notesSlide13.xml"/><Relationship Id="rId16" Type="http://schemas.openxmlformats.org/officeDocument/2006/relationships/customXml" Target="../ink/ink16.xml"/><Relationship Id="rId20" Type="http://schemas.openxmlformats.org/officeDocument/2006/relationships/customXml" Target="../ink/ink20.xml"/><Relationship Id="rId1" Type="http://schemas.openxmlformats.org/officeDocument/2006/relationships/slideLayout" Target="../slideLayouts/slideLayout19.xml"/><Relationship Id="rId6" Type="http://schemas.openxmlformats.org/officeDocument/2006/relationships/customXml" Target="../ink/ink11.xml"/><Relationship Id="rId11" Type="http://schemas.openxmlformats.org/officeDocument/2006/relationships/image" Target="../media/image31.png"/><Relationship Id="rId5" Type="http://schemas.openxmlformats.org/officeDocument/2006/relationships/chart" Target="../charts/chart1.xml"/><Relationship Id="rId15" Type="http://schemas.openxmlformats.org/officeDocument/2006/relationships/customXml" Target="../ink/ink15.xml"/><Relationship Id="rId19" Type="http://schemas.openxmlformats.org/officeDocument/2006/relationships/customXml" Target="../ink/ink19.xml"/><Relationship Id="rId4" Type="http://schemas.openxmlformats.org/officeDocument/2006/relationships/image" Target="../media/image57.emf"/><Relationship Id="rId14" Type="http://schemas.openxmlformats.org/officeDocument/2006/relationships/customXml" Target="../ink/ink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9.jpeg"/><Relationship Id="rId5" Type="http://schemas.openxmlformats.org/officeDocument/2006/relationships/image" Target="../media/image40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hyperlink" Target="https://lifs.isas.de/lipidcreator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hyperlink" Target="https://tarheels.live/bakerlab/databases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4.wdp"/><Relationship Id="rId5" Type="http://schemas.openxmlformats.org/officeDocument/2006/relationships/image" Target="../media/image66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8.jpg"/><Relationship Id="rId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1.png"/><Relationship Id="rId7" Type="http://schemas.microsoft.com/office/2007/relationships/hdphoto" Target="../media/hdphoto5.wdp"/><Relationship Id="rId12" Type="http://schemas.openxmlformats.org/officeDocument/2006/relationships/image" Target="../media/image7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png"/><Relationship Id="rId11" Type="http://schemas.microsoft.com/office/2007/relationships/hdphoto" Target="../media/hdphoto6.wdp"/><Relationship Id="rId5" Type="http://schemas.openxmlformats.org/officeDocument/2006/relationships/hyperlink" Target="https://biorender.com/" TargetMode="External"/><Relationship Id="rId10" Type="http://schemas.openxmlformats.org/officeDocument/2006/relationships/image" Target="../media/image75.png"/><Relationship Id="rId4" Type="http://schemas.openxmlformats.org/officeDocument/2006/relationships/image" Target="../media/image42.jpg"/><Relationship Id="rId9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9.png"/><Relationship Id="rId4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1.tif"/><Relationship Id="rId4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2.png"/><Relationship Id="rId4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3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.xml"/><Relationship Id="rId26" Type="http://schemas.openxmlformats.org/officeDocument/2006/relationships/customXml" Target="../ink/ink29.xml"/><Relationship Id="rId3" Type="http://schemas.openxmlformats.org/officeDocument/2006/relationships/image" Target="../media/image1.png"/><Relationship Id="rId21" Type="http://schemas.openxmlformats.org/officeDocument/2006/relationships/image" Target="../media/image93.png"/><Relationship Id="rId34" Type="http://schemas.openxmlformats.org/officeDocument/2006/relationships/customXml" Target="../ink/ink33.xml"/><Relationship Id="rId7" Type="http://schemas.openxmlformats.org/officeDocument/2006/relationships/image" Target="../media/image86.png"/><Relationship Id="rId12" Type="http://schemas.openxmlformats.org/officeDocument/2006/relationships/customXml" Target="../ink/ink24.xml"/><Relationship Id="rId25" Type="http://schemas.openxmlformats.org/officeDocument/2006/relationships/image" Target="../media/image95.png"/><Relationship Id="rId33" Type="http://schemas.openxmlformats.org/officeDocument/2006/relationships/image" Target="../media/image89.png"/><Relationship Id="rId2" Type="http://schemas.openxmlformats.org/officeDocument/2006/relationships/notesSlide" Target="../notesSlides/notesSlide26.xml"/><Relationship Id="rId16" Type="http://schemas.openxmlformats.org/officeDocument/2006/relationships/customXml" Target="../ink/ink25.xml"/><Relationship Id="rId20" Type="http://schemas.openxmlformats.org/officeDocument/2006/relationships/customXml" Target="../ink/ink26.xml"/><Relationship Id="rId29" Type="http://schemas.openxmlformats.org/officeDocument/2006/relationships/image" Target="../media/image97.png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21.xml"/><Relationship Id="rId11" Type="http://schemas.openxmlformats.org/officeDocument/2006/relationships/image" Target="../media/image88.png"/><Relationship Id="rId24" Type="http://schemas.openxmlformats.org/officeDocument/2006/relationships/customXml" Target="../ink/ink28.xml"/><Relationship Id="rId32" Type="http://schemas.openxmlformats.org/officeDocument/2006/relationships/customXml" Target="../ink/ink32.xml"/><Relationship Id="rId5" Type="http://schemas.openxmlformats.org/officeDocument/2006/relationships/image" Target="../media/image85.jpeg"/><Relationship Id="rId15" Type="http://schemas.openxmlformats.org/officeDocument/2006/relationships/image" Target="../media/image90.png"/><Relationship Id="rId23" Type="http://schemas.openxmlformats.org/officeDocument/2006/relationships/image" Target="../media/image94.png"/><Relationship Id="rId28" Type="http://schemas.openxmlformats.org/officeDocument/2006/relationships/customXml" Target="../ink/ink30.xml"/><Relationship Id="rId10" Type="http://schemas.openxmlformats.org/officeDocument/2006/relationships/customXml" Target="../ink/ink23.xml"/><Relationship Id="rId19" Type="http://schemas.openxmlformats.org/officeDocument/2006/relationships/image" Target="../media/image92.png"/><Relationship Id="rId31" Type="http://schemas.openxmlformats.org/officeDocument/2006/relationships/image" Target="../media/image98.png"/><Relationship Id="rId4" Type="http://schemas.openxmlformats.org/officeDocument/2006/relationships/image" Target="../media/image84.png"/><Relationship Id="rId9" Type="http://schemas.openxmlformats.org/officeDocument/2006/relationships/image" Target="../media/image87.png"/><Relationship Id="rId22" Type="http://schemas.openxmlformats.org/officeDocument/2006/relationships/customXml" Target="../ink/ink27.xml"/><Relationship Id="rId27" Type="http://schemas.openxmlformats.org/officeDocument/2006/relationships/image" Target="../media/image96.png"/><Relationship Id="rId30" Type="http://schemas.openxmlformats.org/officeDocument/2006/relationships/customXml" Target="../ink/ink31.xml"/><Relationship Id="rId35" Type="http://schemas.openxmlformats.org/officeDocument/2006/relationships/image" Target="../media/image9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3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2.pn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2.emf"/><Relationship Id="rId3" Type="http://schemas.openxmlformats.org/officeDocument/2006/relationships/image" Target="../media/image1.png"/><Relationship Id="rId7" Type="http://schemas.openxmlformats.org/officeDocument/2006/relationships/image" Target="../media/image9.emf"/><Relationship Id="rId12" Type="http://schemas.openxmlformats.org/officeDocument/2006/relationships/oleObject" Target="../embeddings/oleObject4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2.bin"/><Relationship Id="rId11" Type="http://schemas.microsoft.com/office/2007/relationships/hdphoto" Target="../media/hdphoto1.wdp"/><Relationship Id="rId5" Type="http://schemas.openxmlformats.org/officeDocument/2006/relationships/image" Target="../media/image8.emf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.png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emf"/><Relationship Id="rId11" Type="http://schemas.openxmlformats.org/officeDocument/2006/relationships/image" Target="../media/image25.emf"/><Relationship Id="rId5" Type="http://schemas.openxmlformats.org/officeDocument/2006/relationships/image" Target="../media/image19.emf"/><Relationship Id="rId10" Type="http://schemas.openxmlformats.org/officeDocument/2006/relationships/image" Target="../media/image24.emf"/><Relationship Id="rId4" Type="http://schemas.openxmlformats.org/officeDocument/2006/relationships/image" Target="../media/image18.emf"/><Relationship Id="rId9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image" Target="../media/image18.emf"/><Relationship Id="rId3" Type="http://schemas.openxmlformats.org/officeDocument/2006/relationships/image" Target="../media/image1.png"/><Relationship Id="rId7" Type="http://schemas.openxmlformats.org/officeDocument/2006/relationships/image" Target="../media/image29.emf"/><Relationship Id="rId12" Type="http://schemas.openxmlformats.org/officeDocument/2006/relationships/image" Target="../media/image3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emf"/><Relationship Id="rId11" Type="http://schemas.openxmlformats.org/officeDocument/2006/relationships/image" Target="../media/image33.emf"/><Relationship Id="rId5" Type="http://schemas.openxmlformats.org/officeDocument/2006/relationships/image" Target="../media/image27.png"/><Relationship Id="rId10" Type="http://schemas.openxmlformats.org/officeDocument/2006/relationships/image" Target="../media/image32.emf"/><Relationship Id="rId4" Type="http://schemas.openxmlformats.org/officeDocument/2006/relationships/image" Target="../media/image26.emf"/><Relationship Id="rId9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emf"/><Relationship Id="rId5" Type="http://schemas.openxmlformats.org/officeDocument/2006/relationships/image" Target="../media/image35.e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39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svg"/><Relationship Id="rId4" Type="http://schemas.openxmlformats.org/officeDocument/2006/relationships/image" Target="../media/image36.png"/><Relationship Id="rId9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2.jp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C-Chapel Hill inducts 12 Morehead-Cains into Phi Beta Kappa |  Morehead-Cain">
            <a:extLst>
              <a:ext uri="{FF2B5EF4-FFF2-40B4-BE49-F238E27FC236}">
                <a16:creationId xmlns:a16="http://schemas.microsoft.com/office/drawing/2014/main" id="{29D5E0C4-FEAE-56C8-0364-0A6639054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470"/>
            <a:ext cx="9144000" cy="336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" name="Google Shape;128;p24"/>
          <p:cNvSpPr txBox="1"/>
          <p:nvPr/>
        </p:nvSpPr>
        <p:spPr>
          <a:xfrm>
            <a:off x="2965457" y="3595776"/>
            <a:ext cx="2849041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US" b="1" dirty="0">
                <a:solidFill>
                  <a:schemeClr val="dk1"/>
                </a:solidFill>
              </a:rPr>
              <a:t>Amie Solosky</a:t>
            </a:r>
          </a:p>
          <a:p>
            <a:pPr algn="ctr"/>
            <a:r>
              <a:rPr lang="en-US" b="1" dirty="0">
                <a:solidFill>
                  <a:schemeClr val="dk1"/>
                </a:solidFill>
              </a:rPr>
              <a:t>Skyline User Meeting</a:t>
            </a:r>
          </a:p>
          <a:p>
            <a:pPr algn="ctr"/>
            <a:r>
              <a:rPr lang="en-US" b="1" dirty="0">
                <a:solidFill>
                  <a:schemeClr val="dk1"/>
                </a:solidFill>
              </a:rPr>
              <a:t>ASMS 2024</a:t>
            </a:r>
          </a:p>
          <a:p>
            <a:pPr algn="ctr"/>
            <a:endParaRPr lang="en-US" sz="1800" dirty="0">
              <a:solidFill>
                <a:schemeClr val="dk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B04369-BAE7-ECB5-DB44-420AD1412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8673" y="3748327"/>
            <a:ext cx="1969916" cy="104154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FBCD61-6827-F026-017D-EFDC9A8433A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</a:t>
            </a:fld>
            <a:endParaRPr lang="en" dirty="0"/>
          </a:p>
        </p:txBody>
      </p:sp>
      <p:sp>
        <p:nvSpPr>
          <p:cNvPr id="127" name="Google Shape;127;p24"/>
          <p:cNvSpPr txBox="1"/>
          <p:nvPr/>
        </p:nvSpPr>
        <p:spPr>
          <a:xfrm>
            <a:off x="302400" y="621905"/>
            <a:ext cx="8690399" cy="969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US" sz="1900" b="1" dirty="0">
                <a:solidFill>
                  <a:schemeClr val="tx1"/>
                </a:solidFill>
              </a:rPr>
              <a:t>Development and Application of a Multidimensional Lipid Database Containing Liquid Chromatography, Ion Mobility Spectrometry, and Mass Spectrometry Separation Characteristics in Skyline</a:t>
            </a:r>
            <a:endParaRPr sz="1900" b="1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1D4F2C-6D6A-D22D-F0F6-62BF26669E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4744" y="-7199"/>
            <a:ext cx="2009256" cy="525600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09F030A-A4E9-BC29-5153-C4BFDBBE2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00" y="3497087"/>
            <a:ext cx="2121130" cy="154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Title 1">
            <a:extLst>
              <a:ext uri="{FF2B5EF4-FFF2-40B4-BE49-F238E27FC236}">
                <a16:creationId xmlns:a16="http://schemas.microsoft.com/office/drawing/2014/main" id="{80DAE569-5F3E-436B-AE1F-E6D70293FAD6}"/>
              </a:ext>
            </a:extLst>
          </p:cNvPr>
          <p:cNvSpPr txBox="1">
            <a:spLocks/>
          </p:cNvSpPr>
          <p:nvPr/>
        </p:nvSpPr>
        <p:spPr>
          <a:xfrm>
            <a:off x="37410" y="2"/>
            <a:ext cx="5915025" cy="440285"/>
          </a:xfrm>
          <a:prstGeom prst="rect">
            <a:avLst/>
          </a:prstGeom>
        </p:spPr>
        <p:txBody>
          <a:bodyPr vert="horz" lIns="68580" tIns="34291" rIns="68580" bIns="34291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Drift Tube Ion Mobility Spectrometry (DTIMS)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6AAB0B5A-949F-F5DD-389A-0BB2C6AEF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8533" y="1167444"/>
            <a:ext cx="2678907" cy="20779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051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AC41C959-990A-E5FC-581F-DDA9ABA2F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299" y="1211307"/>
            <a:ext cx="274434" cy="25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051" b="1" dirty="0"/>
              <a:t>E</a:t>
            </a:r>
          </a:p>
        </p:txBody>
      </p:sp>
      <p:sp>
        <p:nvSpPr>
          <p:cNvPr id="7" name="Line 13">
            <a:extLst>
              <a:ext uri="{FF2B5EF4-FFF2-40B4-BE49-F238E27FC236}">
                <a16:creationId xmlns:a16="http://schemas.microsoft.com/office/drawing/2014/main" id="{BE353A58-717B-1037-6914-67354B28388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5962" y="2707190"/>
            <a:ext cx="205740" cy="119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051"/>
          </a:p>
        </p:txBody>
      </p:sp>
      <p:sp>
        <p:nvSpPr>
          <p:cNvPr id="8" name="Line 14">
            <a:extLst>
              <a:ext uri="{FF2B5EF4-FFF2-40B4-BE49-F238E27FC236}">
                <a16:creationId xmlns:a16="http://schemas.microsoft.com/office/drawing/2014/main" id="{28BCBF6B-994A-0C10-4268-CF4CAAA078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03784" y="1654220"/>
            <a:ext cx="14288" cy="105608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051"/>
          </a:p>
        </p:txBody>
      </p:sp>
      <p:sp>
        <p:nvSpPr>
          <p:cNvPr id="9" name="Line 15">
            <a:extLst>
              <a:ext uri="{FF2B5EF4-FFF2-40B4-BE49-F238E27FC236}">
                <a16:creationId xmlns:a16="http://schemas.microsoft.com/office/drawing/2014/main" id="{1A947F40-4BCF-7EFD-727B-B2EB3EF3B9CE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0194" y="1660628"/>
            <a:ext cx="5897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051"/>
          </a:p>
        </p:txBody>
      </p:sp>
      <p:sp>
        <p:nvSpPr>
          <p:cNvPr id="10" name="Line 16">
            <a:extLst>
              <a:ext uri="{FF2B5EF4-FFF2-40B4-BE49-F238E27FC236}">
                <a16:creationId xmlns:a16="http://schemas.microsoft.com/office/drawing/2014/main" id="{C94C2898-B8E2-0B41-5260-6A556C1ECB34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1931" y="2707190"/>
            <a:ext cx="232172" cy="119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051"/>
          </a:p>
        </p:txBody>
      </p:sp>
      <p:sp>
        <p:nvSpPr>
          <p:cNvPr id="12" name="Text Box 21">
            <a:extLst>
              <a:ext uri="{FF2B5EF4-FFF2-40B4-BE49-F238E27FC236}">
                <a16:creationId xmlns:a16="http://schemas.microsoft.com/office/drawing/2014/main" id="{7D6A4B47-A438-B1C5-06E9-565F83719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3807" y="2211432"/>
            <a:ext cx="3978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/>
              <a:t>out</a:t>
            </a:r>
          </a:p>
        </p:txBody>
      </p:sp>
      <p:sp>
        <p:nvSpPr>
          <p:cNvPr id="13" name="Line 23">
            <a:extLst>
              <a:ext uri="{FF2B5EF4-FFF2-40B4-BE49-F238E27FC236}">
                <a16:creationId xmlns:a16="http://schemas.microsoft.com/office/drawing/2014/main" id="{8DA97583-EFF8-7F4A-7969-CAD2818241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27968" y="1254169"/>
            <a:ext cx="21074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sm"/>
          </a:ln>
        </p:spPr>
        <p:txBody>
          <a:bodyPr/>
          <a:lstStyle/>
          <a:p>
            <a:endParaRPr lang="en-US" sz="1051"/>
          </a:p>
        </p:txBody>
      </p:sp>
      <p:sp>
        <p:nvSpPr>
          <p:cNvPr id="14" name="Rectangle 25">
            <a:extLst>
              <a:ext uri="{FF2B5EF4-FFF2-40B4-BE49-F238E27FC236}">
                <a16:creationId xmlns:a16="http://schemas.microsoft.com/office/drawing/2014/main" id="{78872FE8-DCC1-CB84-77BD-33591D5EEB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06387" y="1589926"/>
            <a:ext cx="329804" cy="12858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5" name="Line 27">
            <a:extLst>
              <a:ext uri="{FF2B5EF4-FFF2-40B4-BE49-F238E27FC236}">
                <a16:creationId xmlns:a16="http://schemas.microsoft.com/office/drawing/2014/main" id="{153EF034-141B-C1B9-5AF0-54F3D94EB1A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67021" y="2190000"/>
            <a:ext cx="62150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051"/>
          </a:p>
        </p:txBody>
      </p:sp>
      <p:sp>
        <p:nvSpPr>
          <p:cNvPr id="16" name="Oval 30">
            <a:extLst>
              <a:ext uri="{FF2B5EF4-FFF2-40B4-BE49-F238E27FC236}">
                <a16:creationId xmlns:a16="http://schemas.microsoft.com/office/drawing/2014/main" id="{F8E53970-7F62-833E-DC35-EA51FE41F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9158" y="22935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7" name="Oval 31">
            <a:extLst>
              <a:ext uri="{FF2B5EF4-FFF2-40B4-BE49-F238E27FC236}">
                <a16:creationId xmlns:a16="http://schemas.microsoft.com/office/drawing/2014/main" id="{21E99194-CB8A-7A63-1E53-8C4713D27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1909" y="20078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8" name="Oval 32">
            <a:extLst>
              <a:ext uri="{FF2B5EF4-FFF2-40B4-BE49-F238E27FC236}">
                <a16:creationId xmlns:a16="http://schemas.microsoft.com/office/drawing/2014/main" id="{36AAD9A8-9AF8-66AA-DCEE-AE01D462C7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1915" y="25793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9" name="Oval 33">
            <a:extLst>
              <a:ext uri="{FF2B5EF4-FFF2-40B4-BE49-F238E27FC236}">
                <a16:creationId xmlns:a16="http://schemas.microsoft.com/office/drawing/2014/main" id="{418BE27F-FA86-4DAE-41C5-A6E66E231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758" y="19506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20" name="Oval 34">
            <a:extLst>
              <a:ext uri="{FF2B5EF4-FFF2-40B4-BE49-F238E27FC236}">
                <a16:creationId xmlns:a16="http://schemas.microsoft.com/office/drawing/2014/main" id="{A3D852D7-DB62-EBE5-5A21-BAC2A647E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166" y="2225719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21" name="Oval 35">
            <a:extLst>
              <a:ext uri="{FF2B5EF4-FFF2-40B4-BE49-F238E27FC236}">
                <a16:creationId xmlns:a16="http://schemas.microsoft.com/office/drawing/2014/main" id="{0B4D04A5-2D98-308F-7E0E-880907236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4858" y="21792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22" name="Oval 36">
            <a:extLst>
              <a:ext uri="{FF2B5EF4-FFF2-40B4-BE49-F238E27FC236}">
                <a16:creationId xmlns:a16="http://schemas.microsoft.com/office/drawing/2014/main" id="{00446E6C-0FB3-35F2-49F2-9F34F66A1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3458" y="24078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23" name="Oval 37">
            <a:extLst>
              <a:ext uri="{FF2B5EF4-FFF2-40B4-BE49-F238E27FC236}">
                <a16:creationId xmlns:a16="http://schemas.microsoft.com/office/drawing/2014/main" id="{BB0FBDAD-DA47-E832-7639-49320C55B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758" y="25221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24" name="Oval 38">
            <a:extLst>
              <a:ext uri="{FF2B5EF4-FFF2-40B4-BE49-F238E27FC236}">
                <a16:creationId xmlns:a16="http://schemas.microsoft.com/office/drawing/2014/main" id="{3497F33B-6E3E-F05E-9180-3D700FC14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2058" y="26364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25" name="Oval 39">
            <a:extLst>
              <a:ext uri="{FF2B5EF4-FFF2-40B4-BE49-F238E27FC236}">
                <a16:creationId xmlns:a16="http://schemas.microsoft.com/office/drawing/2014/main" id="{80582799-B68B-05E2-8F03-215EB5BF1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0558" y="2929379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26" name="Oval 40">
            <a:extLst>
              <a:ext uri="{FF2B5EF4-FFF2-40B4-BE49-F238E27FC236}">
                <a16:creationId xmlns:a16="http://schemas.microsoft.com/office/drawing/2014/main" id="{F13A1CB0-EA0D-1525-A0EB-12976B22D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2109" y="19363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27" name="Oval 41">
            <a:extLst>
              <a:ext uri="{FF2B5EF4-FFF2-40B4-BE49-F238E27FC236}">
                <a16:creationId xmlns:a16="http://schemas.microsoft.com/office/drawing/2014/main" id="{E1016BA5-B2F9-FFF0-1881-A224358C6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7809" y="17220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28" name="Oval 42">
            <a:extLst>
              <a:ext uri="{FF2B5EF4-FFF2-40B4-BE49-F238E27FC236}">
                <a16:creationId xmlns:a16="http://schemas.microsoft.com/office/drawing/2014/main" id="{1FF8D7D4-BDD5-AE3C-DE22-DB04E59E8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609" y="18363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29" name="Oval 43">
            <a:extLst>
              <a:ext uri="{FF2B5EF4-FFF2-40B4-BE49-F238E27FC236}">
                <a16:creationId xmlns:a16="http://schemas.microsoft.com/office/drawing/2014/main" id="{61850F9E-6466-EBDD-DBDA-6856BD87E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1909" y="13791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0" name="Oval 44">
            <a:extLst>
              <a:ext uri="{FF2B5EF4-FFF2-40B4-BE49-F238E27FC236}">
                <a16:creationId xmlns:a16="http://schemas.microsoft.com/office/drawing/2014/main" id="{C36B705D-1975-E1D8-BE93-531ABE251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1342" y="184710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1" name="Oval 45">
            <a:extLst>
              <a:ext uri="{FF2B5EF4-FFF2-40B4-BE49-F238E27FC236}">
                <a16:creationId xmlns:a16="http://schemas.microsoft.com/office/drawing/2014/main" id="{D22EDCDD-89AD-A2F2-3236-0F15680C3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074" y="14113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2" name="Oval 46">
            <a:extLst>
              <a:ext uri="{FF2B5EF4-FFF2-40B4-BE49-F238E27FC236}">
                <a16:creationId xmlns:a16="http://schemas.microsoft.com/office/drawing/2014/main" id="{BD2E44D0-3A64-B20F-FE62-EAAFF0DD7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4809" y="15506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3" name="Oval 47">
            <a:extLst>
              <a:ext uri="{FF2B5EF4-FFF2-40B4-BE49-F238E27FC236}">
                <a16:creationId xmlns:a16="http://schemas.microsoft.com/office/drawing/2014/main" id="{10CF433D-53BC-D5CD-7EF0-2A25AC518D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6258" y="162921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4" name="Oval 48">
            <a:extLst>
              <a:ext uri="{FF2B5EF4-FFF2-40B4-BE49-F238E27FC236}">
                <a16:creationId xmlns:a16="http://schemas.microsoft.com/office/drawing/2014/main" id="{EF7D6F49-76D4-3F85-39D5-3CAA10EE74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6981" y="13791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5" name="Oval 49">
            <a:extLst>
              <a:ext uri="{FF2B5EF4-FFF2-40B4-BE49-F238E27FC236}">
                <a16:creationId xmlns:a16="http://schemas.microsoft.com/office/drawing/2014/main" id="{981BAB43-1894-9669-B5BA-4D96B80E0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7709" y="18935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6" name="Oval 50">
            <a:extLst>
              <a:ext uri="{FF2B5EF4-FFF2-40B4-BE49-F238E27FC236}">
                <a16:creationId xmlns:a16="http://schemas.microsoft.com/office/drawing/2014/main" id="{8A9F41A3-7DCE-5894-F704-B4D4FD18FB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2009" y="20078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7" name="Oval 51">
            <a:extLst>
              <a:ext uri="{FF2B5EF4-FFF2-40B4-BE49-F238E27FC236}">
                <a16:creationId xmlns:a16="http://schemas.microsoft.com/office/drawing/2014/main" id="{C834A682-C40F-DCAD-E5A1-28C182FDE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6309" y="21221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8" name="Oval 52">
            <a:extLst>
              <a:ext uri="{FF2B5EF4-FFF2-40B4-BE49-F238E27FC236}">
                <a16:creationId xmlns:a16="http://schemas.microsoft.com/office/drawing/2014/main" id="{D5A64351-C09E-484B-BC27-13DEADBF3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609" y="22364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9" name="Oval 53">
            <a:extLst>
              <a:ext uri="{FF2B5EF4-FFF2-40B4-BE49-F238E27FC236}">
                <a16:creationId xmlns:a16="http://schemas.microsoft.com/office/drawing/2014/main" id="{E8A6203F-31D5-82DA-AEF9-006320A5DA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6334" y="23507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0" name="Oval 54">
            <a:extLst>
              <a:ext uri="{FF2B5EF4-FFF2-40B4-BE49-F238E27FC236}">
                <a16:creationId xmlns:a16="http://schemas.microsoft.com/office/drawing/2014/main" id="{479F0844-8936-E533-6912-DC9BF8A86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7809" y="25793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2" name="Oval 55">
            <a:extLst>
              <a:ext uri="{FF2B5EF4-FFF2-40B4-BE49-F238E27FC236}">
                <a16:creationId xmlns:a16="http://schemas.microsoft.com/office/drawing/2014/main" id="{8E421175-7E29-6DF3-EBE5-C0730027D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3509" y="255790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8" name="Oval 56">
            <a:extLst>
              <a:ext uri="{FF2B5EF4-FFF2-40B4-BE49-F238E27FC236}">
                <a16:creationId xmlns:a16="http://schemas.microsoft.com/office/drawing/2014/main" id="{B32DD415-01D3-4425-3AC2-8D6ED2FEF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334" y="14934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51" name="Oval 57">
            <a:extLst>
              <a:ext uri="{FF2B5EF4-FFF2-40B4-BE49-F238E27FC236}">
                <a16:creationId xmlns:a16="http://schemas.microsoft.com/office/drawing/2014/main" id="{2ED02658-3128-31AE-9428-DFA0F94E9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209" y="16077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52" name="Oval 58">
            <a:extLst>
              <a:ext uri="{FF2B5EF4-FFF2-40B4-BE49-F238E27FC236}">
                <a16:creationId xmlns:a16="http://schemas.microsoft.com/office/drawing/2014/main" id="{99A80C5D-7791-2813-3A56-C5F4540C5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9083" y="17935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53" name="Oval 59">
            <a:extLst>
              <a:ext uri="{FF2B5EF4-FFF2-40B4-BE49-F238E27FC236}">
                <a16:creationId xmlns:a16="http://schemas.microsoft.com/office/drawing/2014/main" id="{2D0411B1-3876-5942-6C7C-70CC8043D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1909" y="16077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54" name="Oval 60">
            <a:extLst>
              <a:ext uri="{FF2B5EF4-FFF2-40B4-BE49-F238E27FC236}">
                <a16:creationId xmlns:a16="http://schemas.microsoft.com/office/drawing/2014/main" id="{A7341FBA-EEF4-51E5-0A92-4B22506A2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7627" y="17220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57" name="Oval 61">
            <a:extLst>
              <a:ext uri="{FF2B5EF4-FFF2-40B4-BE49-F238E27FC236}">
                <a16:creationId xmlns:a16="http://schemas.microsoft.com/office/drawing/2014/main" id="{7B0589AE-B358-C829-2118-35F9FAE90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209" y="18363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58" name="Oval 62">
            <a:extLst>
              <a:ext uri="{FF2B5EF4-FFF2-40B4-BE49-F238E27FC236}">
                <a16:creationId xmlns:a16="http://schemas.microsoft.com/office/drawing/2014/main" id="{D2313661-C0C2-6F89-2B3E-F51214711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0509" y="19506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59" name="Oval 63">
            <a:extLst>
              <a:ext uri="{FF2B5EF4-FFF2-40B4-BE49-F238E27FC236}">
                <a16:creationId xmlns:a16="http://schemas.microsoft.com/office/drawing/2014/main" id="{BBA227D8-F29F-24A7-17F0-0B8EEA73D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2102" y="20435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60" name="Oval 64">
            <a:extLst>
              <a:ext uri="{FF2B5EF4-FFF2-40B4-BE49-F238E27FC236}">
                <a16:creationId xmlns:a16="http://schemas.microsoft.com/office/drawing/2014/main" id="{F665044D-D501-26F4-FF55-AD650B710B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3509" y="13791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61" name="Oval 65">
            <a:extLst>
              <a:ext uri="{FF2B5EF4-FFF2-40B4-BE49-F238E27FC236}">
                <a16:creationId xmlns:a16="http://schemas.microsoft.com/office/drawing/2014/main" id="{4B4A3158-6EE4-4732-E232-0719D11C2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958" y="13791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62" name="Oval 66">
            <a:extLst>
              <a:ext uri="{FF2B5EF4-FFF2-40B4-BE49-F238E27FC236}">
                <a16:creationId xmlns:a16="http://schemas.microsoft.com/office/drawing/2014/main" id="{03B4894A-4BA9-257D-0C59-928E7617F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3527" y="152920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63" name="Oval 67">
            <a:extLst>
              <a:ext uri="{FF2B5EF4-FFF2-40B4-BE49-F238E27FC236}">
                <a16:creationId xmlns:a16="http://schemas.microsoft.com/office/drawing/2014/main" id="{B265DD81-8A96-A8A0-5CCD-1E9490823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041" y="16506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48" name="Oval 68">
            <a:extLst>
              <a:ext uri="{FF2B5EF4-FFF2-40B4-BE49-F238E27FC236}">
                <a16:creationId xmlns:a16="http://schemas.microsoft.com/office/drawing/2014/main" id="{704C3893-90BA-326B-440B-3221F0C82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909" y="17220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50" name="Oval 69">
            <a:extLst>
              <a:ext uri="{FF2B5EF4-FFF2-40B4-BE49-F238E27FC236}">
                <a16:creationId xmlns:a16="http://schemas.microsoft.com/office/drawing/2014/main" id="{69E47E51-A97A-0784-696E-8FF5E29A2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6358" y="17792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53" name="Oval 70">
            <a:extLst>
              <a:ext uri="{FF2B5EF4-FFF2-40B4-BE49-F238E27FC236}">
                <a16:creationId xmlns:a16="http://schemas.microsoft.com/office/drawing/2014/main" id="{3C7B3B15-A468-63E3-5B00-0CAC3A588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2083" y="20078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56" name="Oval 71">
            <a:extLst>
              <a:ext uri="{FF2B5EF4-FFF2-40B4-BE49-F238E27FC236}">
                <a16:creationId xmlns:a16="http://schemas.microsoft.com/office/drawing/2014/main" id="{8B694BAA-4A9C-BA7D-DD09-C7E9AFB60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4897" y="140061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57" name="Oval 72">
            <a:extLst>
              <a:ext uri="{FF2B5EF4-FFF2-40B4-BE49-F238E27FC236}">
                <a16:creationId xmlns:a16="http://schemas.microsoft.com/office/drawing/2014/main" id="{849A7D18-2DC0-3C08-91E9-098B51124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909" y="14934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58" name="Oval 73">
            <a:extLst>
              <a:ext uri="{FF2B5EF4-FFF2-40B4-BE49-F238E27FC236}">
                <a16:creationId xmlns:a16="http://schemas.microsoft.com/office/drawing/2014/main" id="{65D14062-15FB-262C-1A96-0366FC48E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9209" y="16077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59" name="Oval 74">
            <a:extLst>
              <a:ext uri="{FF2B5EF4-FFF2-40B4-BE49-F238E27FC236}">
                <a16:creationId xmlns:a16="http://schemas.microsoft.com/office/drawing/2014/main" id="{8C9C1C01-5AD0-7385-935B-C33400676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3509" y="17220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61" name="Oval 75">
            <a:extLst>
              <a:ext uri="{FF2B5EF4-FFF2-40B4-BE49-F238E27FC236}">
                <a16:creationId xmlns:a16="http://schemas.microsoft.com/office/drawing/2014/main" id="{6ABBAF4F-4137-C810-2B79-60B868E35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9209" y="1443479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63" name="Oval 76">
            <a:extLst>
              <a:ext uri="{FF2B5EF4-FFF2-40B4-BE49-F238E27FC236}">
                <a16:creationId xmlns:a16="http://schemas.microsoft.com/office/drawing/2014/main" id="{C2627FC9-7B3B-9F13-4101-04C794143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3509" y="14934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64" name="Oval 77">
            <a:extLst>
              <a:ext uri="{FF2B5EF4-FFF2-40B4-BE49-F238E27FC236}">
                <a16:creationId xmlns:a16="http://schemas.microsoft.com/office/drawing/2014/main" id="{E03297E2-243D-7005-E17D-A1D3AFEFA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209" y="21221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65" name="Oval 79">
            <a:extLst>
              <a:ext uri="{FF2B5EF4-FFF2-40B4-BE49-F238E27FC236}">
                <a16:creationId xmlns:a16="http://schemas.microsoft.com/office/drawing/2014/main" id="{F1554965-7767-F387-9FA4-842188BF9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915" y="23257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66" name="Oval 80">
            <a:extLst>
              <a:ext uri="{FF2B5EF4-FFF2-40B4-BE49-F238E27FC236}">
                <a16:creationId xmlns:a16="http://schemas.microsoft.com/office/drawing/2014/main" id="{928CBB46-8A43-B45B-BA5F-91DC12ED5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0558" y="25221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67" name="Oval 81">
            <a:extLst>
              <a:ext uri="{FF2B5EF4-FFF2-40B4-BE49-F238E27FC236}">
                <a16:creationId xmlns:a16="http://schemas.microsoft.com/office/drawing/2014/main" id="{13EFBD80-DC3E-1D4E-B840-5E3BD151E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4858" y="26364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68" name="Oval 82">
            <a:extLst>
              <a:ext uri="{FF2B5EF4-FFF2-40B4-BE49-F238E27FC236}">
                <a16:creationId xmlns:a16="http://schemas.microsoft.com/office/drawing/2014/main" id="{E1C938A6-2FAB-771B-0B02-EE0263284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209" y="197568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69" name="Oval 83">
            <a:extLst>
              <a:ext uri="{FF2B5EF4-FFF2-40B4-BE49-F238E27FC236}">
                <a16:creationId xmlns:a16="http://schemas.microsoft.com/office/drawing/2014/main" id="{F22D6C93-40B2-0D17-4566-4069168BA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4858" y="23507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70" name="Oval 84">
            <a:extLst>
              <a:ext uri="{FF2B5EF4-FFF2-40B4-BE49-F238E27FC236}">
                <a16:creationId xmlns:a16="http://schemas.microsoft.com/office/drawing/2014/main" id="{B3A166F6-F444-D06B-FE89-31D943B8B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4858" y="24650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71" name="Oval 85">
            <a:extLst>
              <a:ext uri="{FF2B5EF4-FFF2-40B4-BE49-F238E27FC236}">
                <a16:creationId xmlns:a16="http://schemas.microsoft.com/office/drawing/2014/main" id="{A769793D-1374-2DF4-004A-9CF85C084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9158" y="25793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72" name="Oval 86">
            <a:extLst>
              <a:ext uri="{FF2B5EF4-FFF2-40B4-BE49-F238E27FC236}">
                <a16:creationId xmlns:a16="http://schemas.microsoft.com/office/drawing/2014/main" id="{078BF853-8C9A-689B-2B16-798D045375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1958" y="13791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73" name="Oval 87">
            <a:extLst>
              <a:ext uri="{FF2B5EF4-FFF2-40B4-BE49-F238E27FC236}">
                <a16:creationId xmlns:a16="http://schemas.microsoft.com/office/drawing/2014/main" id="{3612A063-D0A6-81C9-909E-8C2170D1B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6258" y="14684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74" name="Oval 88">
            <a:extLst>
              <a:ext uri="{FF2B5EF4-FFF2-40B4-BE49-F238E27FC236}">
                <a16:creationId xmlns:a16="http://schemas.microsoft.com/office/drawing/2014/main" id="{7CA7E4E3-E052-2887-768D-26064912B7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609" y="15506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75" name="Oval 89">
            <a:extLst>
              <a:ext uri="{FF2B5EF4-FFF2-40B4-BE49-F238E27FC236}">
                <a16:creationId xmlns:a16="http://schemas.microsoft.com/office/drawing/2014/main" id="{663B8F2D-15F3-1C37-D4F1-D3DA17AFB9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2109" y="16649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76" name="Oval 90">
            <a:extLst>
              <a:ext uri="{FF2B5EF4-FFF2-40B4-BE49-F238E27FC236}">
                <a16:creationId xmlns:a16="http://schemas.microsoft.com/office/drawing/2014/main" id="{8CC37D40-917F-14D5-0F1D-26483C78B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9158" y="18363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77" name="Oval 91">
            <a:extLst>
              <a:ext uri="{FF2B5EF4-FFF2-40B4-BE49-F238E27FC236}">
                <a16:creationId xmlns:a16="http://schemas.microsoft.com/office/drawing/2014/main" id="{4510E114-0AF2-E82F-E6D7-DC90AA39F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3458" y="19506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78" name="Oval 92">
            <a:extLst>
              <a:ext uri="{FF2B5EF4-FFF2-40B4-BE49-F238E27FC236}">
                <a16:creationId xmlns:a16="http://schemas.microsoft.com/office/drawing/2014/main" id="{B40E6850-B8C0-3BFF-2DA7-B23F069472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3466" y="20649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79" name="Oval 93">
            <a:extLst>
              <a:ext uri="{FF2B5EF4-FFF2-40B4-BE49-F238E27FC236}">
                <a16:creationId xmlns:a16="http://schemas.microsoft.com/office/drawing/2014/main" id="{F9999B97-D3B8-6B8E-CFCE-691434956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1909" y="21792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80" name="Oval 95">
            <a:extLst>
              <a:ext uri="{FF2B5EF4-FFF2-40B4-BE49-F238E27FC236}">
                <a16:creationId xmlns:a16="http://schemas.microsoft.com/office/drawing/2014/main" id="{6B9814BD-E87F-4482-222A-8B7054EBE3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2109" y="25078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81" name="Oval 96">
            <a:extLst>
              <a:ext uri="{FF2B5EF4-FFF2-40B4-BE49-F238E27FC236}">
                <a16:creationId xmlns:a16="http://schemas.microsoft.com/office/drawing/2014/main" id="{A3FFB562-9177-1959-B4C3-007FBEE065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209" y="23507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82" name="Oval 97">
            <a:extLst>
              <a:ext uri="{FF2B5EF4-FFF2-40B4-BE49-F238E27FC236}">
                <a16:creationId xmlns:a16="http://schemas.microsoft.com/office/drawing/2014/main" id="{8F5D917E-D84A-7924-C97A-3B9989A608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0509" y="24078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83" name="Oval 99">
            <a:extLst>
              <a:ext uri="{FF2B5EF4-FFF2-40B4-BE49-F238E27FC236}">
                <a16:creationId xmlns:a16="http://schemas.microsoft.com/office/drawing/2014/main" id="{12F80E80-3473-B090-B169-1DEDA5FF32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9097" y="26364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84" name="Oval 100">
            <a:extLst>
              <a:ext uri="{FF2B5EF4-FFF2-40B4-BE49-F238E27FC236}">
                <a16:creationId xmlns:a16="http://schemas.microsoft.com/office/drawing/2014/main" id="{F7032F45-93FE-F43A-8BDB-060CD555A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6358" y="29650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85" name="Oval 101">
            <a:extLst>
              <a:ext uri="{FF2B5EF4-FFF2-40B4-BE49-F238E27FC236}">
                <a16:creationId xmlns:a16="http://schemas.microsoft.com/office/drawing/2014/main" id="{218DC2B1-573F-93E5-FFDB-B6D8672FFC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1909" y="24078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86" name="Oval 102">
            <a:extLst>
              <a:ext uri="{FF2B5EF4-FFF2-40B4-BE49-F238E27FC236}">
                <a16:creationId xmlns:a16="http://schemas.microsoft.com/office/drawing/2014/main" id="{7365489A-8F1E-77CC-6235-DBB411055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209" y="25221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87" name="Oval 103">
            <a:extLst>
              <a:ext uri="{FF2B5EF4-FFF2-40B4-BE49-F238E27FC236}">
                <a16:creationId xmlns:a16="http://schemas.microsoft.com/office/drawing/2014/main" id="{F5C9B5B8-4789-B38E-1D48-262BD2D79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0509" y="260791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88" name="Oval 104">
            <a:extLst>
              <a:ext uri="{FF2B5EF4-FFF2-40B4-BE49-F238E27FC236}">
                <a16:creationId xmlns:a16="http://schemas.microsoft.com/office/drawing/2014/main" id="{43BABDD8-1146-7226-4A7F-14AA0EBCF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3358" y="29365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89" name="Oval 105">
            <a:extLst>
              <a:ext uri="{FF2B5EF4-FFF2-40B4-BE49-F238E27FC236}">
                <a16:creationId xmlns:a16="http://schemas.microsoft.com/office/drawing/2014/main" id="{C08C5662-267E-D287-4F23-5E458CFCB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209" y="26936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90" name="Oval 106">
            <a:extLst>
              <a:ext uri="{FF2B5EF4-FFF2-40B4-BE49-F238E27FC236}">
                <a16:creationId xmlns:a16="http://schemas.microsoft.com/office/drawing/2014/main" id="{D626EE99-CD3C-9EF8-8399-420ACEC64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1909" y="27507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91" name="Oval 107">
            <a:extLst>
              <a:ext uri="{FF2B5EF4-FFF2-40B4-BE49-F238E27FC236}">
                <a16:creationId xmlns:a16="http://schemas.microsoft.com/office/drawing/2014/main" id="{FEA7755D-81C6-AE45-F2E3-50D63D574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9109" y="25650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92" name="Oval 108">
            <a:extLst>
              <a:ext uri="{FF2B5EF4-FFF2-40B4-BE49-F238E27FC236}">
                <a16:creationId xmlns:a16="http://schemas.microsoft.com/office/drawing/2014/main" id="{E344B626-3A35-40AE-4AA7-A015A68176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1946" y="14363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93" name="Oval 109">
            <a:extLst>
              <a:ext uri="{FF2B5EF4-FFF2-40B4-BE49-F238E27FC236}">
                <a16:creationId xmlns:a16="http://schemas.microsoft.com/office/drawing/2014/main" id="{7126CA28-6863-4C29-DD2E-3351906C2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9102" y="22876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94" name="Oval 110">
            <a:extLst>
              <a:ext uri="{FF2B5EF4-FFF2-40B4-BE49-F238E27FC236}">
                <a16:creationId xmlns:a16="http://schemas.microsoft.com/office/drawing/2014/main" id="{CAF2005D-BC99-2839-E7D4-670649946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7802" y="26793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95" name="Oval 111">
            <a:extLst>
              <a:ext uri="{FF2B5EF4-FFF2-40B4-BE49-F238E27FC236}">
                <a16:creationId xmlns:a16="http://schemas.microsoft.com/office/drawing/2014/main" id="{9543E182-51F6-CD82-D5CF-A03596DF9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9227" y="18935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96" name="Oval 112">
            <a:extLst>
              <a:ext uri="{FF2B5EF4-FFF2-40B4-BE49-F238E27FC236}">
                <a16:creationId xmlns:a16="http://schemas.microsoft.com/office/drawing/2014/main" id="{2B07CF0B-92E1-D219-F864-A913650A7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9209" y="20506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97" name="Oval 113">
            <a:extLst>
              <a:ext uri="{FF2B5EF4-FFF2-40B4-BE49-F238E27FC236}">
                <a16:creationId xmlns:a16="http://schemas.microsoft.com/office/drawing/2014/main" id="{F1DF7B4E-E0AB-32AD-59D9-D1A3EE204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0509" y="15506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98" name="Oval 114">
            <a:extLst>
              <a:ext uri="{FF2B5EF4-FFF2-40B4-BE49-F238E27FC236}">
                <a16:creationId xmlns:a16="http://schemas.microsoft.com/office/drawing/2014/main" id="{AB9500FB-207E-ED0F-48C8-6CD2EA449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9109" y="17792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99" name="Oval 115">
            <a:extLst>
              <a:ext uri="{FF2B5EF4-FFF2-40B4-BE49-F238E27FC236}">
                <a16:creationId xmlns:a16="http://schemas.microsoft.com/office/drawing/2014/main" id="{6359DCFA-844D-C793-20DA-436CA5327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6227" y="21221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00" name="Oval 116">
            <a:extLst>
              <a:ext uri="{FF2B5EF4-FFF2-40B4-BE49-F238E27FC236}">
                <a16:creationId xmlns:a16="http://schemas.microsoft.com/office/drawing/2014/main" id="{A579E684-DD0A-53FD-808C-07D5C3B4E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7315" y="24221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01" name="Oval 117">
            <a:extLst>
              <a:ext uri="{FF2B5EF4-FFF2-40B4-BE49-F238E27FC236}">
                <a16:creationId xmlns:a16="http://schemas.microsoft.com/office/drawing/2014/main" id="{31C4DF65-46FD-A2E3-FA26-DF557C5C8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4174" y="25543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02" name="Oval 118">
            <a:extLst>
              <a:ext uri="{FF2B5EF4-FFF2-40B4-BE49-F238E27FC236}">
                <a16:creationId xmlns:a16="http://schemas.microsoft.com/office/drawing/2014/main" id="{D30D5EDA-FD8E-5159-0029-47B00B4B9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0658" y="16077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03" name="Oval 119">
            <a:extLst>
              <a:ext uri="{FF2B5EF4-FFF2-40B4-BE49-F238E27FC236}">
                <a16:creationId xmlns:a16="http://schemas.microsoft.com/office/drawing/2014/main" id="{5A0CCEE4-AA24-D154-D739-20CAA000B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0515" y="162921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04" name="Oval 120">
            <a:extLst>
              <a:ext uri="{FF2B5EF4-FFF2-40B4-BE49-F238E27FC236}">
                <a16:creationId xmlns:a16="http://schemas.microsoft.com/office/drawing/2014/main" id="{8648E187-23A2-4EAB-5A87-44727B99F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0553" y="26150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05" name="Oval 121">
            <a:extLst>
              <a:ext uri="{FF2B5EF4-FFF2-40B4-BE49-F238E27FC236}">
                <a16:creationId xmlns:a16="http://schemas.microsoft.com/office/drawing/2014/main" id="{F1CAC444-72CD-D321-C94D-890D7901A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3490" y="25364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06" name="Oval 122">
            <a:extLst>
              <a:ext uri="{FF2B5EF4-FFF2-40B4-BE49-F238E27FC236}">
                <a16:creationId xmlns:a16="http://schemas.microsoft.com/office/drawing/2014/main" id="{71BD5C1A-C759-7C1D-99DE-7C24AC624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6390" y="266506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07" name="Oval 123">
            <a:extLst>
              <a:ext uri="{FF2B5EF4-FFF2-40B4-BE49-F238E27FC236}">
                <a16:creationId xmlns:a16="http://schemas.microsoft.com/office/drawing/2014/main" id="{33C41542-1E02-9464-E340-6272D786F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2109" y="27936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08" name="Oval 124">
            <a:extLst>
              <a:ext uri="{FF2B5EF4-FFF2-40B4-BE49-F238E27FC236}">
                <a16:creationId xmlns:a16="http://schemas.microsoft.com/office/drawing/2014/main" id="{69939F37-4492-A96A-FC35-FEB239381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2109" y="18220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09" name="Oval 125">
            <a:extLst>
              <a:ext uri="{FF2B5EF4-FFF2-40B4-BE49-F238E27FC236}">
                <a16:creationId xmlns:a16="http://schemas.microsoft.com/office/drawing/2014/main" id="{4DFE319D-5ACB-C608-EF47-4D4C1D8B5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9253" y="14577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10" name="Oval 126">
            <a:extLst>
              <a:ext uri="{FF2B5EF4-FFF2-40B4-BE49-F238E27FC236}">
                <a16:creationId xmlns:a16="http://schemas.microsoft.com/office/drawing/2014/main" id="{B2CB0FD7-53AE-2279-E8E3-4EEB62BD6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9241" y="184353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511" name="Oval 127">
            <a:extLst>
              <a:ext uri="{FF2B5EF4-FFF2-40B4-BE49-F238E27FC236}">
                <a16:creationId xmlns:a16="http://schemas.microsoft.com/office/drawing/2014/main" id="{2A5C7B3C-1D9F-33C6-F8DE-D00433F29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9209" y="19363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75" name="Oval 128">
            <a:extLst>
              <a:ext uri="{FF2B5EF4-FFF2-40B4-BE49-F238E27FC236}">
                <a16:creationId xmlns:a16="http://schemas.microsoft.com/office/drawing/2014/main" id="{91E9C45A-10EF-6270-A499-B2EA2A50A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1909" y="186496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76" name="Oval 129">
            <a:extLst>
              <a:ext uri="{FF2B5EF4-FFF2-40B4-BE49-F238E27FC236}">
                <a16:creationId xmlns:a16="http://schemas.microsoft.com/office/drawing/2014/main" id="{9BBBC5AB-3D7E-A086-46E8-BCE8BDCFD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3458" y="29436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77" name="Oval 131">
            <a:extLst>
              <a:ext uri="{FF2B5EF4-FFF2-40B4-BE49-F238E27FC236}">
                <a16:creationId xmlns:a16="http://schemas.microsoft.com/office/drawing/2014/main" id="{CE5045A7-3315-07C3-B186-39CE7DBC4F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4466" y="22685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79" name="Oval 132">
            <a:extLst>
              <a:ext uri="{FF2B5EF4-FFF2-40B4-BE49-F238E27FC236}">
                <a16:creationId xmlns:a16="http://schemas.microsoft.com/office/drawing/2014/main" id="{C2138958-EC66-4E9E-A06E-A5F4D53F8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9158" y="243646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80" name="Oval 133">
            <a:extLst>
              <a:ext uri="{FF2B5EF4-FFF2-40B4-BE49-F238E27FC236}">
                <a16:creationId xmlns:a16="http://schemas.microsoft.com/office/drawing/2014/main" id="{A36659CA-25E0-A593-D019-67C45F75A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3409" y="17649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85" name="Oval 134">
            <a:extLst>
              <a:ext uri="{FF2B5EF4-FFF2-40B4-BE49-F238E27FC236}">
                <a16:creationId xmlns:a16="http://schemas.microsoft.com/office/drawing/2014/main" id="{BC3F5B20-6E41-48EF-EF22-C279D0D92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4466" y="21542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86" name="Oval 135">
            <a:extLst>
              <a:ext uri="{FF2B5EF4-FFF2-40B4-BE49-F238E27FC236}">
                <a16:creationId xmlns:a16="http://schemas.microsoft.com/office/drawing/2014/main" id="{FA667EFE-223D-1C92-FD90-B5CE6A5F4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271" y="162921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87" name="Oval 136">
            <a:extLst>
              <a:ext uri="{FF2B5EF4-FFF2-40B4-BE49-F238E27FC236}">
                <a16:creationId xmlns:a16="http://schemas.microsoft.com/office/drawing/2014/main" id="{2616F43C-D7A2-D0EF-203A-A230DD1AA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909" y="21649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88" name="Oval 137">
            <a:extLst>
              <a:ext uri="{FF2B5EF4-FFF2-40B4-BE49-F238E27FC236}">
                <a16:creationId xmlns:a16="http://schemas.microsoft.com/office/drawing/2014/main" id="{905BDDD4-C13D-D79B-96C1-DC12AD531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9183" y="26507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89" name="Oval 138">
            <a:extLst>
              <a:ext uri="{FF2B5EF4-FFF2-40B4-BE49-F238E27FC236}">
                <a16:creationId xmlns:a16="http://schemas.microsoft.com/office/drawing/2014/main" id="{E5082FCC-1528-36B4-D152-EB9FACAE9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909" y="295081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92" name="Oval 139">
            <a:extLst>
              <a:ext uri="{FF2B5EF4-FFF2-40B4-BE49-F238E27FC236}">
                <a16:creationId xmlns:a16="http://schemas.microsoft.com/office/drawing/2014/main" id="{3B5C950D-82BA-DC97-335B-56AC821819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6378" y="29436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93" name="Oval 140">
            <a:extLst>
              <a:ext uri="{FF2B5EF4-FFF2-40B4-BE49-F238E27FC236}">
                <a16:creationId xmlns:a16="http://schemas.microsoft.com/office/drawing/2014/main" id="{51229E37-EC70-3941-4E46-CA10FF43D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2009" y="29436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94" name="Oval 141">
            <a:extLst>
              <a:ext uri="{FF2B5EF4-FFF2-40B4-BE49-F238E27FC236}">
                <a16:creationId xmlns:a16="http://schemas.microsoft.com/office/drawing/2014/main" id="{5C813826-E167-2366-021C-E3D005C99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922" y="28436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695" name="Oval 142">
            <a:extLst>
              <a:ext uri="{FF2B5EF4-FFF2-40B4-BE49-F238E27FC236}">
                <a16:creationId xmlns:a16="http://schemas.microsoft.com/office/drawing/2014/main" id="{473406BB-C6F2-6019-877F-159737BF84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209" y="14934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696" name="Oval 143">
            <a:extLst>
              <a:ext uri="{FF2B5EF4-FFF2-40B4-BE49-F238E27FC236}">
                <a16:creationId xmlns:a16="http://schemas.microsoft.com/office/drawing/2014/main" id="{725D37C9-3853-B393-8FE0-5EA8F804F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1966" y="15506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697" name="Oval 144">
            <a:extLst>
              <a:ext uri="{FF2B5EF4-FFF2-40B4-BE49-F238E27FC236}">
                <a16:creationId xmlns:a16="http://schemas.microsoft.com/office/drawing/2014/main" id="{EB3AC7A7-13F0-377D-9005-68B8D3515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7741" y="17077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698" name="Oval 145">
            <a:extLst>
              <a:ext uri="{FF2B5EF4-FFF2-40B4-BE49-F238E27FC236}">
                <a16:creationId xmlns:a16="http://schemas.microsoft.com/office/drawing/2014/main" id="{1D024059-4ACF-F667-1F3D-B3890C41D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4415" y="27829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699" name="Oval 146">
            <a:extLst>
              <a:ext uri="{FF2B5EF4-FFF2-40B4-BE49-F238E27FC236}">
                <a16:creationId xmlns:a16="http://schemas.microsoft.com/office/drawing/2014/main" id="{2DB839C7-DFF0-898B-A4AA-685E2AF60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9071" y="17077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00" name="Oval 147">
            <a:extLst>
              <a:ext uri="{FF2B5EF4-FFF2-40B4-BE49-F238E27FC236}">
                <a16:creationId xmlns:a16="http://schemas.microsoft.com/office/drawing/2014/main" id="{CB546742-1F2E-0A6B-11C7-62A17D0C82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2071" y="264363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01" name="Oval 148">
            <a:extLst>
              <a:ext uri="{FF2B5EF4-FFF2-40B4-BE49-F238E27FC236}">
                <a16:creationId xmlns:a16="http://schemas.microsoft.com/office/drawing/2014/main" id="{7C7109C2-3907-BFB2-5289-8B1A16D2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4953" y="195783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02" name="Oval 149">
            <a:extLst>
              <a:ext uri="{FF2B5EF4-FFF2-40B4-BE49-F238E27FC236}">
                <a16:creationId xmlns:a16="http://schemas.microsoft.com/office/drawing/2014/main" id="{6AFADB6A-C672-F698-B51A-83A4D5F9C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0597" y="157921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03" name="Oval 150">
            <a:extLst>
              <a:ext uri="{FF2B5EF4-FFF2-40B4-BE49-F238E27FC236}">
                <a16:creationId xmlns:a16="http://schemas.microsoft.com/office/drawing/2014/main" id="{9C41E897-1B56-F108-7F03-ACD08AFD90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197" y="15934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04" name="Oval 151">
            <a:extLst>
              <a:ext uri="{FF2B5EF4-FFF2-40B4-BE49-F238E27FC236}">
                <a16:creationId xmlns:a16="http://schemas.microsoft.com/office/drawing/2014/main" id="{CB16D89C-6A78-CCE1-36D3-7A93815C8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9127" y="15077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05" name="Oval 152">
            <a:extLst>
              <a:ext uri="{FF2B5EF4-FFF2-40B4-BE49-F238E27FC236}">
                <a16:creationId xmlns:a16="http://schemas.microsoft.com/office/drawing/2014/main" id="{492DC509-D2C5-0F96-7500-470F968F0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9102" y="1672079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06" name="Oval 154">
            <a:extLst>
              <a:ext uri="{FF2B5EF4-FFF2-40B4-BE49-F238E27FC236}">
                <a16:creationId xmlns:a16="http://schemas.microsoft.com/office/drawing/2014/main" id="{8C7FC265-BDC3-3DA5-8088-52A01335B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2915" y="24400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07" name="Oval 155">
            <a:extLst>
              <a:ext uri="{FF2B5EF4-FFF2-40B4-BE49-F238E27FC236}">
                <a16:creationId xmlns:a16="http://schemas.microsoft.com/office/drawing/2014/main" id="{8CDC0682-5E00-D021-F750-E6BD4D8AD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8666" y="27829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08" name="Oval 156">
            <a:extLst>
              <a:ext uri="{FF2B5EF4-FFF2-40B4-BE49-F238E27FC236}">
                <a16:creationId xmlns:a16="http://schemas.microsoft.com/office/drawing/2014/main" id="{E156596B-8C93-F908-6EA8-6167922A9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8615" y="27829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09" name="Oval 157">
            <a:extLst>
              <a:ext uri="{FF2B5EF4-FFF2-40B4-BE49-F238E27FC236}">
                <a16:creationId xmlns:a16="http://schemas.microsoft.com/office/drawing/2014/main" id="{4C5DB24F-181C-89F6-F9D8-B18348D7A7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8615" y="24971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10" name="Oval 158">
            <a:extLst>
              <a:ext uri="{FF2B5EF4-FFF2-40B4-BE49-F238E27FC236}">
                <a16:creationId xmlns:a16="http://schemas.microsoft.com/office/drawing/2014/main" id="{6FE73C93-CFF4-8836-D3AA-27D44A5A1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8715" y="276150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11" name="Oval 159">
            <a:extLst>
              <a:ext uri="{FF2B5EF4-FFF2-40B4-BE49-F238E27FC236}">
                <a16:creationId xmlns:a16="http://schemas.microsoft.com/office/drawing/2014/main" id="{7BE131F8-07EA-786F-2927-2C3C56CFF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2915" y="27257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64" name="Oval 160">
            <a:extLst>
              <a:ext uri="{FF2B5EF4-FFF2-40B4-BE49-F238E27FC236}">
                <a16:creationId xmlns:a16="http://schemas.microsoft.com/office/drawing/2014/main" id="{29C1EC87-9CCB-3149-14D7-B847CD635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0115" y="27257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65" name="Oval 161">
            <a:extLst>
              <a:ext uri="{FF2B5EF4-FFF2-40B4-BE49-F238E27FC236}">
                <a16:creationId xmlns:a16="http://schemas.microsoft.com/office/drawing/2014/main" id="{424255A4-1C28-3923-4BC5-D3C2FD67E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0066" y="280436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266" name="Oval 163">
            <a:extLst>
              <a:ext uri="{FF2B5EF4-FFF2-40B4-BE49-F238E27FC236}">
                <a16:creationId xmlns:a16="http://schemas.microsoft.com/office/drawing/2014/main" id="{A3B5CC92-FDFD-3B99-90A2-99CFFE793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8727" y="2797219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67" name="Oval 164">
            <a:extLst>
              <a:ext uri="{FF2B5EF4-FFF2-40B4-BE49-F238E27FC236}">
                <a16:creationId xmlns:a16="http://schemas.microsoft.com/office/drawing/2014/main" id="{34D20CBF-E4D4-903D-111C-74DE40681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1615" y="279007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68" name="Oval 165">
            <a:extLst>
              <a:ext uri="{FF2B5EF4-FFF2-40B4-BE49-F238E27FC236}">
                <a16:creationId xmlns:a16="http://schemas.microsoft.com/office/drawing/2014/main" id="{EF33D616-B8A4-FF86-CFDD-E44C2088FC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7315" y="27257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70" name="Oval 166">
            <a:extLst>
              <a:ext uri="{FF2B5EF4-FFF2-40B4-BE49-F238E27FC236}">
                <a16:creationId xmlns:a16="http://schemas.microsoft.com/office/drawing/2014/main" id="{76A6B16F-33EB-897A-6170-1C8BBE6DA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546" y="23257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71" name="Oval 167">
            <a:extLst>
              <a:ext uri="{FF2B5EF4-FFF2-40B4-BE49-F238E27FC236}">
                <a16:creationId xmlns:a16="http://schemas.microsoft.com/office/drawing/2014/main" id="{0D944F91-FE5C-BC9C-1088-D3074B1E4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8715" y="24507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272" name="Oval 168">
            <a:extLst>
              <a:ext uri="{FF2B5EF4-FFF2-40B4-BE49-F238E27FC236}">
                <a16:creationId xmlns:a16="http://schemas.microsoft.com/office/drawing/2014/main" id="{88692E2F-ED46-0683-A3FA-336035F79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1615" y="23828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73" name="Oval 169">
            <a:extLst>
              <a:ext uri="{FF2B5EF4-FFF2-40B4-BE49-F238E27FC236}">
                <a16:creationId xmlns:a16="http://schemas.microsoft.com/office/drawing/2014/main" id="{8D0DAC32-9FF4-B10D-8E2F-AA44B02F6C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915" y="22114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74" name="Oval 170">
            <a:extLst>
              <a:ext uri="{FF2B5EF4-FFF2-40B4-BE49-F238E27FC236}">
                <a16:creationId xmlns:a16="http://schemas.microsoft.com/office/drawing/2014/main" id="{C354EE1B-BD93-2DC8-30F1-081B92FC5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334" y="219000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75" name="Oval 171">
            <a:extLst>
              <a:ext uri="{FF2B5EF4-FFF2-40B4-BE49-F238E27FC236}">
                <a16:creationId xmlns:a16="http://schemas.microsoft.com/office/drawing/2014/main" id="{6344BE4B-9DCD-6BAC-21A8-5D13794D16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1515" y="16970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76" name="Oval 172">
            <a:extLst>
              <a:ext uri="{FF2B5EF4-FFF2-40B4-BE49-F238E27FC236}">
                <a16:creationId xmlns:a16="http://schemas.microsoft.com/office/drawing/2014/main" id="{EA65399E-5900-1817-DBF4-A1F837F6CA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5815" y="171137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77" name="Oval 173">
            <a:extLst>
              <a:ext uri="{FF2B5EF4-FFF2-40B4-BE49-F238E27FC236}">
                <a16:creationId xmlns:a16="http://schemas.microsoft.com/office/drawing/2014/main" id="{EDA7E1AF-A4FB-D7CB-CFE8-E660C4FFE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2953" y="139704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279" name="Oval 174">
            <a:extLst>
              <a:ext uri="{FF2B5EF4-FFF2-40B4-BE49-F238E27FC236}">
                <a16:creationId xmlns:a16="http://schemas.microsoft.com/office/drawing/2014/main" id="{1B8BD63C-379F-873A-CB9F-A794EC539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2971" y="2832939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280" name="Oval 175">
            <a:extLst>
              <a:ext uri="{FF2B5EF4-FFF2-40B4-BE49-F238E27FC236}">
                <a16:creationId xmlns:a16="http://schemas.microsoft.com/office/drawing/2014/main" id="{7BBE61C4-026D-4AE5-D889-4DBBA302C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371" y="285437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28" name="Oval 176">
            <a:extLst>
              <a:ext uri="{FF2B5EF4-FFF2-40B4-BE49-F238E27FC236}">
                <a16:creationId xmlns:a16="http://schemas.microsoft.com/office/drawing/2014/main" id="{0876DF0B-9ED8-860A-3F59-D57BA70D1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4366" y="27257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29" name="Oval 177">
            <a:extLst>
              <a:ext uri="{FF2B5EF4-FFF2-40B4-BE49-F238E27FC236}">
                <a16:creationId xmlns:a16="http://schemas.microsoft.com/office/drawing/2014/main" id="{066F855D-BFB2-77EA-9876-9629CB4CF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0066" y="28972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30" name="Oval 178">
            <a:extLst>
              <a:ext uri="{FF2B5EF4-FFF2-40B4-BE49-F238E27FC236}">
                <a16:creationId xmlns:a16="http://schemas.microsoft.com/office/drawing/2014/main" id="{593AA984-A967-8F33-1AF1-CFEA85CFA6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1978" y="24400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31" name="Oval 179">
            <a:extLst>
              <a:ext uri="{FF2B5EF4-FFF2-40B4-BE49-F238E27FC236}">
                <a16:creationId xmlns:a16="http://schemas.microsoft.com/office/drawing/2014/main" id="{768ACC9B-45C5-D3D0-9901-34C7BBBF55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4366" y="23257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32" name="Oval 180">
            <a:extLst>
              <a:ext uri="{FF2B5EF4-FFF2-40B4-BE49-F238E27FC236}">
                <a16:creationId xmlns:a16="http://schemas.microsoft.com/office/drawing/2014/main" id="{63B821FD-64E2-0D6B-AD32-FD424ED3E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0066" y="221143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33" name="Oval 181">
            <a:extLst>
              <a:ext uri="{FF2B5EF4-FFF2-40B4-BE49-F238E27FC236}">
                <a16:creationId xmlns:a16="http://schemas.microsoft.com/office/drawing/2014/main" id="{62D3CD3D-6F4A-F3B6-DD9E-4E1C66EC4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2915" y="19256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34" name="Oval 182">
            <a:extLst>
              <a:ext uri="{FF2B5EF4-FFF2-40B4-BE49-F238E27FC236}">
                <a16:creationId xmlns:a16="http://schemas.microsoft.com/office/drawing/2014/main" id="{89F5A634-BD66-EA49-B1D1-C6F797B0EA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7918" y="205665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35" name="Oval 183">
            <a:extLst>
              <a:ext uri="{FF2B5EF4-FFF2-40B4-BE49-F238E27FC236}">
                <a16:creationId xmlns:a16="http://schemas.microsoft.com/office/drawing/2014/main" id="{E36A9955-0119-59CB-71BA-6DC042ECC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846" y="217095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36" name="Oval 184">
            <a:extLst>
              <a:ext uri="{FF2B5EF4-FFF2-40B4-BE49-F238E27FC236}">
                <a16:creationId xmlns:a16="http://schemas.microsoft.com/office/drawing/2014/main" id="{B28E5C43-C445-5C1E-E6EC-A19849D02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699" y="201617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37" name="Oval 355">
            <a:extLst>
              <a:ext uri="{FF2B5EF4-FFF2-40B4-BE49-F238E27FC236}">
                <a16:creationId xmlns:a16="http://schemas.microsoft.com/office/drawing/2014/main" id="{ACC58B38-1BCB-6778-F8B3-7A22173FC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0509" y="224000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38" name="Rectangle 25">
            <a:extLst>
              <a:ext uri="{FF2B5EF4-FFF2-40B4-BE49-F238E27FC236}">
                <a16:creationId xmlns:a16="http://schemas.microsoft.com/office/drawing/2014/main" id="{9A5C7383-F103-D06E-C8C2-8F4E0F5242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006699" y="1575637"/>
            <a:ext cx="329804" cy="12430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39" name="Oval 34">
            <a:extLst>
              <a:ext uri="{FF2B5EF4-FFF2-40B4-BE49-F238E27FC236}">
                <a16:creationId xmlns:a16="http://schemas.microsoft.com/office/drawing/2014/main" id="{FC62BAA4-5306-CD10-D237-EB74889B2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5958" y="266148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40" name="Oval 40">
            <a:extLst>
              <a:ext uri="{FF2B5EF4-FFF2-40B4-BE49-F238E27FC236}">
                <a16:creationId xmlns:a16="http://schemas.microsoft.com/office/drawing/2014/main" id="{4E50DF3A-9822-41F1-0F0E-41D5AA4DE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7902" y="23721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41" name="Oval 41">
            <a:extLst>
              <a:ext uri="{FF2B5EF4-FFF2-40B4-BE49-F238E27FC236}">
                <a16:creationId xmlns:a16="http://schemas.microsoft.com/office/drawing/2014/main" id="{DF9C8B6E-9B4D-0233-785E-08536A33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3602" y="21578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42" name="Oval 54">
            <a:extLst>
              <a:ext uri="{FF2B5EF4-FFF2-40B4-BE49-F238E27FC236}">
                <a16:creationId xmlns:a16="http://schemas.microsoft.com/office/drawing/2014/main" id="{6052EFF2-54C7-010C-8626-DA6D1B188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3602" y="301510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43" name="Oval 55">
            <a:extLst>
              <a:ext uri="{FF2B5EF4-FFF2-40B4-BE49-F238E27FC236}">
                <a16:creationId xmlns:a16="http://schemas.microsoft.com/office/drawing/2014/main" id="{536F644E-CC5C-6F45-E97F-D148D732C2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9302" y="29936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44" name="Oval 63">
            <a:extLst>
              <a:ext uri="{FF2B5EF4-FFF2-40B4-BE49-F238E27FC236}">
                <a16:creationId xmlns:a16="http://schemas.microsoft.com/office/drawing/2014/main" id="{AB5ABD6D-6230-DAB8-F2E2-D6A2DA0DD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7897" y="24793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45" name="Oval 64">
            <a:extLst>
              <a:ext uri="{FF2B5EF4-FFF2-40B4-BE49-F238E27FC236}">
                <a16:creationId xmlns:a16="http://schemas.microsoft.com/office/drawing/2014/main" id="{932A31A3-7C32-2E25-3B9C-E48C6471A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9302" y="18149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46" name="Oval 65">
            <a:extLst>
              <a:ext uri="{FF2B5EF4-FFF2-40B4-BE49-F238E27FC236}">
                <a16:creationId xmlns:a16="http://schemas.microsoft.com/office/drawing/2014/main" id="{46C4CEB8-659E-5880-3295-584008595F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0753" y="18149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47" name="Oval 66">
            <a:extLst>
              <a:ext uri="{FF2B5EF4-FFF2-40B4-BE49-F238E27FC236}">
                <a16:creationId xmlns:a16="http://schemas.microsoft.com/office/drawing/2014/main" id="{84390CBA-E81F-A604-6AC8-00E1B2F22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322" y="19649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48" name="Oval 69">
            <a:extLst>
              <a:ext uri="{FF2B5EF4-FFF2-40B4-BE49-F238E27FC236}">
                <a16:creationId xmlns:a16="http://schemas.microsoft.com/office/drawing/2014/main" id="{AC055A60-E936-2F40-B420-9672DF6AF5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2153" y="221500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49" name="Oval 70">
            <a:extLst>
              <a:ext uri="{FF2B5EF4-FFF2-40B4-BE49-F238E27FC236}">
                <a16:creationId xmlns:a16="http://schemas.microsoft.com/office/drawing/2014/main" id="{2ECA8269-4D94-9D07-AFC9-74C2A799A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7878" y="244360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50" name="Oval 73">
            <a:extLst>
              <a:ext uri="{FF2B5EF4-FFF2-40B4-BE49-F238E27FC236}">
                <a16:creationId xmlns:a16="http://schemas.microsoft.com/office/drawing/2014/main" id="{14A644B7-3D6F-C0DB-D4C4-0BB08D04C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5002" y="20435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51" name="Oval 74">
            <a:extLst>
              <a:ext uri="{FF2B5EF4-FFF2-40B4-BE49-F238E27FC236}">
                <a16:creationId xmlns:a16="http://schemas.microsoft.com/office/drawing/2014/main" id="{6569F3E5-B73F-1624-D077-51D312ADCB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9302" y="21578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52" name="Oval 75">
            <a:extLst>
              <a:ext uri="{FF2B5EF4-FFF2-40B4-BE49-F238E27FC236}">
                <a16:creationId xmlns:a16="http://schemas.microsoft.com/office/drawing/2014/main" id="{C5C223B4-2F11-D6A8-AA93-868781058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5002" y="18149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53" name="Oval 76">
            <a:extLst>
              <a:ext uri="{FF2B5EF4-FFF2-40B4-BE49-F238E27FC236}">
                <a16:creationId xmlns:a16="http://schemas.microsoft.com/office/drawing/2014/main" id="{5035A1B6-4EA0-9573-2A6A-0A8F701E2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9302" y="19292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54" name="Oval 79">
            <a:extLst>
              <a:ext uri="{FF2B5EF4-FFF2-40B4-BE49-F238E27FC236}">
                <a16:creationId xmlns:a16="http://schemas.microsoft.com/office/drawing/2014/main" id="{26FA35C8-6AB4-C287-EECE-0970F68C1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1709" y="276150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55" name="Oval 89">
            <a:extLst>
              <a:ext uri="{FF2B5EF4-FFF2-40B4-BE49-F238E27FC236}">
                <a16:creationId xmlns:a16="http://schemas.microsoft.com/office/drawing/2014/main" id="{D88C87F5-F6B2-37FA-610C-66CD7E7522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7902" y="210070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56" name="Oval 95">
            <a:extLst>
              <a:ext uri="{FF2B5EF4-FFF2-40B4-BE49-F238E27FC236}">
                <a16:creationId xmlns:a16="http://schemas.microsoft.com/office/drawing/2014/main" id="{989F5EF5-7D59-FC41-B565-9A0D4D2B81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7902" y="29436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57" name="Oval 110">
            <a:extLst>
              <a:ext uri="{FF2B5EF4-FFF2-40B4-BE49-F238E27FC236}">
                <a16:creationId xmlns:a16="http://schemas.microsoft.com/office/drawing/2014/main" id="{7A46AAC2-834C-8067-31FE-04114EB09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3597" y="311511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58" name="Oval 111">
            <a:extLst>
              <a:ext uri="{FF2B5EF4-FFF2-40B4-BE49-F238E27FC236}">
                <a16:creationId xmlns:a16="http://schemas.microsoft.com/office/drawing/2014/main" id="{E659722B-8B03-4B3A-08DC-9BA7AA699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5022" y="232930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59" name="Oval 112">
            <a:extLst>
              <a:ext uri="{FF2B5EF4-FFF2-40B4-BE49-F238E27FC236}">
                <a16:creationId xmlns:a16="http://schemas.microsoft.com/office/drawing/2014/main" id="{8920FBAD-EC82-BF49-85DC-542597F0A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5002" y="24864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60" name="Oval 116">
            <a:extLst>
              <a:ext uri="{FF2B5EF4-FFF2-40B4-BE49-F238E27FC236}">
                <a16:creationId xmlns:a16="http://schemas.microsoft.com/office/drawing/2014/main" id="{460DD8D0-8161-C84A-5C7C-70603CB4F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3109" y="285794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61" name="Oval 118">
            <a:extLst>
              <a:ext uri="{FF2B5EF4-FFF2-40B4-BE49-F238E27FC236}">
                <a16:creationId xmlns:a16="http://schemas.microsoft.com/office/drawing/2014/main" id="{897F1227-806F-555D-05FB-FD6AFB5363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6453" y="20435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62" name="Oval 122">
            <a:extLst>
              <a:ext uri="{FF2B5EF4-FFF2-40B4-BE49-F238E27FC236}">
                <a16:creationId xmlns:a16="http://schemas.microsoft.com/office/drawing/2014/main" id="{5CEEEE70-67C8-382B-179E-7D2E2B4EE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2183" y="310083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63" name="Oval 124">
            <a:extLst>
              <a:ext uri="{FF2B5EF4-FFF2-40B4-BE49-F238E27FC236}">
                <a16:creationId xmlns:a16="http://schemas.microsoft.com/office/drawing/2014/main" id="{3F0CF156-263F-9A45-5657-29DA44641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7902" y="22578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64" name="Oval 125">
            <a:extLst>
              <a:ext uri="{FF2B5EF4-FFF2-40B4-BE49-F238E27FC236}">
                <a16:creationId xmlns:a16="http://schemas.microsoft.com/office/drawing/2014/main" id="{CC035902-1B5B-C81F-D405-FBD5DC576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5046" y="18935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65" name="Oval 126">
            <a:extLst>
              <a:ext uri="{FF2B5EF4-FFF2-40B4-BE49-F238E27FC236}">
                <a16:creationId xmlns:a16="http://schemas.microsoft.com/office/drawing/2014/main" id="{4F1218B2-ABAB-E8ED-F21A-82D978242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5034" y="22792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66" name="Oval 127">
            <a:extLst>
              <a:ext uri="{FF2B5EF4-FFF2-40B4-BE49-F238E27FC236}">
                <a16:creationId xmlns:a16="http://schemas.microsoft.com/office/drawing/2014/main" id="{68100E2D-4395-D6A1-1F38-E1A5EACC58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5002" y="23721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67" name="Oval 131">
            <a:extLst>
              <a:ext uri="{FF2B5EF4-FFF2-40B4-BE49-F238E27FC236}">
                <a16:creationId xmlns:a16="http://schemas.microsoft.com/office/drawing/2014/main" id="{06AE7594-F043-ADAE-E0CC-EC01BFB9C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0258" y="270435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68" name="Oval 134">
            <a:extLst>
              <a:ext uri="{FF2B5EF4-FFF2-40B4-BE49-F238E27FC236}">
                <a16:creationId xmlns:a16="http://schemas.microsoft.com/office/drawing/2014/main" id="{1A4ABF6A-BDAA-D2AE-C32C-41FBD9B40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0258" y="259005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69" name="Oval 147">
            <a:extLst>
              <a:ext uri="{FF2B5EF4-FFF2-40B4-BE49-F238E27FC236}">
                <a16:creationId xmlns:a16="http://schemas.microsoft.com/office/drawing/2014/main" id="{38CB2A0D-3339-4A40-8922-11386EDF26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7866" y="30793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70" name="Oval 148">
            <a:extLst>
              <a:ext uri="{FF2B5EF4-FFF2-40B4-BE49-F238E27FC236}">
                <a16:creationId xmlns:a16="http://schemas.microsoft.com/office/drawing/2014/main" id="{3F8CA385-076E-E67F-CDFA-89652E91E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746" y="23935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71" name="Oval 165">
            <a:extLst>
              <a:ext uri="{FF2B5EF4-FFF2-40B4-BE49-F238E27FC236}">
                <a16:creationId xmlns:a16="http://schemas.microsoft.com/office/drawing/2014/main" id="{488994AD-96B5-607B-9169-6E479E2EF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3109" y="316155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72" name="Oval 166">
            <a:extLst>
              <a:ext uri="{FF2B5EF4-FFF2-40B4-BE49-F238E27FC236}">
                <a16:creationId xmlns:a16="http://schemas.microsoft.com/office/drawing/2014/main" id="{8C95BFCC-6D77-C793-EC7F-45A218CEA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8341" y="276150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73" name="Oval 168">
            <a:extLst>
              <a:ext uri="{FF2B5EF4-FFF2-40B4-BE49-F238E27FC236}">
                <a16:creationId xmlns:a16="http://schemas.microsoft.com/office/drawing/2014/main" id="{EF989ACC-5780-0C88-824C-10B1565D6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7409" y="281865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74" name="Oval 169">
            <a:extLst>
              <a:ext uri="{FF2B5EF4-FFF2-40B4-BE49-F238E27FC236}">
                <a16:creationId xmlns:a16="http://schemas.microsoft.com/office/drawing/2014/main" id="{20477FB8-AC53-C720-538A-F76BB2BC0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1709" y="264720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75" name="Oval 170">
            <a:extLst>
              <a:ext uri="{FF2B5EF4-FFF2-40B4-BE49-F238E27FC236}">
                <a16:creationId xmlns:a16="http://schemas.microsoft.com/office/drawing/2014/main" id="{71D345F5-59DE-23E6-F987-C4A85945A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127" y="262577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78" name="Oval 32">
            <a:extLst>
              <a:ext uri="{FF2B5EF4-FFF2-40B4-BE49-F238E27FC236}">
                <a16:creationId xmlns:a16="http://schemas.microsoft.com/office/drawing/2014/main" id="{863704BB-B255-78C8-EB27-E349E138C2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6158" y="30508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79" name="Oval 38">
            <a:extLst>
              <a:ext uri="{FF2B5EF4-FFF2-40B4-BE49-F238E27FC236}">
                <a16:creationId xmlns:a16="http://schemas.microsoft.com/office/drawing/2014/main" id="{90D90F3E-A85D-5FBB-8C05-0DB75BD3B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6309" y="31079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80" name="Oval 54">
            <a:extLst>
              <a:ext uri="{FF2B5EF4-FFF2-40B4-BE49-F238E27FC236}">
                <a16:creationId xmlns:a16="http://schemas.microsoft.com/office/drawing/2014/main" id="{AD1C135B-7E7F-BB2A-6557-65799293A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2058" y="30508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81" name="Oval 55">
            <a:extLst>
              <a:ext uri="{FF2B5EF4-FFF2-40B4-BE49-F238E27FC236}">
                <a16:creationId xmlns:a16="http://schemas.microsoft.com/office/drawing/2014/main" id="{380B6FE8-2920-3D0B-1C7F-87181C8B82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758" y="302939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82" name="Oval 80">
            <a:extLst>
              <a:ext uri="{FF2B5EF4-FFF2-40B4-BE49-F238E27FC236}">
                <a16:creationId xmlns:a16="http://schemas.microsoft.com/office/drawing/2014/main" id="{0DAEB8BB-F4B2-DF0F-6AAD-F1077A752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4809" y="29936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83" name="Oval 81">
            <a:extLst>
              <a:ext uri="{FF2B5EF4-FFF2-40B4-BE49-F238E27FC236}">
                <a16:creationId xmlns:a16="http://schemas.microsoft.com/office/drawing/2014/main" id="{577BF78E-BCB9-3B0E-97BA-B1DB07E5B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9109" y="31079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84" name="Oval 85">
            <a:extLst>
              <a:ext uri="{FF2B5EF4-FFF2-40B4-BE49-F238E27FC236}">
                <a16:creationId xmlns:a16="http://schemas.microsoft.com/office/drawing/2014/main" id="{C6BBE191-056E-24EF-B557-7943EF38F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3409" y="30508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85" name="Oval 97">
            <a:extLst>
              <a:ext uri="{FF2B5EF4-FFF2-40B4-BE49-F238E27FC236}">
                <a16:creationId xmlns:a16="http://schemas.microsoft.com/office/drawing/2014/main" id="{B388037B-DC1E-0B90-A61A-5230E8C93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4758" y="28793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86" name="Oval 99">
            <a:extLst>
              <a:ext uri="{FF2B5EF4-FFF2-40B4-BE49-F238E27FC236}">
                <a16:creationId xmlns:a16="http://schemas.microsoft.com/office/drawing/2014/main" id="{F9B7A21A-D432-A0E5-DB18-A514D1EDD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3346" y="31079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87" name="Oval 101">
            <a:extLst>
              <a:ext uri="{FF2B5EF4-FFF2-40B4-BE49-F238E27FC236}">
                <a16:creationId xmlns:a16="http://schemas.microsoft.com/office/drawing/2014/main" id="{B7EC2C93-D273-4DBB-5136-8B061D3A7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6158" y="28793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88" name="Oval 102">
            <a:extLst>
              <a:ext uri="{FF2B5EF4-FFF2-40B4-BE49-F238E27FC236}">
                <a16:creationId xmlns:a16="http://schemas.microsoft.com/office/drawing/2014/main" id="{2D48DE29-6F79-6862-0D6F-2F74C653E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458" y="29936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89" name="Oval 103">
            <a:extLst>
              <a:ext uri="{FF2B5EF4-FFF2-40B4-BE49-F238E27FC236}">
                <a16:creationId xmlns:a16="http://schemas.microsoft.com/office/drawing/2014/main" id="{E2F606CC-EF46-53D6-0639-251B45573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4758" y="30793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90" name="Oval 107">
            <a:extLst>
              <a:ext uri="{FF2B5EF4-FFF2-40B4-BE49-F238E27FC236}">
                <a16:creationId xmlns:a16="http://schemas.microsoft.com/office/drawing/2014/main" id="{6C805BDC-F3FA-1C42-9D5B-21297893C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3358" y="30365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91" name="Oval 110">
            <a:extLst>
              <a:ext uri="{FF2B5EF4-FFF2-40B4-BE49-F238E27FC236}">
                <a16:creationId xmlns:a16="http://schemas.microsoft.com/office/drawing/2014/main" id="{4B0D9DFB-8AFF-B672-6AC9-BEFDB7110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2053" y="31508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431" name="Oval 116">
            <a:extLst>
              <a:ext uri="{FF2B5EF4-FFF2-40B4-BE49-F238E27FC236}">
                <a16:creationId xmlns:a16="http://schemas.microsoft.com/office/drawing/2014/main" id="{A3BBF982-2D3F-53C4-A4C7-1D13FA087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1566" y="289366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432" name="Oval 117">
            <a:extLst>
              <a:ext uri="{FF2B5EF4-FFF2-40B4-BE49-F238E27FC236}">
                <a16:creationId xmlns:a16="http://schemas.microsoft.com/office/drawing/2014/main" id="{BF0960A6-57F3-16B5-6C08-3E4DE31232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8425" y="3025819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84" name="Oval 120">
            <a:extLst>
              <a:ext uri="{FF2B5EF4-FFF2-40B4-BE49-F238E27FC236}">
                <a16:creationId xmlns:a16="http://schemas.microsoft.com/office/drawing/2014/main" id="{AEDB0325-ECC8-98C5-D5C6-DEC766D44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4802" y="308654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85" name="Oval 121">
            <a:extLst>
              <a:ext uri="{FF2B5EF4-FFF2-40B4-BE49-F238E27FC236}">
                <a16:creationId xmlns:a16="http://schemas.microsoft.com/office/drawing/2014/main" id="{F2C240BD-B377-5F5A-3CC6-2DF35E4EB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7741" y="300796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86" name="Oval 122">
            <a:extLst>
              <a:ext uri="{FF2B5EF4-FFF2-40B4-BE49-F238E27FC236}">
                <a16:creationId xmlns:a16="http://schemas.microsoft.com/office/drawing/2014/main" id="{6F4FEC72-5130-A0AF-DB2B-0462D7847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0641" y="31365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87" name="Oval 137">
            <a:extLst>
              <a:ext uri="{FF2B5EF4-FFF2-40B4-BE49-F238E27FC236}">
                <a16:creationId xmlns:a16="http://schemas.microsoft.com/office/drawing/2014/main" id="{B263E106-708F-2963-DC36-839E76611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3434" y="312226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88" name="Oval 147">
            <a:extLst>
              <a:ext uri="{FF2B5EF4-FFF2-40B4-BE49-F238E27FC236}">
                <a16:creationId xmlns:a16="http://schemas.microsoft.com/office/drawing/2014/main" id="{77206F43-13D3-771F-A1D6-3A2711F98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322" y="311511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89" name="Oval 157">
            <a:extLst>
              <a:ext uri="{FF2B5EF4-FFF2-40B4-BE49-F238E27FC236}">
                <a16:creationId xmlns:a16="http://schemas.microsoft.com/office/drawing/2014/main" id="{50AF2FF5-ABF6-2EDE-B117-F74ABA9EF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2866" y="296867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90" name="Oval 167">
            <a:extLst>
              <a:ext uri="{FF2B5EF4-FFF2-40B4-BE49-F238E27FC236}">
                <a16:creationId xmlns:a16="http://schemas.microsoft.com/office/drawing/2014/main" id="{6B267715-FF13-7D71-C1CA-661B0F0CA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2971" y="29222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91" name="Oval 168">
            <a:extLst>
              <a:ext uri="{FF2B5EF4-FFF2-40B4-BE49-F238E27FC236}">
                <a16:creationId xmlns:a16="http://schemas.microsoft.com/office/drawing/2014/main" id="{154E9665-35A7-5CEF-877A-C3F1ED03E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5866" y="285437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92" name="Oval 178">
            <a:extLst>
              <a:ext uri="{FF2B5EF4-FFF2-40B4-BE49-F238E27FC236}">
                <a16:creationId xmlns:a16="http://schemas.microsoft.com/office/drawing/2014/main" id="{7D346BDC-9C36-F5A1-D90B-98DC954D9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6227" y="2911519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93" name="Oval 41">
            <a:extLst>
              <a:ext uri="{FF2B5EF4-FFF2-40B4-BE49-F238E27FC236}">
                <a16:creationId xmlns:a16="http://schemas.microsoft.com/office/drawing/2014/main" id="{32D59B70-8AF9-3548-18E4-B2078EF1C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2134" y="13363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94" name="Oval 47">
            <a:extLst>
              <a:ext uri="{FF2B5EF4-FFF2-40B4-BE49-F238E27FC236}">
                <a16:creationId xmlns:a16="http://schemas.microsoft.com/office/drawing/2014/main" id="{B5C35816-D14C-4988-1771-AEDE4592C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4866" y="12434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95" name="Oval 57">
            <a:extLst>
              <a:ext uri="{FF2B5EF4-FFF2-40B4-BE49-F238E27FC236}">
                <a16:creationId xmlns:a16="http://schemas.microsoft.com/office/drawing/2014/main" id="{CD4EE628-ABBB-7248-A87E-F8F7B6FA7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0534" y="12220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96" name="Oval 59">
            <a:extLst>
              <a:ext uri="{FF2B5EF4-FFF2-40B4-BE49-F238E27FC236}">
                <a16:creationId xmlns:a16="http://schemas.microsoft.com/office/drawing/2014/main" id="{817B0FA3-EA46-9C54-7BE7-E1E4C2438C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6234" y="12220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97" name="Oval 60">
            <a:extLst>
              <a:ext uri="{FF2B5EF4-FFF2-40B4-BE49-F238E27FC236}">
                <a16:creationId xmlns:a16="http://schemas.microsoft.com/office/drawing/2014/main" id="{FEF10D83-B052-F58F-E95F-BFD491806E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6234" y="13363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398" name="Oval 67">
            <a:extLst>
              <a:ext uri="{FF2B5EF4-FFF2-40B4-BE49-F238E27FC236}">
                <a16:creationId xmlns:a16="http://schemas.microsoft.com/office/drawing/2014/main" id="{E7073226-8B1F-1647-44A0-02B462E20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6366" y="12648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399" name="Oval 68">
            <a:extLst>
              <a:ext uri="{FF2B5EF4-FFF2-40B4-BE49-F238E27FC236}">
                <a16:creationId xmlns:a16="http://schemas.microsoft.com/office/drawing/2014/main" id="{685DEDAF-2148-43F2-6868-5B44A2E91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9234" y="13363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00" name="Oval 73">
            <a:extLst>
              <a:ext uri="{FF2B5EF4-FFF2-40B4-BE49-F238E27FC236}">
                <a16:creationId xmlns:a16="http://schemas.microsoft.com/office/drawing/2014/main" id="{F23293E9-527D-7ED1-1E84-A7029B977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534" y="12220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01" name="Oval 74">
            <a:extLst>
              <a:ext uri="{FF2B5EF4-FFF2-40B4-BE49-F238E27FC236}">
                <a16:creationId xmlns:a16="http://schemas.microsoft.com/office/drawing/2014/main" id="{7CA2EF4C-3E0D-68E3-B023-D6D0B67BE2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7834" y="13363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02" name="Oval 89">
            <a:extLst>
              <a:ext uri="{FF2B5EF4-FFF2-40B4-BE49-F238E27FC236}">
                <a16:creationId xmlns:a16="http://schemas.microsoft.com/office/drawing/2014/main" id="{8EDB25D3-BA34-F76C-28E9-5A9306526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6427" y="125774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03" name="Oval 118">
            <a:extLst>
              <a:ext uri="{FF2B5EF4-FFF2-40B4-BE49-F238E27FC236}">
                <a16:creationId xmlns:a16="http://schemas.microsoft.com/office/drawing/2014/main" id="{FCDDFE71-4A14-DB22-0A69-1E97FDBB7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4983" y="12220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04" name="Oval 119">
            <a:extLst>
              <a:ext uri="{FF2B5EF4-FFF2-40B4-BE49-F238E27FC236}">
                <a16:creationId xmlns:a16="http://schemas.microsoft.com/office/drawing/2014/main" id="{9B7D45C3-2176-B847-9D05-E14F7FAE4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4841" y="12434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05" name="Oval 135">
            <a:extLst>
              <a:ext uri="{FF2B5EF4-FFF2-40B4-BE49-F238E27FC236}">
                <a16:creationId xmlns:a16="http://schemas.microsoft.com/office/drawing/2014/main" id="{BD1333EC-31AB-592D-5655-F7F981861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0615" y="12220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06" name="Oval 144">
            <a:extLst>
              <a:ext uri="{FF2B5EF4-FFF2-40B4-BE49-F238E27FC236}">
                <a16:creationId xmlns:a16="http://schemas.microsoft.com/office/drawing/2014/main" id="{248F1AFD-36FB-52A4-C42F-1DF884047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2066" y="13220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07" name="Oval 146">
            <a:extLst>
              <a:ext uri="{FF2B5EF4-FFF2-40B4-BE49-F238E27FC236}">
                <a16:creationId xmlns:a16="http://schemas.microsoft.com/office/drawing/2014/main" id="{677417DC-E702-E154-6EC0-83A1BA965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397" y="13220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08" name="Oval 149">
            <a:extLst>
              <a:ext uri="{FF2B5EF4-FFF2-40B4-BE49-F238E27FC236}">
                <a16:creationId xmlns:a16="http://schemas.microsoft.com/office/drawing/2014/main" id="{433E74FD-6D97-1986-762A-7C26FA864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9209" y="12077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09" name="Oval 150">
            <a:extLst>
              <a:ext uri="{FF2B5EF4-FFF2-40B4-BE49-F238E27FC236}">
                <a16:creationId xmlns:a16="http://schemas.microsoft.com/office/drawing/2014/main" id="{703CE5E8-2B59-5668-2D85-A0352BC93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522" y="12077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10" name="Oval 152">
            <a:extLst>
              <a:ext uri="{FF2B5EF4-FFF2-40B4-BE49-F238E27FC236}">
                <a16:creationId xmlns:a16="http://schemas.microsoft.com/office/drawing/2014/main" id="{A2E0AFAD-49C6-3B3B-E49C-02890BB18E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3427" y="128631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11" name="Oval 172">
            <a:extLst>
              <a:ext uri="{FF2B5EF4-FFF2-40B4-BE49-F238E27FC236}">
                <a16:creationId xmlns:a16="http://schemas.microsoft.com/office/drawing/2014/main" id="{892E86ED-7257-1507-AFBB-FE9A9102C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141" y="132560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12" name="Oval 125">
            <a:extLst>
              <a:ext uri="{FF2B5EF4-FFF2-40B4-BE49-F238E27FC236}">
                <a16:creationId xmlns:a16="http://schemas.microsoft.com/office/drawing/2014/main" id="{57AE57C1-C842-9863-23EE-5724C732A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6441" y="15720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13" name="Oval 41">
            <a:extLst>
              <a:ext uri="{FF2B5EF4-FFF2-40B4-BE49-F238E27FC236}">
                <a16:creationId xmlns:a16="http://schemas.microsoft.com/office/drawing/2014/main" id="{049A840F-2397-59B4-6000-5A40B7CB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322" y="14506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14" name="Oval 66">
            <a:extLst>
              <a:ext uri="{FF2B5EF4-FFF2-40B4-BE49-F238E27FC236}">
                <a16:creationId xmlns:a16="http://schemas.microsoft.com/office/drawing/2014/main" id="{2E79B32B-67C8-86C5-DA37-E6D779F84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5041" y="125774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15" name="Oval 73">
            <a:extLst>
              <a:ext uri="{FF2B5EF4-FFF2-40B4-BE49-F238E27FC236}">
                <a16:creationId xmlns:a16="http://schemas.microsoft.com/office/drawing/2014/main" id="{44453855-78CD-CD8B-79A9-48E5EAD03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722" y="13363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16" name="Oval 74">
            <a:extLst>
              <a:ext uri="{FF2B5EF4-FFF2-40B4-BE49-F238E27FC236}">
                <a16:creationId xmlns:a16="http://schemas.microsoft.com/office/drawing/2014/main" id="{874AD526-CC43-3106-8502-169C52A29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5022" y="14506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17" name="Oval 76">
            <a:extLst>
              <a:ext uri="{FF2B5EF4-FFF2-40B4-BE49-F238E27FC236}">
                <a16:creationId xmlns:a16="http://schemas.microsoft.com/office/drawing/2014/main" id="{2216A8B3-0182-9D8B-9988-198B50E4C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5022" y="12220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18" name="Oval 89">
            <a:extLst>
              <a:ext uri="{FF2B5EF4-FFF2-40B4-BE49-F238E27FC236}">
                <a16:creationId xmlns:a16="http://schemas.microsoft.com/office/drawing/2014/main" id="{73CB2050-7FFA-0FE7-25D9-3D9E43232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5046" y="13934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19" name="Oval 118">
            <a:extLst>
              <a:ext uri="{FF2B5EF4-FFF2-40B4-BE49-F238E27FC236}">
                <a16:creationId xmlns:a16="http://schemas.microsoft.com/office/drawing/2014/main" id="{A244ACE4-37D0-98C3-88D9-04A32DC90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2171" y="13363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20" name="Oval 64">
            <a:extLst>
              <a:ext uri="{FF2B5EF4-FFF2-40B4-BE49-F238E27FC236}">
                <a16:creationId xmlns:a16="http://schemas.microsoft.com/office/drawing/2014/main" id="{486816BD-240F-EDF5-4B7D-BD89B1C13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0715" y="15363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21" name="Oval 65">
            <a:extLst>
              <a:ext uri="{FF2B5EF4-FFF2-40B4-BE49-F238E27FC236}">
                <a16:creationId xmlns:a16="http://schemas.microsoft.com/office/drawing/2014/main" id="{D36E9BF3-C862-C00C-F1B7-DEA91A6AB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166" y="15363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22" name="Oval 66">
            <a:extLst>
              <a:ext uri="{FF2B5EF4-FFF2-40B4-BE49-F238E27FC236}">
                <a16:creationId xmlns:a16="http://schemas.microsoft.com/office/drawing/2014/main" id="{EBE2B7DD-0677-3480-09C8-FEFDF6778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9309" y="16863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23" name="Oval 75">
            <a:extLst>
              <a:ext uri="{FF2B5EF4-FFF2-40B4-BE49-F238E27FC236}">
                <a16:creationId xmlns:a16="http://schemas.microsoft.com/office/drawing/2014/main" id="{3E77F0EF-2D07-C736-82FA-62B7AF3D1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6415" y="15363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24" name="Oval 76">
            <a:extLst>
              <a:ext uri="{FF2B5EF4-FFF2-40B4-BE49-F238E27FC236}">
                <a16:creationId xmlns:a16="http://schemas.microsoft.com/office/drawing/2014/main" id="{E80B4FE3-B682-4B79-F189-4F37C4ED4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9290" y="16506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25" name="Oval 125">
            <a:extLst>
              <a:ext uri="{FF2B5EF4-FFF2-40B4-BE49-F238E27FC236}">
                <a16:creationId xmlns:a16="http://schemas.microsoft.com/office/drawing/2014/main" id="{ABD9EBCB-6CE8-B0EC-A105-08469935A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5034" y="161493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26" name="Oval 40">
            <a:extLst>
              <a:ext uri="{FF2B5EF4-FFF2-40B4-BE49-F238E27FC236}">
                <a16:creationId xmlns:a16="http://schemas.microsoft.com/office/drawing/2014/main" id="{FBEDF8EC-1A45-766B-C6FA-2A9E0E1C2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683" y="237931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27" name="Oval 54">
            <a:extLst>
              <a:ext uri="{FF2B5EF4-FFF2-40B4-BE49-F238E27FC236}">
                <a16:creationId xmlns:a16="http://schemas.microsoft.com/office/drawing/2014/main" id="{41661E33-068D-FF84-6905-2540FD063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6383" y="30222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28" name="Oval 55">
            <a:extLst>
              <a:ext uri="{FF2B5EF4-FFF2-40B4-BE49-F238E27FC236}">
                <a16:creationId xmlns:a16="http://schemas.microsoft.com/office/drawing/2014/main" id="{5D5DBCEA-48CD-1994-44CF-0A5B9BD39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2083" y="300081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29" name="Oval 70">
            <a:extLst>
              <a:ext uri="{FF2B5EF4-FFF2-40B4-BE49-F238E27FC236}">
                <a16:creationId xmlns:a16="http://schemas.microsoft.com/office/drawing/2014/main" id="{F6C79644-4662-49E9-CDFE-ADDF4F12E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0658" y="24507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33" name="Oval 95">
            <a:extLst>
              <a:ext uri="{FF2B5EF4-FFF2-40B4-BE49-F238E27FC236}">
                <a16:creationId xmlns:a16="http://schemas.microsoft.com/office/drawing/2014/main" id="{9C71EBF1-3A1D-9C0F-4AF3-14C628572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683" y="295081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34" name="Oval 110">
            <a:extLst>
              <a:ext uri="{FF2B5EF4-FFF2-40B4-BE49-F238E27FC236}">
                <a16:creationId xmlns:a16="http://schemas.microsoft.com/office/drawing/2014/main" id="{BD0E8E29-76FE-DDA7-5347-DBB17CCDA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6378" y="312226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35" name="Oval 116">
            <a:extLst>
              <a:ext uri="{FF2B5EF4-FFF2-40B4-BE49-F238E27FC236}">
                <a16:creationId xmlns:a16="http://schemas.microsoft.com/office/drawing/2014/main" id="{2A0E4DF4-2E05-DC19-7981-D1E69E06B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5890" y="28650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36" name="Oval 122">
            <a:extLst>
              <a:ext uri="{FF2B5EF4-FFF2-40B4-BE49-F238E27FC236}">
                <a16:creationId xmlns:a16="http://schemas.microsoft.com/office/drawing/2014/main" id="{F5DC47BB-7AA2-1A13-9371-8BA015157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4966" y="31079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37" name="Oval 170">
            <a:extLst>
              <a:ext uri="{FF2B5EF4-FFF2-40B4-BE49-F238E27FC236}">
                <a16:creationId xmlns:a16="http://schemas.microsoft.com/office/drawing/2014/main" id="{2686CDAE-4A4D-5E71-82FA-C907D8DAE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0215" y="263291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38" name="Oval 31">
            <a:extLst>
              <a:ext uri="{FF2B5EF4-FFF2-40B4-BE49-F238E27FC236}">
                <a16:creationId xmlns:a16="http://schemas.microsoft.com/office/drawing/2014/main" id="{D279DDFE-DB67-19F6-EA46-BBE9020C1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590" y="25078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39" name="Oval 43">
            <a:extLst>
              <a:ext uri="{FF2B5EF4-FFF2-40B4-BE49-F238E27FC236}">
                <a16:creationId xmlns:a16="http://schemas.microsoft.com/office/drawing/2014/main" id="{3A0BF8F7-9703-C9B2-21E8-EA93618ECE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871" y="18792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440" name="Oval 45">
            <a:extLst>
              <a:ext uri="{FF2B5EF4-FFF2-40B4-BE49-F238E27FC236}">
                <a16:creationId xmlns:a16="http://schemas.microsoft.com/office/drawing/2014/main" id="{EB66A733-7784-9676-FBB2-669B00155D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4037" y="191139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41" name="Oval 56">
            <a:extLst>
              <a:ext uri="{FF2B5EF4-FFF2-40B4-BE49-F238E27FC236}">
                <a16:creationId xmlns:a16="http://schemas.microsoft.com/office/drawing/2014/main" id="{875EEEC3-9C58-A4CE-9803-BFB543D522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6158" y="19935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42" name="Oval 57">
            <a:extLst>
              <a:ext uri="{FF2B5EF4-FFF2-40B4-BE49-F238E27FC236}">
                <a16:creationId xmlns:a16="http://schemas.microsoft.com/office/drawing/2014/main" id="{9330817F-92FD-5582-0D60-AC6B9AD1F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6171" y="21078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43" name="Oval 58">
            <a:extLst>
              <a:ext uri="{FF2B5EF4-FFF2-40B4-BE49-F238E27FC236}">
                <a16:creationId xmlns:a16="http://schemas.microsoft.com/office/drawing/2014/main" id="{137F9091-C743-B0A9-5894-DBA28CBAB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9046" y="22935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46" name="Oval 59">
            <a:extLst>
              <a:ext uri="{FF2B5EF4-FFF2-40B4-BE49-F238E27FC236}">
                <a16:creationId xmlns:a16="http://schemas.microsoft.com/office/drawing/2014/main" id="{2F61B630-0D76-23E8-9568-D221515DDE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871" y="21078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447" name="Oval 60">
            <a:extLst>
              <a:ext uri="{FF2B5EF4-FFF2-40B4-BE49-F238E27FC236}">
                <a16:creationId xmlns:a16="http://schemas.microsoft.com/office/drawing/2014/main" id="{B1BB98F4-0117-A826-53E4-25304BF69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590" y="22221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12" name="Oval 61">
            <a:extLst>
              <a:ext uri="{FF2B5EF4-FFF2-40B4-BE49-F238E27FC236}">
                <a16:creationId xmlns:a16="http://schemas.microsoft.com/office/drawing/2014/main" id="{DFAF0368-6DC5-88C0-79B2-DEAD44F53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6171" y="23364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13" name="Oval 62">
            <a:extLst>
              <a:ext uri="{FF2B5EF4-FFF2-40B4-BE49-F238E27FC236}">
                <a16:creationId xmlns:a16="http://schemas.microsoft.com/office/drawing/2014/main" id="{FA629100-055F-4F85-5E4B-76CE029D2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471" y="24507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14" name="Oval 77">
            <a:extLst>
              <a:ext uri="{FF2B5EF4-FFF2-40B4-BE49-F238E27FC236}">
                <a16:creationId xmlns:a16="http://schemas.microsoft.com/office/drawing/2014/main" id="{74F1D16C-74F1-3CA0-21C7-71E49962A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6171" y="26221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15" name="Oval 82">
            <a:extLst>
              <a:ext uri="{FF2B5EF4-FFF2-40B4-BE49-F238E27FC236}">
                <a16:creationId xmlns:a16="http://schemas.microsoft.com/office/drawing/2014/main" id="{ECF6DB5F-9F71-EEFB-4083-74C409359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6171" y="247575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16" name="Oval 93">
            <a:extLst>
              <a:ext uri="{FF2B5EF4-FFF2-40B4-BE49-F238E27FC236}">
                <a16:creationId xmlns:a16="http://schemas.microsoft.com/office/drawing/2014/main" id="{2BF0644C-838B-D378-72B5-BB23B7FAD1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871" y="26793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17" name="Oval 113">
            <a:extLst>
              <a:ext uri="{FF2B5EF4-FFF2-40B4-BE49-F238E27FC236}">
                <a16:creationId xmlns:a16="http://schemas.microsoft.com/office/drawing/2014/main" id="{34235E2C-887F-DF4F-AA58-D35EB60E3F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471" y="20506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18" name="Oval 115">
            <a:extLst>
              <a:ext uri="{FF2B5EF4-FFF2-40B4-BE49-F238E27FC236}">
                <a16:creationId xmlns:a16="http://schemas.microsoft.com/office/drawing/2014/main" id="{A6C3045B-7D96-BB51-A3AE-E9DE624BC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6190" y="26221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19" name="Oval 128">
            <a:extLst>
              <a:ext uri="{FF2B5EF4-FFF2-40B4-BE49-F238E27FC236}">
                <a16:creationId xmlns:a16="http://schemas.microsoft.com/office/drawing/2014/main" id="{D669B613-3882-47A4-CD7B-5CBBDFCC0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871" y="23650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20" name="Oval 142">
            <a:extLst>
              <a:ext uri="{FF2B5EF4-FFF2-40B4-BE49-F238E27FC236}">
                <a16:creationId xmlns:a16="http://schemas.microsoft.com/office/drawing/2014/main" id="{052BAD6D-C575-6033-4876-31EA694910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6171" y="19935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21" name="Oval 146">
            <a:extLst>
              <a:ext uri="{FF2B5EF4-FFF2-40B4-BE49-F238E27FC236}">
                <a16:creationId xmlns:a16="http://schemas.microsoft.com/office/drawing/2014/main" id="{DD8693C5-54EC-B843-B68B-E3D7B7339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9034" y="220786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22" name="Oval 55">
            <a:extLst>
              <a:ext uri="{FF2B5EF4-FFF2-40B4-BE49-F238E27FC236}">
                <a16:creationId xmlns:a16="http://schemas.microsoft.com/office/drawing/2014/main" id="{7D87614B-6962-BDD7-9362-6D9E84B85E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6415" y="297938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23" name="Oval 110">
            <a:extLst>
              <a:ext uri="{FF2B5EF4-FFF2-40B4-BE49-F238E27FC236}">
                <a16:creationId xmlns:a16="http://schemas.microsoft.com/office/drawing/2014/main" id="{E2A161FB-540A-3D26-AD77-A8480D1DF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0709" y="310083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24" name="Oval 116">
            <a:extLst>
              <a:ext uri="{FF2B5EF4-FFF2-40B4-BE49-F238E27FC236}">
                <a16:creationId xmlns:a16="http://schemas.microsoft.com/office/drawing/2014/main" id="{577CBD7F-0B20-64AF-36FA-169872E9B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0222" y="28436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25" name="Oval 147">
            <a:extLst>
              <a:ext uri="{FF2B5EF4-FFF2-40B4-BE49-F238E27FC236}">
                <a16:creationId xmlns:a16="http://schemas.microsoft.com/office/drawing/2014/main" id="{840C7F8E-3CAF-9589-3A58-6E604A0BD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4978" y="306511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26" name="Oval 165">
            <a:extLst>
              <a:ext uri="{FF2B5EF4-FFF2-40B4-BE49-F238E27FC236}">
                <a16:creationId xmlns:a16="http://schemas.microsoft.com/office/drawing/2014/main" id="{45442DA8-1E3F-C363-582E-2ABF4FF933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0222" y="314726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27" name="Oval 55">
            <a:extLst>
              <a:ext uri="{FF2B5EF4-FFF2-40B4-BE49-F238E27FC236}">
                <a16:creationId xmlns:a16="http://schemas.microsoft.com/office/drawing/2014/main" id="{FF0258A3-2C08-3D07-114A-89109E738A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9271" y="18220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28" name="Oval 100">
            <a:extLst>
              <a:ext uri="{FF2B5EF4-FFF2-40B4-BE49-F238E27FC236}">
                <a16:creationId xmlns:a16="http://schemas.microsoft.com/office/drawing/2014/main" id="{73038444-F276-F22B-5BF9-B1E292B5E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122" y="222929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29" name="Oval 110">
            <a:extLst>
              <a:ext uri="{FF2B5EF4-FFF2-40B4-BE49-F238E27FC236}">
                <a16:creationId xmlns:a16="http://schemas.microsoft.com/office/drawing/2014/main" id="{FA4BB832-AE0B-8B3E-31B5-551B05A9E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3566" y="194354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30" name="Oval 116">
            <a:extLst>
              <a:ext uri="{FF2B5EF4-FFF2-40B4-BE49-F238E27FC236}">
                <a16:creationId xmlns:a16="http://schemas.microsoft.com/office/drawing/2014/main" id="{3E4B3F0D-D690-1DFA-011B-03F4B13DC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078" y="16863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31" name="Oval 139">
            <a:extLst>
              <a:ext uri="{FF2B5EF4-FFF2-40B4-BE49-F238E27FC236}">
                <a16:creationId xmlns:a16="http://schemas.microsoft.com/office/drawing/2014/main" id="{FF204A5C-4195-CAD4-500B-4A39BDE55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141" y="220786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32" name="Oval 147">
            <a:extLst>
              <a:ext uri="{FF2B5EF4-FFF2-40B4-BE49-F238E27FC236}">
                <a16:creationId xmlns:a16="http://schemas.microsoft.com/office/drawing/2014/main" id="{583E0497-165B-41D2-B986-E36ACFA37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7834" y="19078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33" name="Oval 162">
            <a:extLst>
              <a:ext uri="{FF2B5EF4-FFF2-40B4-BE49-F238E27FC236}">
                <a16:creationId xmlns:a16="http://schemas.microsoft.com/office/drawing/2014/main" id="{CAC0ADEB-3542-FB9C-1433-DBFC76CFE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7366" y="210427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34" name="Oval 164">
            <a:extLst>
              <a:ext uri="{FF2B5EF4-FFF2-40B4-BE49-F238E27FC236}">
                <a16:creationId xmlns:a16="http://schemas.microsoft.com/office/drawing/2014/main" id="{C9AA2E4E-AB44-F77C-AE73-E7BC18BB2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8802" y="2054270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35" name="Oval 165">
            <a:extLst>
              <a:ext uri="{FF2B5EF4-FFF2-40B4-BE49-F238E27FC236}">
                <a16:creationId xmlns:a16="http://schemas.microsoft.com/office/drawing/2014/main" id="{C9D7A137-A003-016E-2DB9-140C75ED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078" y="198997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36" name="Oval 100">
            <a:extLst>
              <a:ext uri="{FF2B5EF4-FFF2-40B4-BE49-F238E27FC236}">
                <a16:creationId xmlns:a16="http://schemas.microsoft.com/office/drawing/2014/main" id="{422F0DE4-BD8B-AC44-8D02-8D65C47B6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4734" y="15720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37" name="Oval 110">
            <a:extLst>
              <a:ext uri="{FF2B5EF4-FFF2-40B4-BE49-F238E27FC236}">
                <a16:creationId xmlns:a16="http://schemas.microsoft.com/office/drawing/2014/main" id="{8005D9D7-C67E-AE28-FF46-C4B247951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6178" y="1286316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38" name="Oval 139">
            <a:extLst>
              <a:ext uri="{FF2B5EF4-FFF2-40B4-BE49-F238E27FC236}">
                <a16:creationId xmlns:a16="http://schemas.microsoft.com/office/drawing/2014/main" id="{83040B6C-AE4E-641F-62F1-3029ADC14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4753" y="155063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39" name="Oval 147">
            <a:extLst>
              <a:ext uri="{FF2B5EF4-FFF2-40B4-BE49-F238E27FC236}">
                <a16:creationId xmlns:a16="http://schemas.microsoft.com/office/drawing/2014/main" id="{794E0DDE-30D7-BF4D-6810-3531B13575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0446" y="1250598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40" name="Oval 162">
            <a:extLst>
              <a:ext uri="{FF2B5EF4-FFF2-40B4-BE49-F238E27FC236}">
                <a16:creationId xmlns:a16="http://schemas.microsoft.com/office/drawing/2014/main" id="{8EAB2383-EE4D-0924-F8BF-7FAA6C164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9978" y="144705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41" name="Oval 164">
            <a:extLst>
              <a:ext uri="{FF2B5EF4-FFF2-40B4-BE49-F238E27FC236}">
                <a16:creationId xmlns:a16="http://schemas.microsoft.com/office/drawing/2014/main" id="{9DDDDC81-234A-1E96-F65D-F92B1068A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9990" y="139704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42" name="Oval 165">
            <a:extLst>
              <a:ext uri="{FF2B5EF4-FFF2-40B4-BE49-F238E27FC236}">
                <a16:creationId xmlns:a16="http://schemas.microsoft.com/office/drawing/2014/main" id="{C926546D-8680-2916-8AC3-D33510215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5690" y="133275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43" name="Oval 162">
            <a:extLst>
              <a:ext uri="{FF2B5EF4-FFF2-40B4-BE49-F238E27FC236}">
                <a16:creationId xmlns:a16="http://schemas.microsoft.com/office/drawing/2014/main" id="{F7895FA0-00F4-D204-1A0A-0C53B39D4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1397" y="139704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44" name="Oval 55">
            <a:extLst>
              <a:ext uri="{FF2B5EF4-FFF2-40B4-BE49-F238E27FC236}">
                <a16:creationId xmlns:a16="http://schemas.microsoft.com/office/drawing/2014/main" id="{83C42640-ED01-4B10-8158-C524519F4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4771" y="125774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45" name="Oval 55">
            <a:extLst>
              <a:ext uri="{FF2B5EF4-FFF2-40B4-BE49-F238E27FC236}">
                <a16:creationId xmlns:a16="http://schemas.microsoft.com/office/drawing/2014/main" id="{BCCB0C9C-8613-48D4-178F-C88CEC1F4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9071" y="12434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46" name="Oval 55">
            <a:extLst>
              <a:ext uri="{FF2B5EF4-FFF2-40B4-BE49-F238E27FC236}">
                <a16:creationId xmlns:a16="http://schemas.microsoft.com/office/drawing/2014/main" id="{21D2438C-44FA-6EAE-4794-CD9F023E7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3483" y="12791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051"/>
          </a:p>
        </p:txBody>
      </p:sp>
      <p:sp>
        <p:nvSpPr>
          <p:cNvPr id="11747" name="Oval 40">
            <a:extLst>
              <a:ext uri="{FF2B5EF4-FFF2-40B4-BE49-F238E27FC236}">
                <a16:creationId xmlns:a16="http://schemas.microsoft.com/office/drawing/2014/main" id="{33228281-2B03-315D-D999-0FC3119AD7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4983" y="249361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48" name="Oval 100">
            <a:extLst>
              <a:ext uri="{FF2B5EF4-FFF2-40B4-BE49-F238E27FC236}">
                <a16:creationId xmlns:a16="http://schemas.microsoft.com/office/drawing/2014/main" id="{4DAEB348-6A5B-BE7A-9212-8D9F35ADE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6422" y="234359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49" name="Oval 40">
            <a:extLst>
              <a:ext uri="{FF2B5EF4-FFF2-40B4-BE49-F238E27FC236}">
                <a16:creationId xmlns:a16="http://schemas.microsoft.com/office/drawing/2014/main" id="{4168E593-0923-09D9-1DA9-2C998C85D2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0702" y="2707923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50" name="Oval 100">
            <a:extLst>
              <a:ext uri="{FF2B5EF4-FFF2-40B4-BE49-F238E27FC236}">
                <a16:creationId xmlns:a16="http://schemas.microsoft.com/office/drawing/2014/main" id="{E7865A9F-B0B8-11CC-1A7F-AEC2CF553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141" y="2557904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51" name="Oval 40">
            <a:extLst>
              <a:ext uri="{FF2B5EF4-FFF2-40B4-BE49-F238E27FC236}">
                <a16:creationId xmlns:a16="http://schemas.microsoft.com/office/drawing/2014/main" id="{C714CDAA-8704-7185-3AE6-A86BB2614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3571" y="295795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52" name="Oval 100">
            <a:extLst>
              <a:ext uri="{FF2B5EF4-FFF2-40B4-BE49-F238E27FC236}">
                <a16:creationId xmlns:a16="http://schemas.microsoft.com/office/drawing/2014/main" id="{0CD6A702-B5CB-3928-76B5-28C7B1D39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3571" y="285794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53" name="Oval 40">
            <a:extLst>
              <a:ext uri="{FF2B5EF4-FFF2-40B4-BE49-F238E27FC236}">
                <a16:creationId xmlns:a16="http://schemas.microsoft.com/office/drawing/2014/main" id="{97E5E448-7B75-415A-A340-701AB8353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1883" y="180066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54" name="Oval 100">
            <a:extLst>
              <a:ext uri="{FF2B5EF4-FFF2-40B4-BE49-F238E27FC236}">
                <a16:creationId xmlns:a16="http://schemas.microsoft.com/office/drawing/2014/main" id="{F6DC5214-8738-232E-1555-E1B514D37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322" y="1650647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55" name="Oval 171">
            <a:extLst>
              <a:ext uri="{FF2B5EF4-FFF2-40B4-BE49-F238E27FC236}">
                <a16:creationId xmlns:a16="http://schemas.microsoft.com/office/drawing/2014/main" id="{8AC69231-3F56-01B9-B7AE-A3B10EF1D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7253" y="141847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56" name="Oval 172">
            <a:extLst>
              <a:ext uri="{FF2B5EF4-FFF2-40B4-BE49-F238E27FC236}">
                <a16:creationId xmlns:a16="http://schemas.microsoft.com/office/drawing/2014/main" id="{AB43BEFC-F15F-9A73-30F5-8CE19EBBB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1553" y="1461339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57" name="Oval 171">
            <a:extLst>
              <a:ext uri="{FF2B5EF4-FFF2-40B4-BE49-F238E27FC236}">
                <a16:creationId xmlns:a16="http://schemas.microsoft.com/office/drawing/2014/main" id="{53FC3D51-536A-FE2E-1D49-B7F000F7A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2953" y="156849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58" name="Oval 172">
            <a:extLst>
              <a:ext uri="{FF2B5EF4-FFF2-40B4-BE49-F238E27FC236}">
                <a16:creationId xmlns:a16="http://schemas.microsoft.com/office/drawing/2014/main" id="{1DCA45BF-C169-03B6-1130-F17A00E14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7253" y="158278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59" name="Oval 115">
            <a:extLst>
              <a:ext uri="{FF2B5EF4-FFF2-40B4-BE49-F238E27FC236}">
                <a16:creationId xmlns:a16="http://schemas.microsoft.com/office/drawing/2014/main" id="{CDF32615-A3B1-5136-26C5-4D182C979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7602" y="2800791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60" name="Oval 40">
            <a:extLst>
              <a:ext uri="{FF2B5EF4-FFF2-40B4-BE49-F238E27FC236}">
                <a16:creationId xmlns:a16="http://schemas.microsoft.com/office/drawing/2014/main" id="{156C7548-2614-474E-4E11-D1E7550E5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9015" y="171494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61" name="Oval 89">
            <a:extLst>
              <a:ext uri="{FF2B5EF4-FFF2-40B4-BE49-F238E27FC236}">
                <a16:creationId xmlns:a16="http://schemas.microsoft.com/office/drawing/2014/main" id="{450A2F29-E5AA-CCA0-4E3E-047A460F7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5046" y="171494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62" name="Oval 125">
            <a:extLst>
              <a:ext uri="{FF2B5EF4-FFF2-40B4-BE49-F238E27FC236}">
                <a16:creationId xmlns:a16="http://schemas.microsoft.com/office/drawing/2014/main" id="{4B3BEE8D-C026-3EE6-94AB-7BCE397A6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2190" y="1507772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63" name="Oval 79">
            <a:extLst>
              <a:ext uri="{FF2B5EF4-FFF2-40B4-BE49-F238E27FC236}">
                <a16:creationId xmlns:a16="http://schemas.microsoft.com/office/drawing/2014/main" id="{E79E0574-5239-A474-3877-5D8E567450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7415" y="2904375"/>
            <a:ext cx="48007" cy="4800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51"/>
          </a:p>
        </p:txBody>
      </p:sp>
      <p:sp>
        <p:nvSpPr>
          <p:cNvPr id="11764" name="Text Box 33">
            <a:extLst>
              <a:ext uri="{FF2B5EF4-FFF2-40B4-BE49-F238E27FC236}">
                <a16:creationId xmlns:a16="http://schemas.microsoft.com/office/drawing/2014/main" id="{CCC88CA6-E8CE-F1A9-8DF2-76952BFDB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01" y="2907948"/>
            <a:ext cx="1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Pulse 2 ions of same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m/z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but different shape</a:t>
            </a:r>
          </a:p>
        </p:txBody>
      </p:sp>
      <p:sp>
        <p:nvSpPr>
          <p:cNvPr id="11765" name="Text Box 33">
            <a:extLst>
              <a:ext uri="{FF2B5EF4-FFF2-40B4-BE49-F238E27FC236}">
                <a16:creationId xmlns:a16="http://schemas.microsoft.com/office/drawing/2014/main" id="{CE9AFA56-C933-0913-FAF4-E2035CEE5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1766" y="2945038"/>
            <a:ext cx="28789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Isomers separate in time with 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peak heights representing amounts</a:t>
            </a:r>
          </a:p>
        </p:txBody>
      </p:sp>
      <p:sp>
        <p:nvSpPr>
          <p:cNvPr id="11766" name="Text Box 22">
            <a:extLst>
              <a:ext uri="{FF2B5EF4-FFF2-40B4-BE49-F238E27FC236}">
                <a16:creationId xmlns:a16="http://schemas.microsoft.com/office/drawing/2014/main" id="{BB9BD466-12D5-C7A1-9442-5B85B5C1B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3231" y="3331193"/>
            <a:ext cx="865942" cy="288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75" b="1" dirty="0">
                <a:latin typeface="Arial" panose="020B0604020202020204" pitchFamily="34" charset="0"/>
                <a:cs typeface="Arial" panose="020B0604020202020204" pitchFamily="34" charset="0"/>
              </a:rPr>
              <a:t>Drift Cell</a:t>
            </a:r>
          </a:p>
        </p:txBody>
      </p:sp>
      <p:sp>
        <p:nvSpPr>
          <p:cNvPr id="11767" name="Line 17">
            <a:extLst>
              <a:ext uri="{FF2B5EF4-FFF2-40B4-BE49-F238E27FC236}">
                <a16:creationId xmlns:a16="http://schemas.microsoft.com/office/drawing/2014/main" id="{30D8FF1C-64B9-29D8-AA76-99EE8898BEF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81931" y="1661363"/>
            <a:ext cx="3572" cy="105489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051"/>
          </a:p>
        </p:txBody>
      </p:sp>
      <p:pic>
        <p:nvPicPr>
          <p:cNvPr id="11768" name="Picture 11767">
            <a:extLst>
              <a:ext uri="{FF2B5EF4-FFF2-40B4-BE49-F238E27FC236}">
                <a16:creationId xmlns:a16="http://schemas.microsoft.com/office/drawing/2014/main" id="{005243BC-D30B-B1D6-0341-15E9D306EF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1" t="38864" r="9422" b="37082"/>
          <a:stretch/>
        </p:blipFill>
        <p:spPr>
          <a:xfrm rot="16200000">
            <a:off x="1196024" y="2111927"/>
            <a:ext cx="967497" cy="174489"/>
          </a:xfrm>
          <a:prstGeom prst="rect">
            <a:avLst/>
          </a:prstGeom>
        </p:spPr>
      </p:pic>
      <p:pic>
        <p:nvPicPr>
          <p:cNvPr id="11769" name="Picture 11768">
            <a:extLst>
              <a:ext uri="{FF2B5EF4-FFF2-40B4-BE49-F238E27FC236}">
                <a16:creationId xmlns:a16="http://schemas.microsoft.com/office/drawing/2014/main" id="{4681E52F-BF60-83C1-9887-30AF4785D3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1" t="26268" r="21099" b="19207"/>
          <a:stretch/>
        </p:blipFill>
        <p:spPr>
          <a:xfrm rot="16200000">
            <a:off x="1098178" y="2079804"/>
            <a:ext cx="664295" cy="399063"/>
          </a:xfrm>
          <a:prstGeom prst="rect">
            <a:avLst/>
          </a:prstGeom>
        </p:spPr>
      </p:pic>
      <p:pic>
        <p:nvPicPr>
          <p:cNvPr id="11770" name="Picture 11769">
            <a:extLst>
              <a:ext uri="{FF2B5EF4-FFF2-40B4-BE49-F238E27FC236}">
                <a16:creationId xmlns:a16="http://schemas.microsoft.com/office/drawing/2014/main" id="{71722E00-1C24-1EE8-55F8-5B3E3C96C8E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1" t="38864" r="9422" b="37082"/>
          <a:stretch/>
        </p:blipFill>
        <p:spPr>
          <a:xfrm>
            <a:off x="1840120" y="2358413"/>
            <a:ext cx="967497" cy="174489"/>
          </a:xfrm>
          <a:prstGeom prst="rect">
            <a:avLst/>
          </a:prstGeom>
        </p:spPr>
      </p:pic>
      <p:pic>
        <p:nvPicPr>
          <p:cNvPr id="11771" name="Picture 11770">
            <a:extLst>
              <a:ext uri="{FF2B5EF4-FFF2-40B4-BE49-F238E27FC236}">
                <a16:creationId xmlns:a16="http://schemas.microsoft.com/office/drawing/2014/main" id="{A56F3119-9469-A767-872A-1A645D61BF8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111" t="26268" r="21099" b="19207"/>
          <a:stretch/>
        </p:blipFill>
        <p:spPr>
          <a:xfrm rot="386913">
            <a:off x="2080150" y="1765442"/>
            <a:ext cx="664295" cy="399063"/>
          </a:xfrm>
          <a:prstGeom prst="rect">
            <a:avLst/>
          </a:prstGeom>
        </p:spPr>
      </p:pic>
      <p:sp>
        <p:nvSpPr>
          <p:cNvPr id="11772" name="Rectangle 11771">
            <a:extLst>
              <a:ext uri="{FF2B5EF4-FFF2-40B4-BE49-F238E27FC236}">
                <a16:creationId xmlns:a16="http://schemas.microsoft.com/office/drawing/2014/main" id="{FE73FA0F-1057-D1F3-591D-632CE0BD322E}"/>
              </a:ext>
            </a:extLst>
          </p:cNvPr>
          <p:cNvSpPr/>
          <p:nvPr/>
        </p:nvSpPr>
        <p:spPr>
          <a:xfrm>
            <a:off x="5181721" y="1604212"/>
            <a:ext cx="1009651" cy="1307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1"/>
          </a:p>
        </p:txBody>
      </p:sp>
      <p:pic>
        <p:nvPicPr>
          <p:cNvPr id="11773" name="Picture 11772">
            <a:extLst>
              <a:ext uri="{FF2B5EF4-FFF2-40B4-BE49-F238E27FC236}">
                <a16:creationId xmlns:a16="http://schemas.microsoft.com/office/drawing/2014/main" id="{976EFC1E-EAC3-6760-665E-090E776D6A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1" t="38864" r="9422" b="37082"/>
          <a:stretch/>
        </p:blipFill>
        <p:spPr>
          <a:xfrm rot="16200000">
            <a:off x="6697476" y="1944050"/>
            <a:ext cx="967497" cy="174489"/>
          </a:xfrm>
          <a:prstGeom prst="rect">
            <a:avLst/>
          </a:prstGeom>
        </p:spPr>
      </p:pic>
      <p:pic>
        <p:nvPicPr>
          <p:cNvPr id="11774" name="Picture 11773">
            <a:extLst>
              <a:ext uri="{FF2B5EF4-FFF2-40B4-BE49-F238E27FC236}">
                <a16:creationId xmlns:a16="http://schemas.microsoft.com/office/drawing/2014/main" id="{164C42B7-DB3A-EFB9-70C6-44F3987EB84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1" t="26268" r="21099" b="19207"/>
          <a:stretch/>
        </p:blipFill>
        <p:spPr>
          <a:xfrm rot="16460693">
            <a:off x="6220579" y="2029760"/>
            <a:ext cx="664295" cy="399063"/>
          </a:xfrm>
          <a:prstGeom prst="rect">
            <a:avLst/>
          </a:prstGeom>
        </p:spPr>
      </p:pic>
      <p:sp>
        <p:nvSpPr>
          <p:cNvPr id="11775" name="Line 21">
            <a:extLst>
              <a:ext uri="{FF2B5EF4-FFF2-40B4-BE49-F238E27FC236}">
                <a16:creationId xmlns:a16="http://schemas.microsoft.com/office/drawing/2014/main" id="{8C2D6A0B-5A89-B2BF-D31D-612393063208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5998325" y="2578144"/>
            <a:ext cx="1676567" cy="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 type="none" w="med" len="sm"/>
            <a:tailEnd type="triangle" w="med" len="lg"/>
          </a:ln>
        </p:spPr>
        <p:txBody>
          <a:bodyPr/>
          <a:lstStyle/>
          <a:p>
            <a:endParaRPr lang="en-US" sz="1051"/>
          </a:p>
        </p:txBody>
      </p:sp>
      <p:sp>
        <p:nvSpPr>
          <p:cNvPr id="11776" name="Text Box 22">
            <a:extLst>
              <a:ext uri="{FF2B5EF4-FFF2-40B4-BE49-F238E27FC236}">
                <a16:creationId xmlns:a16="http://schemas.microsoft.com/office/drawing/2014/main" id="{F9DD8C52-ED1C-E52A-6A7E-C44936960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5683" y="2612674"/>
            <a:ext cx="947739" cy="25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51" dirty="0">
                <a:latin typeface="Arial" panose="020B0604020202020204" pitchFamily="34" charset="0"/>
                <a:cs typeface="Arial" panose="020B0604020202020204" pitchFamily="34" charset="0"/>
              </a:rPr>
              <a:t>Drift Time</a:t>
            </a:r>
          </a:p>
        </p:txBody>
      </p:sp>
      <p:grpSp>
        <p:nvGrpSpPr>
          <p:cNvPr id="11777" name="Group 23">
            <a:extLst>
              <a:ext uri="{FF2B5EF4-FFF2-40B4-BE49-F238E27FC236}">
                <a16:creationId xmlns:a16="http://schemas.microsoft.com/office/drawing/2014/main" id="{D96FB579-AD9E-19F5-186E-7AF74C72C83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56006" y="1425616"/>
            <a:ext cx="1539764" cy="1134068"/>
            <a:chOff x="3763" y="1514"/>
            <a:chExt cx="1083" cy="866"/>
          </a:xfrm>
        </p:grpSpPr>
        <p:sp>
          <p:nvSpPr>
            <p:cNvPr id="11778" name="Freeform 25">
              <a:extLst>
                <a:ext uri="{FF2B5EF4-FFF2-40B4-BE49-F238E27FC236}">
                  <a16:creationId xmlns:a16="http://schemas.microsoft.com/office/drawing/2014/main" id="{EE8F096E-A8CB-1A7C-E388-8C4D258DD80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763" y="1514"/>
              <a:ext cx="530" cy="849"/>
            </a:xfrm>
            <a:custGeom>
              <a:avLst/>
              <a:gdLst>
                <a:gd name="T0" fmla="*/ 0 w 507"/>
                <a:gd name="T1" fmla="*/ 849 h 849"/>
                <a:gd name="T2" fmla="*/ 277 w 507"/>
                <a:gd name="T3" fmla="*/ 0 h 849"/>
                <a:gd name="T4" fmla="*/ 507 w 507"/>
                <a:gd name="T5" fmla="*/ 794 h 849"/>
                <a:gd name="T6" fmla="*/ 0 60000 65536"/>
                <a:gd name="T7" fmla="*/ 0 60000 65536"/>
                <a:gd name="T8" fmla="*/ 0 60000 65536"/>
                <a:gd name="T9" fmla="*/ 0 w 507"/>
                <a:gd name="T10" fmla="*/ 0 h 849"/>
                <a:gd name="T11" fmla="*/ 507 w 507"/>
                <a:gd name="T12" fmla="*/ 849 h 8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7" h="849">
                  <a:moveTo>
                    <a:pt x="0" y="849"/>
                  </a:moveTo>
                  <a:cubicBezTo>
                    <a:pt x="187" y="849"/>
                    <a:pt x="163" y="0"/>
                    <a:pt x="277" y="0"/>
                  </a:cubicBezTo>
                  <a:cubicBezTo>
                    <a:pt x="391" y="0"/>
                    <a:pt x="414" y="763"/>
                    <a:pt x="507" y="794"/>
                  </a:cubicBezTo>
                </a:path>
              </a:pathLst>
            </a:custGeom>
            <a:noFill/>
            <a:ln w="15875">
              <a:solidFill>
                <a:srgbClr val="000080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sz="1051"/>
            </a:p>
          </p:txBody>
        </p:sp>
        <p:sp>
          <p:nvSpPr>
            <p:cNvPr id="11779" name="Freeform 24">
              <a:extLst>
                <a:ext uri="{FF2B5EF4-FFF2-40B4-BE49-F238E27FC236}">
                  <a16:creationId xmlns:a16="http://schemas.microsoft.com/office/drawing/2014/main" id="{10333DDF-49A5-F8F0-4187-6595AF8906F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1" y="1736"/>
              <a:ext cx="555" cy="644"/>
            </a:xfrm>
            <a:custGeom>
              <a:avLst/>
              <a:gdLst>
                <a:gd name="T0" fmla="*/ 0 w 555"/>
                <a:gd name="T1" fmla="*/ 427 h 484"/>
                <a:gd name="T2" fmla="*/ 244 w 555"/>
                <a:gd name="T3" fmla="*/ 2 h 484"/>
                <a:gd name="T4" fmla="*/ 555 w 555"/>
                <a:gd name="T5" fmla="*/ 484 h 484"/>
                <a:gd name="T6" fmla="*/ 0 60000 65536"/>
                <a:gd name="T7" fmla="*/ 0 60000 65536"/>
                <a:gd name="T8" fmla="*/ 0 60000 65536"/>
                <a:gd name="T9" fmla="*/ 0 w 555"/>
                <a:gd name="T10" fmla="*/ 0 h 484"/>
                <a:gd name="T11" fmla="*/ 555 w 555"/>
                <a:gd name="T12" fmla="*/ 484 h 4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5" h="484">
                  <a:moveTo>
                    <a:pt x="0" y="427"/>
                  </a:moveTo>
                  <a:cubicBezTo>
                    <a:pt x="97" y="460"/>
                    <a:pt x="150" y="3"/>
                    <a:pt x="244" y="2"/>
                  </a:cubicBezTo>
                  <a:cubicBezTo>
                    <a:pt x="337" y="0"/>
                    <a:pt x="418" y="484"/>
                    <a:pt x="555" y="484"/>
                  </a:cubicBezTo>
                </a:path>
              </a:pathLst>
            </a:custGeom>
            <a:noFill/>
            <a:ln w="15875">
              <a:solidFill>
                <a:srgbClr val="800000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sz="1051"/>
            </a:p>
          </p:txBody>
        </p:sp>
      </p:grpSp>
      <p:sp>
        <p:nvSpPr>
          <p:cNvPr id="11780" name="Line 26">
            <a:extLst>
              <a:ext uri="{FF2B5EF4-FFF2-40B4-BE49-F238E27FC236}">
                <a16:creationId xmlns:a16="http://schemas.microsoft.com/office/drawing/2014/main" id="{1D5CCD47-64E6-050E-12FF-7F2E0144D0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43659" y="2191192"/>
            <a:ext cx="685800" cy="119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051"/>
          </a:p>
        </p:txBody>
      </p:sp>
      <p:pic>
        <p:nvPicPr>
          <p:cNvPr id="2" name="Google Shape;274;p34">
            <a:extLst>
              <a:ext uri="{FF2B5EF4-FFF2-40B4-BE49-F238E27FC236}">
                <a16:creationId xmlns:a16="http://schemas.microsoft.com/office/drawing/2014/main" id="{EAB229E4-9803-B114-E94B-2B6C71ADA742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988559" y="-33991"/>
            <a:ext cx="1152332" cy="6092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Google Shape;104;p2">
            <a:extLst>
              <a:ext uri="{FF2B5EF4-FFF2-40B4-BE49-F238E27FC236}">
                <a16:creationId xmlns:a16="http://schemas.microsoft.com/office/drawing/2014/main" id="{5C1254FA-EF4E-FD18-4219-69D888A3E012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9B5B9B2F-57EE-FA15-12D5-4D3B6B26A9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10</a:t>
            </a:fld>
            <a:endParaRPr lang="en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9D47145-A836-5FB3-3710-06CD4AD8F97A}"/>
              </a:ext>
            </a:extLst>
          </p:cNvPr>
          <p:cNvSpPr txBox="1"/>
          <p:nvPr/>
        </p:nvSpPr>
        <p:spPr>
          <a:xfrm>
            <a:off x="6194848" y="1273885"/>
            <a:ext cx="547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18.0 </a:t>
            </a:r>
            <a:r>
              <a:rPr lang="en-US" sz="1000" b="1" dirty="0" err="1"/>
              <a:t>ms</a:t>
            </a:r>
            <a:endParaRPr lang="en-US" sz="10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8DDDE71-FE85-F2FA-EB3E-D478C8C9D5A1}"/>
              </a:ext>
            </a:extLst>
          </p:cNvPr>
          <p:cNvSpPr txBox="1"/>
          <p:nvPr/>
        </p:nvSpPr>
        <p:spPr>
          <a:xfrm>
            <a:off x="6897840" y="990977"/>
            <a:ext cx="547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18.2 </a:t>
            </a:r>
            <a:r>
              <a:rPr lang="en-US" sz="1000" b="1" dirty="0" err="1"/>
              <a:t>ms</a:t>
            </a:r>
            <a:endParaRPr lang="en-US" sz="1000" b="1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A15FC88-9402-D873-C000-42935DE299AD}"/>
              </a:ext>
            </a:extLst>
          </p:cNvPr>
          <p:cNvGrpSpPr/>
          <p:nvPr/>
        </p:nvGrpSpPr>
        <p:grpSpPr>
          <a:xfrm>
            <a:off x="1390788" y="3629587"/>
            <a:ext cx="5995247" cy="1319356"/>
            <a:chOff x="1390788" y="3629587"/>
            <a:chExt cx="5995247" cy="1319356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2B8B681-88BB-DA41-CE53-E554BAC9C2FD}"/>
                </a:ext>
              </a:extLst>
            </p:cNvPr>
            <p:cNvGrpSpPr/>
            <p:nvPr/>
          </p:nvGrpSpPr>
          <p:grpSpPr>
            <a:xfrm>
              <a:off x="2707602" y="3629587"/>
              <a:ext cx="4678433" cy="1319356"/>
              <a:chOff x="4074086" y="3601913"/>
              <a:chExt cx="4678433" cy="1319356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FD575FD4-6137-D53B-5E32-E639A062F4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31052" t="54389" r="42714" b="10564"/>
              <a:stretch/>
            </p:blipFill>
            <p:spPr>
              <a:xfrm>
                <a:off x="4074086" y="3601913"/>
                <a:ext cx="1316814" cy="1319356"/>
              </a:xfrm>
              <a:prstGeom prst="rect">
                <a:avLst/>
              </a:prstGeom>
            </p:spPr>
          </p:pic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EBD786C-6EC7-562E-D332-FDED33BC12B6}"/>
                  </a:ext>
                </a:extLst>
              </p:cNvPr>
              <p:cNvSpPr txBox="1"/>
              <p:nvPr/>
            </p:nvSpPr>
            <p:spPr>
              <a:xfrm>
                <a:off x="5390900" y="3775634"/>
                <a:ext cx="336161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Higher drift time</a:t>
                </a:r>
              </a:p>
              <a:p>
                <a:pPr algn="ctr"/>
                <a:r>
                  <a:rPr lang="en-US" sz="1200" dirty="0"/>
                  <a:t>=</a:t>
                </a:r>
              </a:p>
              <a:p>
                <a:pPr algn="ctr"/>
                <a:r>
                  <a:rPr lang="en-US" sz="1200" dirty="0"/>
                  <a:t>Larger </a:t>
                </a:r>
                <a:r>
                  <a:rPr lang="en-US" sz="1200" dirty="0">
                    <a:solidFill>
                      <a:srgbClr val="C00000"/>
                    </a:solidFill>
                  </a:rPr>
                  <a:t>C</a:t>
                </a:r>
                <a:r>
                  <a:rPr lang="en-US" sz="1200" dirty="0"/>
                  <a:t>ollision </a:t>
                </a:r>
                <a:r>
                  <a:rPr lang="en-US" sz="1200" dirty="0">
                    <a:solidFill>
                      <a:srgbClr val="C00000"/>
                    </a:solidFill>
                  </a:rPr>
                  <a:t>C</a:t>
                </a:r>
                <a:r>
                  <a:rPr lang="en-US" sz="1200" dirty="0"/>
                  <a:t>ross </a:t>
                </a:r>
                <a:r>
                  <a:rPr lang="en-US" sz="1200" dirty="0">
                    <a:solidFill>
                      <a:srgbClr val="C00000"/>
                    </a:solidFill>
                  </a:rPr>
                  <a:t>S</a:t>
                </a:r>
                <a:r>
                  <a:rPr lang="en-US" sz="1200" dirty="0"/>
                  <a:t>ection (</a:t>
                </a:r>
                <a:r>
                  <a:rPr lang="en-US" sz="1200" dirty="0">
                    <a:solidFill>
                      <a:srgbClr val="C00000"/>
                    </a:solidFill>
                  </a:rPr>
                  <a:t>CCS</a:t>
                </a:r>
                <a:r>
                  <a:rPr lang="en-US" sz="1200" dirty="0"/>
                  <a:t>, Å</a:t>
                </a:r>
                <a:r>
                  <a:rPr lang="en-US" sz="1200" baseline="30000" dirty="0"/>
                  <a:t>2</a:t>
                </a:r>
                <a:r>
                  <a:rPr lang="en-US" sz="1200" dirty="0"/>
                  <a:t>)</a:t>
                </a:r>
              </a:p>
            </p:txBody>
          </p: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2B11778-624A-D00A-772F-5AB952FAD3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" t="54389" r="70510" b="10816"/>
            <a:stretch/>
          </p:blipFill>
          <p:spPr>
            <a:xfrm>
              <a:off x="1390788" y="3702871"/>
              <a:ext cx="1316814" cy="11652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1500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3000" fill="hold"/>
                                        <p:tgtEl>
                                          <p:spTgt spid="117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3556 -0.00116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117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73" y="-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5000" fill="hold"/>
                                        <p:tgtEl>
                                          <p:spTgt spid="117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3664 -0.00185 " pathEditMode="relative" rAng="0" ptsTypes="AA">
                                      <p:cBhvr>
                                        <p:cTn id="36" dur="5000" fill="hold"/>
                                        <p:tgtEl>
                                          <p:spTgt spid="11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20" y="-9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/>
      <p:bldP spid="15" grpId="0" animBg="1"/>
      <p:bldP spid="11764" grpId="0"/>
      <p:bldP spid="11765" grpId="0"/>
      <p:bldP spid="11767" grpId="0" animBg="1"/>
      <p:bldP spid="11772" grpId="0" animBg="1"/>
      <p:bldP spid="11772" grpId="1" animBg="1"/>
      <p:bldP spid="11775" grpId="0" animBg="1"/>
      <p:bldP spid="11776" grpId="0"/>
      <p:bldP spid="11780" grpId="0" animBg="1"/>
      <p:bldP spid="47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60" y="-33992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0" y="39808"/>
            <a:ext cx="5826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Fragmentation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6994F-A828-E5AD-288B-1644377302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411" y="745205"/>
            <a:ext cx="8849449" cy="573260"/>
          </a:xfrm>
        </p:spPr>
        <p:txBody>
          <a:bodyPr>
            <a:normAutofit/>
          </a:bodyPr>
          <a:lstStyle/>
          <a:p>
            <a:pPr algn="just"/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DIA All Ions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– alternating precursor and fragment scans without precursor isolation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69D9F3-998A-AA7F-EF3E-85665D86AD50}"/>
              </a:ext>
            </a:extLst>
          </p:cNvPr>
          <p:cNvSpPr txBox="1"/>
          <p:nvPr/>
        </p:nvSpPr>
        <p:spPr>
          <a:xfrm>
            <a:off x="1" y="4752166"/>
            <a:ext cx="53440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Baker et al. </a:t>
            </a:r>
            <a:r>
              <a:rPr lang="en-US" sz="1000" i="1" dirty="0">
                <a:solidFill>
                  <a:schemeClr val="bg1">
                    <a:lumMod val="65000"/>
                  </a:schemeClr>
                </a:solidFill>
              </a:rPr>
              <a:t>J. Am. Soc. Mass </a:t>
            </a:r>
            <a:r>
              <a:rPr lang="en-US" sz="1000" i="1" dirty="0" err="1">
                <a:solidFill>
                  <a:schemeClr val="bg1">
                    <a:lumMod val="65000"/>
                  </a:schemeClr>
                </a:solidFill>
              </a:rPr>
              <a:t>Spectrom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2008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, 19(3), 411-419.</a:t>
            </a:r>
          </a:p>
          <a:p>
            <a:pPr>
              <a:defRPr/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Figure created by Jack P. Ryan</a:t>
            </a:r>
          </a:p>
        </p:txBody>
      </p:sp>
      <p:cxnSp>
        <p:nvCxnSpPr>
          <p:cNvPr id="8" name="Google Shape;104;p2">
            <a:extLst>
              <a:ext uri="{FF2B5EF4-FFF2-40B4-BE49-F238E27FC236}">
                <a16:creationId xmlns:a16="http://schemas.microsoft.com/office/drawing/2014/main" id="{BEAE186A-84EC-BCB5-4CC8-4371E12FB8E2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0342F30-7756-18EE-6D21-26FA7EF99851}"/>
              </a:ext>
            </a:extLst>
          </p:cNvPr>
          <p:cNvSpPr txBox="1"/>
          <p:nvPr/>
        </p:nvSpPr>
        <p:spPr>
          <a:xfrm>
            <a:off x="2377541" y="4182645"/>
            <a:ext cx="4386943" cy="307777"/>
          </a:xfrm>
          <a:prstGeom prst="rect">
            <a:avLst/>
          </a:prstGeom>
          <a:noFill/>
          <a:ln w="28575">
            <a:solidFill>
              <a:srgbClr val="4B95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Drift time of fragments = drift time of precursor 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4666E094-F2F5-25E0-0275-DE7FA7D1973B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11</a:t>
            </a:fld>
            <a:endParaRPr lang="en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89AE86C-4FBD-36DD-CA0C-4664E282A7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76"/>
          <a:stretch/>
        </p:blipFill>
        <p:spPr>
          <a:xfrm>
            <a:off x="1069846" y="1276039"/>
            <a:ext cx="3735140" cy="2326147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E425197B-48B3-F412-C81F-66D690DC5C3D}"/>
              </a:ext>
            </a:extLst>
          </p:cNvPr>
          <p:cNvSpPr/>
          <p:nvPr/>
        </p:nvSpPr>
        <p:spPr>
          <a:xfrm>
            <a:off x="1224907" y="3252775"/>
            <a:ext cx="113707" cy="113707"/>
          </a:xfrm>
          <a:prstGeom prst="ellipse">
            <a:avLst/>
          </a:prstGeom>
          <a:solidFill>
            <a:srgbClr val="FF0F8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711A718-3124-926D-E67B-572BC5BFC64D}"/>
              </a:ext>
            </a:extLst>
          </p:cNvPr>
          <p:cNvSpPr/>
          <p:nvPr/>
        </p:nvSpPr>
        <p:spPr>
          <a:xfrm>
            <a:off x="1245386" y="3238691"/>
            <a:ext cx="113707" cy="113707"/>
          </a:xfrm>
          <a:prstGeom prst="ellips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D4E69BB-0213-635E-0A5E-285C85F357C2}"/>
              </a:ext>
            </a:extLst>
          </p:cNvPr>
          <p:cNvSpPr/>
          <p:nvPr/>
        </p:nvSpPr>
        <p:spPr>
          <a:xfrm>
            <a:off x="3628171" y="3706555"/>
            <a:ext cx="113707" cy="11370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74E9367-5844-A1E1-5AE8-0F20F5CCEACB}"/>
              </a:ext>
            </a:extLst>
          </p:cNvPr>
          <p:cNvSpPr/>
          <p:nvPr/>
        </p:nvSpPr>
        <p:spPr>
          <a:xfrm>
            <a:off x="3514464" y="3252774"/>
            <a:ext cx="113707" cy="113707"/>
          </a:xfrm>
          <a:prstGeom prst="ellipse">
            <a:avLst/>
          </a:prstGeom>
          <a:solidFill>
            <a:schemeClr val="accent3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0EEE135-37A8-1513-DB1A-25A770A0F58A}"/>
              </a:ext>
            </a:extLst>
          </p:cNvPr>
          <p:cNvSpPr/>
          <p:nvPr/>
        </p:nvSpPr>
        <p:spPr>
          <a:xfrm>
            <a:off x="3501371" y="3276270"/>
            <a:ext cx="113707" cy="11370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5B39422-2111-DC1B-5506-326439A5AEC7}"/>
              </a:ext>
            </a:extLst>
          </p:cNvPr>
          <p:cNvSpPr/>
          <p:nvPr/>
        </p:nvSpPr>
        <p:spPr>
          <a:xfrm>
            <a:off x="3615078" y="3252774"/>
            <a:ext cx="113707" cy="113707"/>
          </a:xfrm>
          <a:prstGeom prst="ellipse">
            <a:avLst/>
          </a:prstGeom>
          <a:solidFill>
            <a:schemeClr val="accent5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EECA37C0-D685-391B-26C2-1D1189D3B87A}"/>
              </a:ext>
            </a:extLst>
          </p:cNvPr>
          <p:cNvSpPr/>
          <p:nvPr/>
        </p:nvSpPr>
        <p:spPr>
          <a:xfrm>
            <a:off x="6622894" y="2696064"/>
            <a:ext cx="48533" cy="256241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3186425-D636-22B2-BD96-198CEB0FB116}"/>
              </a:ext>
            </a:extLst>
          </p:cNvPr>
          <p:cNvSpPr/>
          <p:nvPr/>
        </p:nvSpPr>
        <p:spPr>
          <a:xfrm>
            <a:off x="6523139" y="2636289"/>
            <a:ext cx="83089" cy="375791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4BCD6BE-36D7-D00E-F5BD-5D197C64E231}"/>
              </a:ext>
            </a:extLst>
          </p:cNvPr>
          <p:cNvCxnSpPr>
            <a:cxnSpLocks/>
          </p:cNvCxnSpPr>
          <p:nvPr/>
        </p:nvCxnSpPr>
        <p:spPr>
          <a:xfrm>
            <a:off x="5668974" y="2269744"/>
            <a:ext cx="0" cy="12528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C69546E-FDB3-7A97-4AE2-8A80BC5F2E29}"/>
              </a:ext>
            </a:extLst>
          </p:cNvPr>
          <p:cNvCxnSpPr>
            <a:cxnSpLocks/>
          </p:cNvCxnSpPr>
          <p:nvPr/>
        </p:nvCxnSpPr>
        <p:spPr>
          <a:xfrm flipH="1">
            <a:off x="5651773" y="3502714"/>
            <a:ext cx="1300067" cy="199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3F47FAD2-0AE2-BF7E-604D-B3D1C723EDCB}"/>
              </a:ext>
            </a:extLst>
          </p:cNvPr>
          <p:cNvSpPr/>
          <p:nvPr/>
        </p:nvSpPr>
        <p:spPr>
          <a:xfrm>
            <a:off x="6423388" y="2600478"/>
            <a:ext cx="117588" cy="44741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3DA445E-F977-C251-8E24-1F9CD10D0C28}"/>
              </a:ext>
            </a:extLst>
          </p:cNvPr>
          <p:cNvSpPr/>
          <p:nvPr/>
        </p:nvSpPr>
        <p:spPr>
          <a:xfrm>
            <a:off x="5921887" y="2646170"/>
            <a:ext cx="83089" cy="375791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19B5D4D-7135-002E-A3BA-FA283749E8EE}"/>
              </a:ext>
            </a:extLst>
          </p:cNvPr>
          <p:cNvSpPr/>
          <p:nvPr/>
        </p:nvSpPr>
        <p:spPr>
          <a:xfrm>
            <a:off x="6007858" y="2705944"/>
            <a:ext cx="48533" cy="256241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9180235-9AFE-AC80-B227-6B13CF8A3447}"/>
              </a:ext>
            </a:extLst>
          </p:cNvPr>
          <p:cNvSpPr txBox="1"/>
          <p:nvPr/>
        </p:nvSpPr>
        <p:spPr>
          <a:xfrm>
            <a:off x="6004976" y="3597479"/>
            <a:ext cx="4411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m/z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C8AA55D6-E760-0321-8ABE-95B769B30355}"/>
              </a:ext>
            </a:extLst>
          </p:cNvPr>
          <p:cNvSpPr txBox="1"/>
          <p:nvPr/>
        </p:nvSpPr>
        <p:spPr>
          <a:xfrm rot="16200000">
            <a:off x="4748783" y="2748765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Drift Time (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57" name="Rectangle: Rounded Corners 256">
            <a:extLst>
              <a:ext uri="{FF2B5EF4-FFF2-40B4-BE49-F238E27FC236}">
                <a16:creationId xmlns:a16="http://schemas.microsoft.com/office/drawing/2014/main" id="{90C83B03-5E43-D7C6-0B51-8A4E0FE16D90}"/>
              </a:ext>
            </a:extLst>
          </p:cNvPr>
          <p:cNvSpPr/>
          <p:nvPr/>
        </p:nvSpPr>
        <p:spPr>
          <a:xfrm>
            <a:off x="5686176" y="2600479"/>
            <a:ext cx="1248411" cy="449034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09245341-5AE1-4418-8C4A-A5D9200B4B01}"/>
              </a:ext>
            </a:extLst>
          </p:cNvPr>
          <p:cNvSpPr txBox="1"/>
          <p:nvPr/>
        </p:nvSpPr>
        <p:spPr>
          <a:xfrm>
            <a:off x="6543721" y="2168314"/>
            <a:ext cx="851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Precursor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C668F2AA-421E-9D3D-125C-AE471281E2D1}"/>
              </a:ext>
            </a:extLst>
          </p:cNvPr>
          <p:cNvSpPr txBox="1"/>
          <p:nvPr/>
        </p:nvSpPr>
        <p:spPr>
          <a:xfrm>
            <a:off x="5859158" y="3150893"/>
            <a:ext cx="827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Fragment</a:t>
            </a:r>
          </a:p>
        </p:txBody>
      </p:sp>
      <p:cxnSp>
        <p:nvCxnSpPr>
          <p:cNvPr id="260" name="Straight Arrow Connector 259">
            <a:extLst>
              <a:ext uri="{FF2B5EF4-FFF2-40B4-BE49-F238E27FC236}">
                <a16:creationId xmlns:a16="http://schemas.microsoft.com/office/drawing/2014/main" id="{F822C557-FF86-671D-D28A-DF4E82251D2B}"/>
              </a:ext>
            </a:extLst>
          </p:cNvPr>
          <p:cNvCxnSpPr>
            <a:cxnSpLocks/>
          </p:cNvCxnSpPr>
          <p:nvPr/>
        </p:nvCxnSpPr>
        <p:spPr>
          <a:xfrm flipH="1" flipV="1">
            <a:off x="6050288" y="2965092"/>
            <a:ext cx="202122" cy="2522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D3912B0C-1368-E510-2758-FF52CCB82E75}"/>
              </a:ext>
            </a:extLst>
          </p:cNvPr>
          <p:cNvCxnSpPr>
            <a:cxnSpLocks/>
          </p:cNvCxnSpPr>
          <p:nvPr/>
        </p:nvCxnSpPr>
        <p:spPr>
          <a:xfrm flipH="1">
            <a:off x="6647160" y="2410053"/>
            <a:ext cx="253461" cy="174889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83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L 0.24254 -7.40741E-7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1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0.23455 1.48148E-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1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069 0.00154 L -0.00069 0.00185 C 0.00573 0.00216 0.01233 0.00216 0.01875 0.00308 C 0.01945 0.00308 0.02014 0.00401 0.02083 0.00401 C 0.02778 0.0037 0.03472 0.00278 0.04167 0.00216 C 0.04236 0.00216 0.04306 0.00154 0.04358 0.00154 C 0.04774 0.00092 0.05208 0.00154 0.05608 0.00031 C 0.05677 0.00031 0.05695 -0.00124 0.05729 -0.00216 L 0.05938 -0.00988 C 0.05955 -0.0108 0.05955 -0.01173 0.06007 -0.01235 L 0.06129 -0.01512 C 0.06146 -0.01636 0.06163 -0.01729 0.06198 -0.01852 C 0.06198 -0.01821 0.06354 -0.02531 0.06389 -0.02654 C 0.06389 -0.02624 0.06528 -0.03179 0.06528 -0.03148 L 0.06788 -0.03673 C 0.06806 -0.03766 0.06875 -0.04198 0.0691 -0.04321 C 0.06997 -0.04506 0.0717 -0.04815 0.0717 -0.04784 C 0.07205 -0.05216 0.07257 -0.06204 0.07309 -0.06636 C 0.07327 -0.06852 0.07396 -0.07068 0.07431 -0.07284 C 0.07448 -0.07315 0.07552 -0.08303 0.0757 -0.08395 C 0.07587 -0.08488 0.07656 -0.0858 0.07691 -0.08673 C 0.07726 -0.08889 0.07743 -0.09136 0.07761 -0.09352 C 0.07813 -0.09784 0.07865 -0.10154 0.07899 -0.10587 C 0.07952 -0.11605 0.07917 -0.11451 0.08021 -0.12222 C 0.08038 -0.12377 0.08056 -0.12531 0.0809 -0.12654 C 0.08143 -0.12932 0.08229 -0.1321 0.08281 -0.13457 C 0.08281 -0.13426 0.0842 -0.13982 0.0842 -0.13951 C 0.08438 -0.14105 0.08455 -0.14229 0.0849 -0.14321 C 0.08524 -0.14506 0.08507 -0.14753 0.08611 -0.14846 C 0.08872 -0.15062 0.08733 -0.14969 0.09011 -0.15093 C 0.09063 -0.15062 0.09149 -0.15062 0.09202 -0.15031 C 0.0934 -0.14846 0.09427 -0.14383 0.09462 -0.14229 L 0.09653 -0.13457 C 0.09688 -0.13364 0.09688 -0.13272 0.09722 -0.1321 L 0.09861 -0.12932 C 0.09948 -0.1213 0.09879 -0.125 0.10052 -0.1179 L 0.10122 -0.11543 C 0.10139 -0.11327 0.10156 -0.11142 0.10174 -0.10926 C 0.10191 -0.10833 0.10226 -0.10741 0.10243 -0.10679 C 0.10278 -0.10463 0.10278 -0.10247 0.10313 -0.10031 C 0.10365 -0.09692 0.10417 -0.09352 0.10504 -0.09012 C 0.10538 -0.0892 0.10556 -0.08858 0.10573 -0.08735 C 0.10608 -0.08611 0.10608 -0.08457 0.10643 -0.08303 C 0.10677 -0.08117 0.10747 -0.07963 0.10764 -0.07778 C 0.10833 -0.07377 0.10903 -0.06975 0.10972 -0.06574 C 0.11007 -0.06266 0.11077 -0.05988 0.11094 -0.0571 C 0.11129 -0.05309 0.11163 -0.04784 0.11233 -0.04383 C 0.1125 -0.04321 0.11268 -0.04229 0.11285 -0.04136 C 0.1132 -0.03982 0.11337 -0.03858 0.11354 -0.03673 C 0.11406 -0.03426 0.11441 -0.03179 0.11493 -0.02932 C 0.11511 -0.02809 0.1158 -0.02408 0.11615 -0.02284 C 0.11649 -0.02192 0.11719 -0.0213 0.11754 -0.02037 C 0.11806 -0.01883 0.1184 -0.01698 0.11875 -0.01512 C 0.12031 -0.00926 0.1191 -0.01451 0.12083 -0.00371 C 0.1217 0.00154 0.12136 -0.00247 0.12136 0.00308 " pathEditMode="relative" rAng="0" ptsTypes="AAAAAAAAAAAAAAAAAAAAAAAAAAAAAAAAAAAAAAAAAAAAAAAAAAAAAAA">
                                      <p:cBhvr>
                                        <p:cTn id="1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94" y="-7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0174 -0.06975 L 0.00174 -0.06944 C 0.01163 -0.07068 0.0217 -0.07068 0.0316 -0.07253 C 0.04497 -0.07438 0.02778 -0.07654 0.0408 -0.07407 C 0.04132 -0.07315 0.04132 -0.07191 0.04219 -0.0716 C 0.04549 -0.07006 0.04497 -0.07469 0.04531 -0.07654 C 0.04549 -0.07747 0.04583 -0.07839 0.04601 -0.07932 C 0.04618 -0.08457 0.04636 -0.08981 0.0467 -0.09506 C 0.04688 -0.0966 0.04688 -0.09784 0.0474 -0.09938 C 0.04757 -0.10031 0.04827 -0.10123 0.04861 -0.10185 C 0.05 -0.1108 0.04861 -0.10278 0.05 -0.10895 C 0.05018 -0.11018 0.0507 -0.11358 0.05122 -0.11512 C 0.05156 -0.11605 0.05226 -0.11667 0.05261 -0.11759 C 0.05295 -0.11852 0.05295 -0.11944 0.0533 -0.12037 C 0.05399 -0.12191 0.0559 -0.12531 0.0559 -0.125 C 0.05625 -0.12716 0.05677 -0.12901 0.05712 -0.13086 C 0.05729 -0.13179 0.05799 -0.1358 0.05851 -0.13673 C 0.05886 -0.13765 0.05938 -0.13858 0.05972 -0.1392 C 0.0599 -0.14105 0.06007 -0.14228 0.06042 -0.14383 C 0.06129 -0.14876 0.06094 -0.14383 0.06163 -0.14969 C 0.06198 -0.15185 0.06198 -0.15401 0.06233 -0.15617 C 0.06302 -0.15988 0.06372 -0.16142 0.06493 -0.1645 C 0.06528 -0.16636 0.06528 -0.16821 0.06563 -0.17006 C 0.06597 -0.17191 0.06667 -0.17346 0.06702 -0.17531 C 0.06771 -0.18025 0.06719 -0.17808 0.06823 -0.1821 C 0.0684 -0.18395 0.06858 -0.18611 0.06893 -0.18827 C 0.0691 -0.18981 0.06997 -0.19105 0.07014 -0.19259 C 0.07066 -0.19506 0.07066 -0.19722 0.07083 -0.19969 C 0.07153 -0.20494 0.0717 -0.20401 0.07274 -0.20988 C 0.07309 -0.21142 0.07327 -0.21296 0.07344 -0.2142 C 0.07361 -0.21543 0.07396 -0.21605 0.07413 -0.21697 C 0.07431 -0.2179 0.07448 -0.21913 0.07483 -0.22037 C 0.075 -0.22129 0.0757 -0.22222 0.07604 -0.22284 C 0.07708 -0.22253 0.07847 -0.22315 0.07934 -0.22222 C 0.08004 -0.22129 0.07969 -0.22006 0.08004 -0.21883 C 0.08038 -0.21728 0.0809 -0.21636 0.08125 -0.21543 C 0.08177 -0.21327 0.08212 -0.21173 0.08264 -0.20988 L 0.08333 -0.20741 C 0.08351 -0.20339 0.08351 -0.19969 0.08386 -0.19599 C 0.08403 -0.19506 0.08455 -0.19444 0.08455 -0.19352 C 0.0849 -0.18889 0.0849 -0.18395 0.08524 -0.17932 C 0.08559 -0.17129 0.08594 -0.16327 0.08646 -0.15494 C 0.08663 -0.15401 0.08681 -0.15308 0.08715 -0.15247 C 0.08768 -0.15154 0.08854 -0.15154 0.08906 -0.15062 C 0.08958 -0.14969 0.08976 -0.14815 0.09045 -0.14722 C 0.09097 -0.1466 0.09184 -0.14629 0.09236 -0.14568 C 0.09288 -0.14506 0.09271 -0.14383 0.09306 -0.1429 C 0.0934 -0.14197 0.0941 -0.14105 0.09427 -0.14043 C 0.09497 -0.13858 0.09531 -0.13673 0.09566 -0.13488 C 0.09583 -0.13426 0.09601 -0.13302 0.09636 -0.13241 L 0.09757 -0.12994 C 0.09931 -0.11697 0.09722 -0.13302 0.09896 -0.11852 C 0.09913 -0.11667 0.09931 -0.11512 0.09965 -0.11327 C 0.1 -0.11142 0.10052 -0.10988 0.10087 -0.10802 C 0.10104 -0.10679 0.10122 -0.10586 0.10156 -0.10463 C 0.10191 -0.1037 0.10261 -0.10308 0.10278 -0.10185 C 0.10347 -0.10031 0.10365 -0.09846 0.10417 -0.09691 C 0.10469 -0.09444 0.10521 -0.0929 0.10538 -0.09074 C 0.10573 -0.08858 0.10573 -0.08642 0.10608 -0.08457 C 0.1066 -0.08117 0.10729 -0.07747 0.10799 -0.07407 C 0.10833 -0.07315 0.10868 -0.07253 0.10868 -0.0716 C 0.10886 -0.07068 0.10868 -0.06975 0.10868 -0.06883 " pathEditMode="relative" rAng="0" ptsTypes="AAAAAAAAAAAAAAAAAAAAAAAAAAAAAAAAAAAAAAAAAAAAAAAAAAAAAAAAAAAAAA">
                                      <p:cBhvr>
                                        <p:cTn id="1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47" y="-76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0.00226 0.00401 L 0.00226 0.00432 C 0.0066 0.0037 0.01094 0.0037 0.01528 0.00308 C 0.01632 0.00308 0.01736 0.00278 0.01858 0.00216 C 0.0191 0.00216 0.01979 0.00154 0.02049 0.00154 C 0.02778 0.00092 0.03525 0.00092 0.04271 0.00031 C 0.04341 0.00031 0.0441 0.00031 0.04462 -0.00031 C 0.04514 -0.00093 0.04497 -0.00216 0.04532 -0.00309 C 0.04566 -0.00401 0.04618 -0.00463 0.04653 -0.00556 C 0.04688 -0.00679 0.0474 -0.0105 0.04792 -0.01173 C 0.04827 -0.01235 0.04879 -0.01358 0.04913 -0.0142 C 0.05018 -0.01914 0.05 -0.01759 0.05052 -0.02377 C 0.0507 -0.02654 0.05087 -0.02932 0.05122 -0.03179 C 0.05122 -0.03272 0.05174 -0.03333 0.05191 -0.03426 C 0.05209 -0.0358 0.05226 -0.03735 0.05243 -0.03858 C 0.05278 -0.04043 0.05347 -0.04229 0.05382 -0.04383 C 0.05417 -0.04599 0.05469 -0.04784 0.05504 -0.05 C 0.05625 -0.05617 0.05521 -0.05093 0.05643 -0.05617 C 0.05729 -0.06389 0.0566 -0.06019 0.05834 -0.06729 L 0.05903 -0.07006 C 0.05938 -0.07408 0.0599 -0.07809 0.06025 -0.0821 C 0.06059 -0.0858 0.06111 -0.09229 0.06163 -0.09599 C 0.06181 -0.09692 0.06216 -0.09784 0.06233 -0.09846 C 0.0625 -0.10031 0.06268 -0.10154 0.06302 -0.10309 C 0.06302 -0.10401 0.06337 -0.10494 0.06354 -0.10556 C 0.06389 -0.1071 0.06389 -0.10864 0.06424 -0.10988 C 0.06459 -0.1108 0.06511 -0.11173 0.06563 -0.11266 C 0.0658 -0.11358 0.06615 -0.1142 0.06615 -0.11543 C 0.0665 -0.11729 0.0665 -0.11945 0.06684 -0.1213 C 0.06719 -0.12284 0.06771 -0.12346 0.06823 -0.12469 C 0.06841 -0.12562 0.06858 -0.12654 0.06875 -0.12747 C 0.0691 -0.12901 0.0691 -0.13025 0.06945 -0.13179 C 0.06997 -0.13303 0.07084 -0.13395 0.07136 -0.13519 C 0.07153 -0.13642 0.07222 -0.14568 0.07344 -0.14661 C 0.07587 -0.14877 0.07466 -0.14784 0.07726 -0.14908 L 0.08195 -0.14846 C 0.08299 -0.14661 0.08229 -0.14383 0.08247 -0.14136 C 0.08299 -0.13735 0.08299 -0.13704 0.08386 -0.13457 C 0.08507 -0.11883 0.08386 -0.13488 0.08507 -0.11543 C 0.08577 -0.10587 0.08455 -0.10895 0.08716 -0.10401 C 0.08733 -0.10278 0.0875 -0.10154 0.08785 -0.10031 C 0.09011 -0.08982 0.0882 -0.09969 0.08976 -0.09167 C 0.08993 -0.0892 0.08993 -0.08704 0.09045 -0.08457 C 0.0908 -0.08179 0.09219 -0.07809 0.09306 -0.07531 C 0.09341 -0.07346 0.0941 -0.07192 0.09427 -0.07006 C 0.09445 -0.06852 0.09479 -0.06729 0.09497 -0.06543 C 0.09566 -0.0608 0.09532 -0.0608 0.09618 -0.0571 C 0.09688 -0.05401 0.09722 -0.05309 0.09827 -0.05 C 0.09861 -0.04815 0.09913 -0.04661 0.09948 -0.04475 C 0.09983 -0.04383 0.1 -0.04321 0.10018 -0.04229 C 0.1007 -0.03982 0.10018 -0.03673 0.10157 -0.03519 L 0.10347 -0.03241 C 0.10521 -0.02531 0.10261 -0.03673 0.10469 -0.02284 C 0.10504 -0.02099 0.10573 -0.01945 0.10608 -0.0179 L 0.10677 -0.0142 C 0.10747 -0.00463 0.10729 -0.00895 0.10729 -0.00124 " pathEditMode="relative" rAng="0" ptsTypes="AAAAAAAAAAAAAAAAAAAAAAAAAAAAAAAAAAAAAAAAAAAAAAAAAAAAAAAA">
                                      <p:cBhvr>
                                        <p:cTn id="2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3" y="-765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0.00851 -0.00062 L 0.00851 -0.00031 L 0.02153 0.00123 C 0.02275 0.00154 0.02413 0.00185 0.02535 0.00216 C 0.02761 0.00247 0.02969 0.00247 0.03195 0.00278 C 0.03368 0.00309 0.03542 0.00339 0.03716 0.0037 C 0.04219 0.00617 0.03976 0.00494 0.04445 0.00648 C 0.0474 0.00617 0.05052 0.00617 0.05347 0.00556 C 0.05486 0.00525 0.05747 0.0037 0.05747 0.00401 C 0.05799 0.00247 0.0592 -0.00124 0.06007 -0.00216 C 0.06077 -0.0034 0.06181 -0.00432 0.06268 -0.00494 C 0.06424 -0.01142 0.06198 -0.0037 0.06528 -0.00926 C 0.06563 -0.00988 0.0665 -0.01512 0.06667 -0.01543 C 0.06684 -0.01667 0.06754 -0.0179 0.06788 -0.01883 C 0.06875 -0.02191 0.06875 -0.02346 0.06927 -0.02685 C 0.06945 -0.03765 0.06945 -0.04877 0.06979 -0.05988 C 0.06997 -0.0608 0.07032 -0.06142 0.07049 -0.06235 C 0.07084 -0.06389 0.07101 -0.06543 0.07118 -0.06698 C 0.07205 -0.07438 0.07084 -0.07099 0.07309 -0.07562 C 0.07483 -0.09105 0.07257 -0.06975 0.07448 -0.09321 C 0.07448 -0.09506 0.07483 -0.09661 0.075 -0.09846 C 0.07535 -0.10062 0.07535 -0.10309 0.0757 -0.10525 C 0.07587 -0.10617 0.07622 -0.10679 0.07639 -0.10772 C 0.07657 -0.10895 0.07674 -0.11019 0.07709 -0.11142 C 0.07743 -0.11235 0.07795 -0.11358 0.0783 -0.11482 C 0.07865 -0.11574 0.07882 -0.11667 0.079 -0.11759 C 0.07917 -0.11944 0.07934 -0.12161 0.07969 -0.12346 C 0.08004 -0.12685 0.08038 -0.12809 0.08091 -0.13148 C 0.08125 -0.13395 0.08143 -0.13642 0.0816 -0.1392 C 0.08177 -0.14228 0.0816 -0.14506 0.08229 -0.14784 C 0.08247 -0.14938 0.08351 -0.14969 0.0842 -0.15062 C 0.08438 -0.15185 0.0842 -0.1534 0.0849 -0.15432 C 0.08542 -0.15463 0.08629 -0.1537 0.08681 -0.15309 C 0.08924 -0.15185 0.08941 -0.15154 0.0915 -0.14969 L 0.09271 -0.14444 C 0.09288 -0.14383 0.09306 -0.1429 0.09341 -0.14198 L 0.09462 -0.13858 C 0.09514 -0.13549 0.09532 -0.13364 0.09601 -0.13056 C 0.09618 -0.12963 0.09636 -0.1287 0.0967 -0.12809 C 0.09705 -0.12685 0.09775 -0.12562 0.09792 -0.12469 C 0.09879 -0.12099 0.09931 -0.11759 0.09983 -0.11389 L 0.10122 -0.10679 L 0.10261 -0.10185 C 0.10278 -0.1 0.10261 -0.09815 0.10313 -0.09661 C 0.10382 -0.09475 0.10573 -0.09136 0.10573 -0.09105 C 0.10625 -0.08889 0.1066 -0.08642 0.10712 -0.08426 C 0.10799 -0.08056 0.10764 -0.08272 0.10834 -0.07809 C 0.10868 -0.07531 0.10886 -0.07006 0.10972 -0.06698 C 0.11111 -0.06173 0.11094 -0.06512 0.11163 -0.0608 C 0.11216 -0.05803 0.1125 -0.05556 0.11302 -0.05309 C 0.1132 -0.05154 0.11337 -0.05 0.11372 -0.04846 C 0.11372 -0.04753 0.11407 -0.04691 0.11424 -0.04599 C 0.11459 -0.04414 0.11459 -0.04228 0.11493 -0.04074 C 0.1158 -0.03519 0.11597 -0.03519 0.11684 -0.03117 C 0.11719 -0.02747 0.11719 -0.02407 0.11754 -0.02068 C 0.11771 -0.01883 0.11858 -0.01728 0.11893 -0.01543 C 0.1191 -0.0142 0.11927 -0.01327 0.11945 -0.01204 C 0.11979 -0.01049 0.11979 -0.00895 0.12014 -0.00772 C 0.12049 -0.00679 0.12136 -0.00617 0.12153 -0.00494 C 0.1217 -0.00278 0.12153 -0.00031 0.12153 0.00216 " pathEditMode="relative" rAng="0" ptsTypes="AAAAAAAAAAAAAAAAAAAAAAAAAAAAAAAAAAAAAAAAAAAAAAAAAAAAAAAAAAAA">
                                      <p:cBhvr>
                                        <p:cTn id="2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42" y="-7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6" grpId="0" animBg="1"/>
      <p:bldP spid="57" grpId="0" animBg="1"/>
      <p:bldP spid="60" grpId="0" animBg="1"/>
      <p:bldP spid="61" grpId="0" animBg="1"/>
      <p:bldP spid="62" grpId="0" animBg="1"/>
      <p:bldP spid="63" grpId="0"/>
      <p:bldP spid="256" grpId="0"/>
      <p:bldP spid="257" grpId="0" animBg="1"/>
      <p:bldP spid="258" grpId="0"/>
      <p:bldP spid="2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B09F-A5CB-5EF7-B145-B01B7DAB4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kern="1200" dirty="0"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Drift time filtering to increase confidence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A07C1E-769B-D434-3AF2-3AE91F020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515C-2561-4DC2-91D8-F8865A53C28A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29AEFF-C41C-21B2-18CE-220571DD7BA6}"/>
              </a:ext>
            </a:extLst>
          </p:cNvPr>
          <p:cNvGrpSpPr/>
          <p:nvPr/>
        </p:nvGrpSpPr>
        <p:grpSpPr>
          <a:xfrm>
            <a:off x="1759614" y="3150333"/>
            <a:ext cx="4887455" cy="1885145"/>
            <a:chOff x="1068602" y="4252183"/>
            <a:chExt cx="6516607" cy="251352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8476298-0AE7-7474-9AB8-0A9456AD1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7551" y="4252183"/>
              <a:ext cx="6387658" cy="2472237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45A66B3-BAA7-91C4-E932-B03836DA85D1}"/>
                </a:ext>
              </a:extLst>
            </p:cNvPr>
            <p:cNvSpPr txBox="1"/>
            <p:nvPr/>
          </p:nvSpPr>
          <p:spPr>
            <a:xfrm rot="16200000">
              <a:off x="556496" y="5260181"/>
              <a:ext cx="1331988" cy="30777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900" b="1" kern="1200" dirty="0">
                  <a:solidFill>
                    <a:prstClr val="black"/>
                  </a:solidFill>
                  <a:latin typeface="+mj-lt"/>
                  <a:ea typeface="+mn-ea"/>
                  <a:cs typeface="+mn-cs"/>
                </a:rPr>
                <a:t>Drift Time (</a:t>
              </a:r>
              <a:r>
                <a:rPr lang="en-US" sz="900" b="1" kern="1200" dirty="0" err="1">
                  <a:solidFill>
                    <a:prstClr val="black"/>
                  </a:solidFill>
                  <a:latin typeface="+mj-lt"/>
                  <a:ea typeface="+mn-ea"/>
                  <a:cs typeface="+mn-cs"/>
                </a:rPr>
                <a:t>ms</a:t>
              </a:r>
              <a:r>
                <a:rPr lang="en-US" sz="900" b="1" kern="1200" dirty="0">
                  <a:solidFill>
                    <a:prstClr val="black"/>
                  </a:solidFill>
                  <a:latin typeface="+mj-lt"/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8530FC7-5933-948A-E412-14F427C1447B}"/>
                </a:ext>
              </a:extLst>
            </p:cNvPr>
            <p:cNvSpPr txBox="1"/>
            <p:nvPr/>
          </p:nvSpPr>
          <p:spPr>
            <a:xfrm>
              <a:off x="4121861" y="6424680"/>
              <a:ext cx="539037" cy="33855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1050" b="1" i="1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m/z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9E70646-6AA8-A5D0-3628-448FC527E183}"/>
                </a:ext>
              </a:extLst>
            </p:cNvPr>
            <p:cNvSpPr/>
            <p:nvPr/>
          </p:nvSpPr>
          <p:spPr>
            <a:xfrm>
              <a:off x="4812297" y="6550430"/>
              <a:ext cx="283405" cy="215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buClrTx/>
                <a:defRPr/>
              </a:pPr>
              <a:endParaRPr lang="en-US" sz="1350" kern="12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1C9DCF7-81E6-C7B0-C142-62FD6D492A1B}"/>
                </a:ext>
              </a:extLst>
            </p:cNvPr>
            <p:cNvSpPr txBox="1"/>
            <p:nvPr/>
          </p:nvSpPr>
          <p:spPr>
            <a:xfrm>
              <a:off x="1750490" y="4472246"/>
              <a:ext cx="1096881" cy="2616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675" b="1" kern="1200" dirty="0">
                  <a:solidFill>
                    <a:srgbClr val="E76821"/>
                  </a:solidFill>
                  <a:latin typeface="Calibri" panose="020F0502020204030204"/>
                  <a:ea typeface="+mn-ea"/>
                  <a:cs typeface="+mn-cs"/>
                </a:rPr>
                <a:t>FA 18:0(+O)[M-H]</a:t>
              </a:r>
            </a:p>
          </p:txBody>
        </p:sp>
      </p:grpSp>
      <p:sp>
        <p:nvSpPr>
          <p:cNvPr id="48" name="Right Brace 47">
            <a:extLst>
              <a:ext uri="{FF2B5EF4-FFF2-40B4-BE49-F238E27FC236}">
                <a16:creationId xmlns:a16="http://schemas.microsoft.com/office/drawing/2014/main" id="{7B233D86-5AF1-59BA-6CD5-F1AAC1477F31}"/>
              </a:ext>
            </a:extLst>
          </p:cNvPr>
          <p:cNvSpPr/>
          <p:nvPr/>
        </p:nvSpPr>
        <p:spPr>
          <a:xfrm>
            <a:off x="6685376" y="4285448"/>
            <a:ext cx="123122" cy="202593"/>
          </a:xfrm>
          <a:prstGeom prst="rightBrace">
            <a:avLst>
              <a:gd name="adj1" fmla="val 53083"/>
              <a:gd name="adj2" fmla="val 50000"/>
            </a:avLst>
          </a:prstGeom>
          <a:ln w="28575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46500D2-80AB-A1FF-CE8A-06A21C9B9BAB}"/>
              </a:ext>
            </a:extLst>
          </p:cNvPr>
          <p:cNvSpPr txBox="1"/>
          <p:nvPr/>
        </p:nvSpPr>
        <p:spPr>
          <a:xfrm>
            <a:off x="6846805" y="4171496"/>
            <a:ext cx="160501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  <a:defRPr/>
            </a:pPr>
            <a:r>
              <a:rPr lang="en-US" sz="1125" b="1" kern="1200" dirty="0">
                <a:solidFill>
                  <a:prstClr val="black"/>
                </a:solidFill>
                <a:ea typeface="+mn-ea"/>
                <a:cs typeface="+mn-cs"/>
              </a:rPr>
              <a:t>Signal included in chromatogram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E1B686-5F36-7611-EF55-641C39D80DE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4912782"/>
            <a:ext cx="3982229" cy="273844"/>
          </a:xfrm>
        </p:spPr>
        <p:txBody>
          <a:bodyPr/>
          <a:lstStyle/>
          <a:p>
            <a:r>
              <a:rPr lang="en-US" kern="12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MacLean, B.X., et. al. </a:t>
            </a:r>
            <a:r>
              <a:rPr lang="en-US" i="1" kern="12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 Am Soc Mass </a:t>
            </a:r>
            <a:r>
              <a:rPr lang="en-US" i="1" kern="1200" dirty="0" err="1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Spectrom</a:t>
            </a:r>
            <a:r>
              <a:rPr lang="en-US" i="1" kern="12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b="1" kern="12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2018</a:t>
            </a:r>
            <a:r>
              <a:rPr lang="en-US" kern="12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29(11): 2182-2188.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FC8B895F-2F51-B5D0-5CED-98C3109FAD13}"/>
              </a:ext>
            </a:extLst>
          </p:cNvPr>
          <p:cNvGrpSpPr/>
          <p:nvPr/>
        </p:nvGrpSpPr>
        <p:grpSpPr>
          <a:xfrm>
            <a:off x="4153799" y="880767"/>
            <a:ext cx="1220667" cy="1394357"/>
            <a:chOff x="5528201" y="1174355"/>
            <a:chExt cx="1516153" cy="185914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222489F-CA40-DC0F-5C68-43C19D1F9E7F}"/>
                </a:ext>
              </a:extLst>
            </p:cNvPr>
            <p:cNvGrpSpPr/>
            <p:nvPr/>
          </p:nvGrpSpPr>
          <p:grpSpPr>
            <a:xfrm>
              <a:off x="5528201" y="1665271"/>
              <a:ext cx="1516153" cy="1368227"/>
              <a:chOff x="6920185" y="5255736"/>
              <a:chExt cx="1849899" cy="2300671"/>
            </a:xfrm>
          </p:grpSpPr>
          <p:sp>
            <p:nvSpPr>
              <p:cNvPr id="34" name="Rounded Rectangle 95">
                <a:extLst>
                  <a:ext uri="{FF2B5EF4-FFF2-40B4-BE49-F238E27FC236}">
                    <a16:creationId xmlns:a16="http://schemas.microsoft.com/office/drawing/2014/main" id="{839C5793-ABE3-6F8A-239C-D7BA880B391C}"/>
                  </a:ext>
                </a:extLst>
              </p:cNvPr>
              <p:cNvSpPr/>
              <p:nvPr/>
            </p:nvSpPr>
            <p:spPr>
              <a:xfrm>
                <a:off x="6920185" y="5303119"/>
                <a:ext cx="1697921" cy="192368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825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0D287455-F7C0-C628-FE5A-FEE39F9A8365}"/>
                  </a:ext>
                </a:extLst>
              </p:cNvPr>
              <p:cNvGrpSpPr/>
              <p:nvPr/>
            </p:nvGrpSpPr>
            <p:grpSpPr>
              <a:xfrm>
                <a:off x="7006689" y="5255736"/>
                <a:ext cx="1763395" cy="2300671"/>
                <a:chOff x="6986824" y="5220247"/>
                <a:chExt cx="1763395" cy="2300671"/>
              </a:xfrm>
            </p:grpSpPr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9C8C0B1C-2596-9E72-E263-5A8316D4267A}"/>
                    </a:ext>
                  </a:extLst>
                </p:cNvPr>
                <p:cNvCxnSpPr/>
                <p:nvPr/>
              </p:nvCxnSpPr>
              <p:spPr>
                <a:xfrm>
                  <a:off x="6986824" y="5443512"/>
                  <a:ext cx="267670" cy="0"/>
                </a:xfrm>
                <a:prstGeom prst="line">
                  <a:avLst/>
                </a:prstGeom>
                <a:ln w="38100">
                  <a:solidFill>
                    <a:srgbClr val="0808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3664577-9DDC-BFBB-C6A1-75BFF4D8D070}"/>
                    </a:ext>
                  </a:extLst>
                </p:cNvPr>
                <p:cNvSpPr txBox="1"/>
                <p:nvPr/>
              </p:nvSpPr>
              <p:spPr>
                <a:xfrm>
                  <a:off x="7187458" y="5220247"/>
                  <a:ext cx="1499392" cy="478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[M-H]</a:t>
                  </a:r>
                </a:p>
              </p:txBody>
            </p: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92DD3D06-2793-3BF2-221E-8EF603EB1B09}"/>
                    </a:ext>
                  </a:extLst>
                </p:cNvPr>
                <p:cNvCxnSpPr/>
                <p:nvPr/>
              </p:nvCxnSpPr>
              <p:spPr>
                <a:xfrm>
                  <a:off x="6986824" y="5750720"/>
                  <a:ext cx="267670" cy="0"/>
                </a:xfrm>
                <a:prstGeom prst="line">
                  <a:avLst/>
                </a:prstGeom>
                <a:ln w="38100">
                  <a:solidFill>
                    <a:srgbClr val="8928E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55048EF8-1634-ED9D-D89F-BDCE76C0F2B1}"/>
                    </a:ext>
                  </a:extLst>
                </p:cNvPr>
                <p:cNvSpPr txBox="1"/>
                <p:nvPr/>
              </p:nvSpPr>
              <p:spPr>
                <a:xfrm>
                  <a:off x="7187458" y="5530241"/>
                  <a:ext cx="1562761" cy="478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[M+1-H]</a:t>
                  </a: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CBF0E280-B040-4370-B1F8-D1B43AB7E25F}"/>
                    </a:ext>
                  </a:extLst>
                </p:cNvPr>
                <p:cNvSpPr txBox="1"/>
                <p:nvPr/>
              </p:nvSpPr>
              <p:spPr>
                <a:xfrm>
                  <a:off x="7187458" y="5840236"/>
                  <a:ext cx="1562761" cy="478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[M+2-H]</a:t>
                  </a:r>
                </a:p>
              </p:txBody>
            </p: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1C4D15B-9BC2-93F6-0EC2-DAC1C7E42EA0}"/>
                    </a:ext>
                  </a:extLst>
                </p:cNvPr>
                <p:cNvCxnSpPr/>
                <p:nvPr/>
              </p:nvCxnSpPr>
              <p:spPr>
                <a:xfrm>
                  <a:off x="6986824" y="6057926"/>
                  <a:ext cx="267670" cy="0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4C4E07D5-6AAF-26F8-26B5-9E17D87F39F3}"/>
                    </a:ext>
                  </a:extLst>
                </p:cNvPr>
                <p:cNvCxnSpPr/>
                <p:nvPr/>
              </p:nvCxnSpPr>
              <p:spPr>
                <a:xfrm>
                  <a:off x="6986824" y="6365134"/>
                  <a:ext cx="267670" cy="0"/>
                </a:xfrm>
                <a:prstGeom prst="line">
                  <a:avLst/>
                </a:prstGeom>
                <a:ln w="38100">
                  <a:solidFill>
                    <a:srgbClr val="D064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A791A0F8-C188-DCE3-E2AE-976E4F66AB80}"/>
                    </a:ext>
                  </a:extLst>
                </p:cNvPr>
                <p:cNvSpPr txBox="1"/>
                <p:nvPr/>
              </p:nvSpPr>
              <p:spPr>
                <a:xfrm>
                  <a:off x="7187458" y="6150230"/>
                  <a:ext cx="1562757" cy="478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FA 18:0</a:t>
                  </a:r>
                </a:p>
              </p:txBody>
            </p: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ECB8304-2AFD-3450-78E3-85316C8A4E7E}"/>
                    </a:ext>
                  </a:extLst>
                </p:cNvPr>
                <p:cNvCxnSpPr/>
                <p:nvPr/>
              </p:nvCxnSpPr>
              <p:spPr>
                <a:xfrm>
                  <a:off x="6986824" y="6672341"/>
                  <a:ext cx="267670" cy="0"/>
                </a:xfrm>
                <a:prstGeom prst="line">
                  <a:avLst/>
                </a:prstGeom>
                <a:ln w="38100">
                  <a:solidFill>
                    <a:srgbClr val="00888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4775814D-A4D2-8979-45C2-440599CBAF5A}"/>
                    </a:ext>
                  </a:extLst>
                </p:cNvPr>
                <p:cNvSpPr txBox="1"/>
                <p:nvPr/>
              </p:nvSpPr>
              <p:spPr>
                <a:xfrm>
                  <a:off x="7187458" y="6460224"/>
                  <a:ext cx="1562757" cy="478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FA 20:4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0FCEC143-2800-BEBB-4732-9DDD58A62650}"/>
                    </a:ext>
                  </a:extLst>
                </p:cNvPr>
                <p:cNvSpPr txBox="1"/>
                <p:nvPr/>
              </p:nvSpPr>
              <p:spPr>
                <a:xfrm>
                  <a:off x="7187458" y="6770219"/>
                  <a:ext cx="1499392" cy="7506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PE Head Group</a:t>
                  </a:r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290198C-0152-6592-FAEA-F6E8A24B5493}"/>
                    </a:ext>
                  </a:extLst>
                </p:cNvPr>
                <p:cNvCxnSpPr/>
                <p:nvPr/>
              </p:nvCxnSpPr>
              <p:spPr>
                <a:xfrm>
                  <a:off x="6986824" y="6979545"/>
                  <a:ext cx="267670" cy="0"/>
                </a:xfrm>
                <a:prstGeom prst="line">
                  <a:avLst/>
                </a:prstGeom>
                <a:ln w="38100">
                  <a:solidFill>
                    <a:srgbClr val="2F972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2" name="Rounded Rectangle 31">
              <a:extLst>
                <a:ext uri="{FF2B5EF4-FFF2-40B4-BE49-F238E27FC236}">
                  <a16:creationId xmlns:a16="http://schemas.microsoft.com/office/drawing/2014/main" id="{3E1B6F60-10DA-FFCC-A9EE-B06BC642B238}"/>
                </a:ext>
              </a:extLst>
            </p:cNvPr>
            <p:cNvSpPr/>
            <p:nvPr/>
          </p:nvSpPr>
          <p:spPr>
            <a:xfrm>
              <a:off x="5535718" y="1174355"/>
              <a:ext cx="1321042" cy="365760"/>
            </a:xfrm>
            <a:prstGeom prst="roundRect">
              <a:avLst/>
            </a:prstGeom>
            <a:solidFill>
              <a:srgbClr val="BED9EC"/>
            </a:solidFill>
            <a:ln w="28575">
              <a:solidFill>
                <a:srgbClr val="68A6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4DC93E21-3ECE-3C8E-AEC2-51DAC243560B}"/>
                </a:ext>
              </a:extLst>
            </p:cNvPr>
            <p:cNvSpPr txBox="1"/>
            <p:nvPr/>
          </p:nvSpPr>
          <p:spPr>
            <a:xfrm>
              <a:off x="5565947" y="1190342"/>
              <a:ext cx="1330416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/>
                <a:t>PE(18:0_20:4)</a:t>
              </a:r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k 114">
                <a:extLst>
                  <a:ext uri="{FF2B5EF4-FFF2-40B4-BE49-F238E27FC236}">
                    <a16:creationId xmlns:a16="http://schemas.microsoft.com/office/drawing/2014/main" id="{857FEC2C-81E0-C811-4993-21D89A4324A0}"/>
                  </a:ext>
                </a:extLst>
              </p14:cNvPr>
              <p14:cNvContentPartPr/>
              <p14:nvPr/>
            </p14:nvContentPartPr>
            <p14:xfrm>
              <a:off x="1751312" y="1040607"/>
              <a:ext cx="27000" cy="13230"/>
            </p14:xfrm>
          </p:contentPart>
        </mc:Choice>
        <mc:Fallback xmlns="">
          <p:pic>
            <p:nvPicPr>
              <p:cNvPr id="115" name="Ink 114">
                <a:extLst>
                  <a:ext uri="{FF2B5EF4-FFF2-40B4-BE49-F238E27FC236}">
                    <a16:creationId xmlns:a16="http://schemas.microsoft.com/office/drawing/2014/main" id="{857FEC2C-81E0-C811-4993-21D89A4324A0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46992" y="1036316"/>
                <a:ext cx="35640" cy="21812"/>
              </a:xfrm>
              <a:prstGeom prst="rect">
                <a:avLst/>
              </a:prstGeom>
            </p:spPr>
          </p:pic>
        </mc:Fallback>
      </mc:AlternateContent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37C58F1-B826-21E3-3654-4541AFCD12BC}"/>
              </a:ext>
            </a:extLst>
          </p:cNvPr>
          <p:cNvGrpSpPr/>
          <p:nvPr/>
        </p:nvGrpSpPr>
        <p:grpSpPr>
          <a:xfrm>
            <a:off x="1748342" y="1028727"/>
            <a:ext cx="34290" cy="19170"/>
            <a:chOff x="2331123" y="1371636"/>
            <a:chExt cx="45720" cy="25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AEF21836-C80B-AE54-535E-0C49224279A9}"/>
                    </a:ext>
                  </a:extLst>
                </p14:cNvPr>
                <p14:cNvContentPartPr/>
                <p14:nvPr/>
              </p14:nvContentPartPr>
              <p14:xfrm>
                <a:off x="2335083" y="1375596"/>
                <a:ext cx="360" cy="36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AEF21836-C80B-AE54-535E-0C49224279A9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17443" y="135759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6199CABD-8CBA-6E60-6D7B-424FA78D9229}"/>
                    </a:ext>
                  </a:extLst>
                </p14:cNvPr>
                <p14:cNvContentPartPr/>
                <p14:nvPr/>
              </p14:nvContentPartPr>
              <p14:xfrm>
                <a:off x="2331123" y="1396116"/>
                <a:ext cx="360" cy="108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6199CABD-8CBA-6E60-6D7B-424FA78D922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313483" y="1378116"/>
                  <a:ext cx="36000" cy="3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6D0FD71A-F922-1C43-B3CF-055E2CA1652E}"/>
                    </a:ext>
                  </a:extLst>
                </p14:cNvPr>
                <p14:cNvContentPartPr/>
                <p14:nvPr/>
              </p14:nvContentPartPr>
              <p14:xfrm>
                <a:off x="2343363" y="1392156"/>
                <a:ext cx="360" cy="36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6D0FD71A-F922-1C43-B3CF-055E2CA1652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25723" y="137415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03A43AE0-61C2-8190-293B-A163B4E1503D}"/>
                    </a:ext>
                  </a:extLst>
                </p14:cNvPr>
                <p14:cNvContentPartPr/>
                <p14:nvPr/>
              </p14:nvContentPartPr>
              <p14:xfrm>
                <a:off x="2351643" y="1371636"/>
                <a:ext cx="360" cy="36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03A43AE0-61C2-8190-293B-A163B4E1503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34003" y="135363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B957C471-9233-6AB9-3662-DF543918C4B6}"/>
                    </a:ext>
                  </a:extLst>
                </p14:cNvPr>
                <p14:cNvContentPartPr/>
                <p14:nvPr/>
              </p14:nvContentPartPr>
              <p14:xfrm>
                <a:off x="2376483" y="1383876"/>
                <a:ext cx="360" cy="36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B957C471-9233-6AB9-3662-DF543918C4B6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58483" y="136587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02F5994F-8E01-6398-444B-9CC4992B766C}"/>
              </a:ext>
            </a:extLst>
          </p:cNvPr>
          <p:cNvGrpSpPr/>
          <p:nvPr/>
        </p:nvGrpSpPr>
        <p:grpSpPr>
          <a:xfrm>
            <a:off x="7435496" y="1148877"/>
            <a:ext cx="34290" cy="22140"/>
            <a:chOff x="9913995" y="1531836"/>
            <a:chExt cx="45720" cy="2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D45F945D-B478-94C6-C0F2-FE5B9A6FA74B}"/>
                    </a:ext>
                  </a:extLst>
                </p14:cNvPr>
                <p14:cNvContentPartPr/>
                <p14:nvPr/>
              </p14:nvContentPartPr>
              <p14:xfrm>
                <a:off x="9922275" y="1531836"/>
                <a:ext cx="360" cy="36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D45F945D-B478-94C6-C0F2-FE5B9A6FA74B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904275" y="151419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B89C8CCF-783D-1BF5-F7ED-BD1247B36413}"/>
                    </a:ext>
                  </a:extLst>
                </p14:cNvPr>
                <p14:cNvContentPartPr/>
                <p14:nvPr/>
              </p14:nvContentPartPr>
              <p14:xfrm>
                <a:off x="9913995" y="1560996"/>
                <a:ext cx="360" cy="36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B89C8CCF-783D-1BF5-F7ED-BD1247B3641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896355" y="154299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D2AFDBD7-81A5-3054-3D4E-F8FDA66B0602}"/>
                    </a:ext>
                  </a:extLst>
                </p14:cNvPr>
                <p14:cNvContentPartPr/>
                <p14:nvPr/>
              </p14:nvContentPartPr>
              <p14:xfrm>
                <a:off x="9934515" y="1548396"/>
                <a:ext cx="360" cy="36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D2AFDBD7-81A5-3054-3D4E-F8FDA66B060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916875" y="153075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03FE7071-C79C-AA57-0D77-E50607C5FE31}"/>
                    </a:ext>
                  </a:extLst>
                </p14:cNvPr>
                <p14:cNvContentPartPr/>
                <p14:nvPr/>
              </p14:nvContentPartPr>
              <p14:xfrm>
                <a:off x="9959355" y="1540116"/>
                <a:ext cx="360" cy="36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03FE7071-C79C-AA57-0D77-E50607C5FE3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941715" y="152247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0C12323-F2D1-2A6D-9EBA-EFBC17FDA91A}"/>
              </a:ext>
            </a:extLst>
          </p:cNvPr>
          <p:cNvGrpSpPr/>
          <p:nvPr/>
        </p:nvGrpSpPr>
        <p:grpSpPr>
          <a:xfrm>
            <a:off x="5760274" y="752432"/>
            <a:ext cx="3069961" cy="2416622"/>
            <a:chOff x="5796202" y="792272"/>
            <a:chExt cx="3069961" cy="241662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DB8DD72-954D-2D3C-5152-A0297476A4FD}"/>
                </a:ext>
              </a:extLst>
            </p:cNvPr>
            <p:cNvGrpSpPr/>
            <p:nvPr/>
          </p:nvGrpSpPr>
          <p:grpSpPr>
            <a:xfrm>
              <a:off x="6090695" y="792272"/>
              <a:ext cx="2775468" cy="2416622"/>
              <a:chOff x="5245331" y="972859"/>
              <a:chExt cx="3700624" cy="3222162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C050D8B5-8466-9221-7DB2-B9AA155BC5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/>
              <a:srcRect l="11894" t="4178"/>
              <a:stretch/>
            </p:blipFill>
            <p:spPr>
              <a:xfrm>
                <a:off x="5245331" y="972859"/>
                <a:ext cx="3700624" cy="3097518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C489B62-7180-61CF-942D-DAECEEDE68FB}"/>
                  </a:ext>
                </a:extLst>
              </p:cNvPr>
              <p:cNvSpPr txBox="1"/>
              <p:nvPr/>
            </p:nvSpPr>
            <p:spPr>
              <a:xfrm>
                <a:off x="6726830" y="1051955"/>
                <a:ext cx="774144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 defTabSz="685800">
                  <a:buClrTx/>
                  <a:defRPr/>
                </a:pPr>
                <a:r>
                  <a:rPr lang="en-US" sz="750" b="1" kern="1200" dirty="0">
                    <a:solidFill>
                      <a:srgbClr val="0000FF"/>
                    </a:solidFill>
                    <a:latin typeface="+mj-lt"/>
                    <a:ea typeface="+mn-ea"/>
                    <a:cs typeface="+mn-cs"/>
                  </a:rPr>
                  <a:t>19.9</a:t>
                </a:r>
              </a:p>
              <a:p>
                <a:pPr algn="ctr" defTabSz="685800">
                  <a:buClrTx/>
                  <a:defRPr/>
                </a:pPr>
                <a:r>
                  <a:rPr lang="en-US" sz="750" b="1" kern="1200" dirty="0">
                    <a:solidFill>
                      <a:srgbClr val="0000FF"/>
                    </a:solidFill>
                    <a:latin typeface="+mj-lt"/>
                    <a:ea typeface="+mn-ea"/>
                    <a:cs typeface="+mn-cs"/>
                  </a:rPr>
                  <a:t>-2.3 ppm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425EC36-ED0A-8DB3-F1CB-CCF1153A5675}"/>
                  </a:ext>
                </a:extLst>
              </p:cNvPr>
              <p:cNvSpPr txBox="1"/>
              <p:nvPr/>
            </p:nvSpPr>
            <p:spPr>
              <a:xfrm>
                <a:off x="6416824" y="3887245"/>
                <a:ext cx="1357637" cy="3077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 defTabSz="685800">
                  <a:buClrTx/>
                  <a:defRPr/>
                </a:pPr>
                <a:r>
                  <a:rPr lang="en-US" sz="900" b="1" kern="1200" dirty="0">
                    <a:solidFill>
                      <a:prstClr val="black"/>
                    </a:solidFill>
                    <a:ea typeface="+mn-ea"/>
                    <a:cs typeface="+mn-cs"/>
                  </a:rPr>
                  <a:t>Retention Time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56CE0E5-A6E2-4A72-1CA5-8EA1DFDDA7D2}"/>
                  </a:ext>
                </a:extLst>
              </p:cNvPr>
              <p:cNvSpPr txBox="1"/>
              <p:nvPr/>
            </p:nvSpPr>
            <p:spPr>
              <a:xfrm>
                <a:off x="7716195" y="1006654"/>
                <a:ext cx="8849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buClrTx/>
                  <a:defRPr/>
                </a:pPr>
                <a:r>
                  <a:rPr lang="en-US" sz="1200" b="1" kern="1200" dirty="0">
                    <a:latin typeface="+mj-lt"/>
                    <a:ea typeface="+mn-ea"/>
                    <a:cs typeface="+mn-cs"/>
                  </a:rPr>
                  <a:t>After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C3312A3-90C0-6C37-0C56-ACAFCF9F87FF}"/>
                </a:ext>
              </a:extLst>
            </p:cNvPr>
            <p:cNvSpPr txBox="1"/>
            <p:nvPr/>
          </p:nvSpPr>
          <p:spPr>
            <a:xfrm rot="16200000">
              <a:off x="5441777" y="1853607"/>
              <a:ext cx="939681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900" b="1" kern="1200" dirty="0">
                  <a:solidFill>
                    <a:prstClr val="black"/>
                  </a:solidFill>
                  <a:ea typeface="+mn-ea"/>
                  <a:cs typeface="+mn-cs"/>
                </a:rPr>
                <a:t>Intensity (</a:t>
              </a:r>
              <a:r>
                <a:rPr lang="en-US" sz="900" b="1" kern="1200" dirty="0">
                  <a:solidFill>
                    <a:prstClr val="black"/>
                  </a:solidFill>
                  <a:latin typeface="+mj-lt"/>
                  <a:ea typeface="+mn-ea"/>
                  <a:cs typeface="+mn-cs"/>
                </a:rPr>
                <a:t>10</a:t>
              </a:r>
              <a:r>
                <a:rPr lang="en-US" sz="900" b="1" kern="1200" baseline="30000" dirty="0">
                  <a:solidFill>
                    <a:prstClr val="black"/>
                  </a:solidFill>
                  <a:latin typeface="+mj-lt"/>
                  <a:ea typeface="+mn-ea"/>
                  <a:cs typeface="Arial" panose="020B0604020202020204" pitchFamily="34" charset="0"/>
                </a:rPr>
                <a:t>3</a:t>
              </a:r>
              <a:r>
                <a:rPr lang="en-US" sz="900" b="1" kern="1200" dirty="0">
                  <a:solidFill>
                    <a:prstClr val="black"/>
                  </a:solidFill>
                  <a:ea typeface="+mn-ea"/>
                  <a:cs typeface="+mn-cs"/>
                </a:rPr>
                <a:t>)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BAD4F4E-37A0-F8AC-7850-AF7F2CB9D859}"/>
              </a:ext>
            </a:extLst>
          </p:cNvPr>
          <p:cNvGrpSpPr/>
          <p:nvPr/>
        </p:nvGrpSpPr>
        <p:grpSpPr>
          <a:xfrm>
            <a:off x="267284" y="745641"/>
            <a:ext cx="2981187" cy="2467509"/>
            <a:chOff x="166700" y="730675"/>
            <a:chExt cx="2981187" cy="246750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1D74B8D-D065-1D72-022F-6024C4DC7711}"/>
                </a:ext>
              </a:extLst>
            </p:cNvPr>
            <p:cNvGrpSpPr/>
            <p:nvPr/>
          </p:nvGrpSpPr>
          <p:grpSpPr>
            <a:xfrm>
              <a:off x="166700" y="730675"/>
              <a:ext cx="2981187" cy="2397287"/>
              <a:chOff x="184264" y="604330"/>
              <a:chExt cx="2981187" cy="239728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DE083C44-AA65-7D9B-34C1-5B32ADD976B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2"/>
              <a:srcRect l="13754" t="1441"/>
              <a:stretch/>
            </p:blipFill>
            <p:spPr>
              <a:xfrm>
                <a:off x="456909" y="635894"/>
                <a:ext cx="2708542" cy="2365723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5AE2317-EBC5-F05C-6BAD-06ECAD99A390}"/>
                  </a:ext>
                </a:extLst>
              </p:cNvPr>
              <p:cNvSpPr txBox="1"/>
              <p:nvPr/>
            </p:nvSpPr>
            <p:spPr>
              <a:xfrm>
                <a:off x="1395020" y="604330"/>
                <a:ext cx="580608" cy="3231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 defTabSz="685800">
                  <a:buClrTx/>
                  <a:defRPr/>
                </a:pPr>
                <a:r>
                  <a:rPr lang="en-US" sz="750" b="1" kern="1200" dirty="0">
                    <a:solidFill>
                      <a:srgbClr val="0000FF"/>
                    </a:solidFill>
                    <a:latin typeface="+mj-lt"/>
                    <a:ea typeface="+mn-ea"/>
                    <a:cs typeface="+mn-cs"/>
                  </a:rPr>
                  <a:t>19.9</a:t>
                </a:r>
              </a:p>
              <a:p>
                <a:pPr algn="ctr" defTabSz="685800">
                  <a:buClrTx/>
                  <a:defRPr/>
                </a:pPr>
                <a:r>
                  <a:rPr lang="en-US" sz="750" b="1" kern="1200" dirty="0">
                    <a:solidFill>
                      <a:srgbClr val="0000FF"/>
                    </a:solidFill>
                    <a:latin typeface="+mj-lt"/>
                    <a:ea typeface="+mn-ea"/>
                    <a:cs typeface="+mn-cs"/>
                  </a:rPr>
                  <a:t>-2.3 ppm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4B9B4E5-126C-2936-95D5-BC021CF50A1C}"/>
                  </a:ext>
                </a:extLst>
              </p:cNvPr>
              <p:cNvSpPr txBox="1"/>
              <p:nvPr/>
            </p:nvSpPr>
            <p:spPr>
              <a:xfrm rot="16200000">
                <a:off x="-170161" y="1637345"/>
                <a:ext cx="939681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 defTabSz="685800">
                  <a:buClrTx/>
                  <a:defRPr/>
                </a:pPr>
                <a:r>
                  <a:rPr lang="en-US" sz="900" b="1" kern="1200" dirty="0">
                    <a:solidFill>
                      <a:prstClr val="black"/>
                    </a:solidFill>
                    <a:ea typeface="+mn-ea"/>
                    <a:cs typeface="+mn-cs"/>
                  </a:rPr>
                  <a:t>Intensity (</a:t>
                </a:r>
                <a:r>
                  <a:rPr lang="en-US" sz="900" b="1" kern="1200" dirty="0">
                    <a:solidFill>
                      <a:prstClr val="black"/>
                    </a:solidFill>
                    <a:latin typeface="+mj-lt"/>
                    <a:ea typeface="+mn-ea"/>
                    <a:cs typeface="+mn-cs"/>
                  </a:rPr>
                  <a:t>10</a:t>
                </a:r>
                <a:r>
                  <a:rPr lang="en-US" sz="900" b="1" kern="1200" baseline="30000" dirty="0">
                    <a:solidFill>
                      <a:prstClr val="black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3</a:t>
                </a:r>
                <a:r>
                  <a:rPr lang="en-US" sz="900" b="1" kern="1200" dirty="0">
                    <a:solidFill>
                      <a:prstClr val="black"/>
                    </a:solidFill>
                    <a:ea typeface="+mn-ea"/>
                    <a:cs typeface="+mn-cs"/>
                  </a:rPr>
                  <a:t>)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5B21DD2-FD7F-ECB6-A1F5-B22D8AD8EEF7}"/>
                </a:ext>
              </a:extLst>
            </p:cNvPr>
            <p:cNvSpPr txBox="1"/>
            <p:nvPr/>
          </p:nvSpPr>
          <p:spPr>
            <a:xfrm>
              <a:off x="1120305" y="2967352"/>
              <a:ext cx="1018228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900" b="1" kern="1200" dirty="0">
                  <a:solidFill>
                    <a:prstClr val="black"/>
                  </a:solidFill>
                  <a:ea typeface="+mn-ea"/>
                  <a:cs typeface="+mn-cs"/>
                </a:rPr>
                <a:t>Retention Time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1CF541B-249C-6568-8B4C-FFD6BECE7F89}"/>
              </a:ext>
            </a:extLst>
          </p:cNvPr>
          <p:cNvSpPr txBox="1"/>
          <p:nvPr/>
        </p:nvSpPr>
        <p:spPr>
          <a:xfrm>
            <a:off x="698627" y="835995"/>
            <a:ext cx="730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  <a:defRPr/>
            </a:pPr>
            <a:r>
              <a:rPr lang="en-US" sz="1200" b="1" kern="1200" dirty="0">
                <a:latin typeface="+mj-lt"/>
                <a:ea typeface="+mn-ea"/>
                <a:cs typeface="+mn-cs"/>
              </a:rPr>
              <a:t>Before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CD95836-E3C2-8CE2-EC1B-1F6638F4415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953368" y="1505157"/>
            <a:ext cx="5228122" cy="2388062"/>
          </a:xfrm>
          <a:prstGeom prst="rect">
            <a:avLst/>
          </a:prstGeom>
          <a:solidFill>
            <a:srgbClr val="000000">
              <a:shade val="95000"/>
            </a:srgbClr>
          </a:solidFill>
          <a:ln w="285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409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B09F-A5CB-5EF7-B145-B01B7DAB4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kern="1200" dirty="0"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Library match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A07C1E-769B-D434-3AF2-3AE91F020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515C-2561-4DC2-91D8-F8865A53C28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E1B686-5F36-7611-EF55-641C39D80DE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4912782"/>
            <a:ext cx="3982229" cy="273844"/>
          </a:xfrm>
        </p:spPr>
        <p:txBody>
          <a:bodyPr/>
          <a:lstStyle/>
          <a:p>
            <a:r>
              <a:rPr lang="en-US" kern="12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MacLean, B.X., et. al. </a:t>
            </a:r>
            <a:r>
              <a:rPr lang="en-US" i="1" kern="12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 Am Soc Mass </a:t>
            </a:r>
            <a:r>
              <a:rPr lang="en-US" i="1" kern="1200" dirty="0" err="1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Spectrom</a:t>
            </a:r>
            <a:r>
              <a:rPr lang="en-US" i="1" kern="12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b="1" kern="12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2018</a:t>
            </a:r>
            <a:r>
              <a:rPr lang="en-US" kern="12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29(11): 2182-2188.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46FC916-8A72-4105-C668-A4A95A558BD5}"/>
              </a:ext>
            </a:extLst>
          </p:cNvPr>
          <p:cNvGrpSpPr/>
          <p:nvPr/>
        </p:nvGrpSpPr>
        <p:grpSpPr>
          <a:xfrm>
            <a:off x="3503859" y="1197755"/>
            <a:ext cx="5242339" cy="3217454"/>
            <a:chOff x="711142" y="1169681"/>
            <a:chExt cx="5436854" cy="3169357"/>
          </a:xfrm>
        </p:grpSpPr>
        <p:sp>
          <p:nvSpPr>
            <p:cNvPr id="72" name="Left Brace 71">
              <a:extLst>
                <a:ext uri="{FF2B5EF4-FFF2-40B4-BE49-F238E27FC236}">
                  <a16:creationId xmlns:a16="http://schemas.microsoft.com/office/drawing/2014/main" id="{06AF7DEF-957C-E909-5560-9E7B26533985}"/>
                </a:ext>
              </a:extLst>
            </p:cNvPr>
            <p:cNvSpPr/>
            <p:nvPr/>
          </p:nvSpPr>
          <p:spPr>
            <a:xfrm rot="16200000">
              <a:off x="3427068" y="147951"/>
              <a:ext cx="229284" cy="4919045"/>
            </a:xfrm>
            <a:prstGeom prst="leftBrace">
              <a:avLst>
                <a:gd name="adj1" fmla="val 109315"/>
                <a:gd name="adj2" fmla="val 50000"/>
              </a:avLst>
            </a:prstGeom>
            <a:noFill/>
            <a:ln w="47625" cap="flat" cmpd="sng" algn="ctr">
              <a:gradFill flip="none" rotWithShape="1">
                <a:gsLst>
                  <a:gs pos="51000">
                    <a:srgbClr val="9CB6D7"/>
                  </a:gs>
                  <a:gs pos="84000">
                    <a:srgbClr val="4E7BB2"/>
                  </a:gs>
                  <a:gs pos="23000">
                    <a:srgbClr val="9F8EA1"/>
                  </a:gs>
                </a:gsLst>
                <a:lin ang="16200000" scaled="1"/>
                <a:tileRect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buClrTx/>
                <a:defRPr/>
              </a:pPr>
              <a:endParaRPr lang="en-US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60A70004-0159-F258-BD80-17B3ADE04411}"/>
                </a:ext>
              </a:extLst>
            </p:cNvPr>
            <p:cNvGrpSpPr/>
            <p:nvPr/>
          </p:nvGrpSpPr>
          <p:grpSpPr>
            <a:xfrm>
              <a:off x="1906580" y="2885796"/>
              <a:ext cx="2959039" cy="1453242"/>
              <a:chOff x="2997590" y="826622"/>
              <a:chExt cx="2959039" cy="1453242"/>
            </a:xfrm>
          </p:grpSpPr>
          <p:pic>
            <p:nvPicPr>
              <p:cNvPr id="107" name="Picture 106" descr="A logo of a book and magnifying glass&#10;&#10;Description automatically generated">
                <a:extLst>
                  <a:ext uri="{FF2B5EF4-FFF2-40B4-BE49-F238E27FC236}">
                    <a16:creationId xmlns:a16="http://schemas.microsoft.com/office/drawing/2014/main" id="{EFBFF61A-C218-10A0-BF2A-074DDF1701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3933" b="14287"/>
              <a:stretch/>
            </p:blipFill>
            <p:spPr>
              <a:xfrm>
                <a:off x="3666397" y="826622"/>
                <a:ext cx="1621425" cy="1453242"/>
              </a:xfrm>
              <a:prstGeom prst="rect">
                <a:avLst/>
              </a:prstGeom>
            </p:spPr>
          </p:pic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977CFE41-0424-7B51-4DBB-42AAC3C146CE}"/>
                  </a:ext>
                </a:extLst>
              </p:cNvPr>
              <p:cNvGrpSpPr/>
              <p:nvPr/>
            </p:nvGrpSpPr>
            <p:grpSpPr>
              <a:xfrm>
                <a:off x="2997590" y="1244795"/>
                <a:ext cx="2959039" cy="800982"/>
                <a:chOff x="2997590" y="1244795"/>
                <a:chExt cx="2959039" cy="800982"/>
              </a:xfrm>
            </p:grpSpPr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19C322B1-4298-E7FC-BCF3-477785C5A51B}"/>
                    </a:ext>
                  </a:extLst>
                </p:cNvPr>
                <p:cNvSpPr txBox="1"/>
                <p:nvPr/>
              </p:nvSpPr>
              <p:spPr>
                <a:xfrm>
                  <a:off x="3627408" y="1768778"/>
                  <a:ext cx="169940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>
                    <a:buClrTx/>
                    <a:defRPr/>
                  </a:pPr>
                  <a:r>
                    <a:rPr lang="en-US" sz="75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PE</a:t>
                  </a:r>
                  <a:r>
                    <a:rPr lang="en-US" sz="750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(</a:t>
                  </a:r>
                  <a:r>
                    <a:rPr lang="en-US" sz="75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18</a:t>
                  </a:r>
                  <a:r>
                    <a:rPr lang="en-US" sz="750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:0_20:4)</a:t>
                  </a:r>
                </a:p>
              </p:txBody>
            </p:sp>
            <p:pic>
              <p:nvPicPr>
                <p:cNvPr id="110" name="Picture 109">
                  <a:extLst>
                    <a:ext uri="{FF2B5EF4-FFF2-40B4-BE49-F238E27FC236}">
                      <a16:creationId xmlns:a16="http://schemas.microsoft.com/office/drawing/2014/main" id="{0046C76E-BA4F-EB39-2250-B278912C10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997590" y="1244795"/>
                  <a:ext cx="2959039" cy="541290"/>
                </a:xfrm>
                <a:prstGeom prst="rect">
                  <a:avLst/>
                </a:prstGeom>
              </p:spPr>
            </p:pic>
          </p:grpSp>
        </p:grpSp>
        <p:sp>
          <p:nvSpPr>
            <p:cNvPr id="74" name="Left Brace 73">
              <a:extLst>
                <a:ext uri="{FF2B5EF4-FFF2-40B4-BE49-F238E27FC236}">
                  <a16:creationId xmlns:a16="http://schemas.microsoft.com/office/drawing/2014/main" id="{FA299EDB-6395-8973-32AA-6F9AA3165531}"/>
                </a:ext>
              </a:extLst>
            </p:cNvPr>
            <p:cNvSpPr/>
            <p:nvPr/>
          </p:nvSpPr>
          <p:spPr>
            <a:xfrm rot="16200000">
              <a:off x="3445546" y="122525"/>
              <a:ext cx="184464" cy="4926904"/>
            </a:xfrm>
            <a:prstGeom prst="leftBrace">
              <a:avLst>
                <a:gd name="adj1" fmla="val 109315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F6A33A1-E7F8-4965-838A-AAD063D6B848}"/>
                </a:ext>
              </a:extLst>
            </p:cNvPr>
            <p:cNvGrpSpPr/>
            <p:nvPr/>
          </p:nvGrpSpPr>
          <p:grpSpPr>
            <a:xfrm>
              <a:off x="711142" y="1169681"/>
              <a:ext cx="5436854" cy="1447182"/>
              <a:chOff x="711142" y="1169681"/>
              <a:chExt cx="5436854" cy="1447182"/>
            </a:xfrm>
          </p:grpSpPr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55A372CD-2346-30B3-628A-89D8FF183F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60183" y="1781760"/>
                <a:ext cx="391158" cy="0"/>
              </a:xfrm>
              <a:prstGeom prst="straightConnector1">
                <a:avLst/>
              </a:prstGeom>
              <a:noFill/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E5C90251-4DF5-C421-C360-FDCA709ADDD4}"/>
                  </a:ext>
                </a:extLst>
              </p:cNvPr>
              <p:cNvGrpSpPr/>
              <p:nvPr/>
            </p:nvGrpSpPr>
            <p:grpSpPr>
              <a:xfrm>
                <a:off x="711142" y="1207288"/>
                <a:ext cx="1944620" cy="1213084"/>
                <a:chOff x="19605754" y="15150973"/>
                <a:chExt cx="3623814" cy="2743200"/>
              </a:xfrm>
            </p:grpSpPr>
            <p:graphicFrame>
              <p:nvGraphicFramePr>
                <p:cNvPr id="105" name="Chart 104">
                  <a:extLst>
                    <a:ext uri="{FF2B5EF4-FFF2-40B4-BE49-F238E27FC236}">
                      <a16:creationId xmlns:a16="http://schemas.microsoft.com/office/drawing/2014/main" id="{467618B8-3028-B663-588A-FF06B68E332F}"/>
                    </a:ext>
                  </a:extLst>
                </p:cNvPr>
                <p:cNvGraphicFramePr>
                  <a:graphicFrameLocks/>
                </p:cNvGraphicFramePr>
                <p:nvPr/>
              </p:nvGraphicFramePr>
              <p:xfrm>
                <a:off x="19605754" y="15150973"/>
                <a:ext cx="3623814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cxnSp>
              <p:nvCxnSpPr>
                <p:cNvPr id="106" name="Straight Connector 105">
                  <a:extLst>
                    <a:ext uri="{FF2B5EF4-FFF2-40B4-BE49-F238E27FC236}">
                      <a16:creationId xmlns:a16="http://schemas.microsoft.com/office/drawing/2014/main" id="{B9A84C1E-52AD-9BBF-96E8-71831912C7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330161" y="17670779"/>
                  <a:ext cx="2580340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BC086944-E980-D9C6-A26D-24690372374E}"/>
                  </a:ext>
                </a:extLst>
              </p:cNvPr>
              <p:cNvSpPr txBox="1"/>
              <p:nvPr/>
            </p:nvSpPr>
            <p:spPr>
              <a:xfrm>
                <a:off x="1040802" y="1169681"/>
                <a:ext cx="7946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buClrTx/>
                  <a:defRPr/>
                </a:pPr>
                <a:r>
                  <a:rPr lang="en-US" sz="750" b="1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RPLC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7896BDF6-E1AA-4C45-0ABC-7B974A8C4550}"/>
                  </a:ext>
                </a:extLst>
              </p:cNvPr>
              <p:cNvSpPr txBox="1"/>
              <p:nvPr/>
            </p:nvSpPr>
            <p:spPr>
              <a:xfrm>
                <a:off x="2219123" y="2339864"/>
                <a:ext cx="4392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buClrTx/>
                  <a:defRPr/>
                </a:pPr>
                <a:r>
                  <a:rPr lang="en-US" sz="750" b="1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RT</a:t>
                </a:r>
              </a:p>
            </p:txBody>
          </p: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F0941030-8E1A-602F-F6F8-2033D0583DAB}"/>
                  </a:ext>
                </a:extLst>
              </p:cNvPr>
              <p:cNvGrpSpPr/>
              <p:nvPr/>
            </p:nvGrpSpPr>
            <p:grpSpPr>
              <a:xfrm>
                <a:off x="4558599" y="1419942"/>
                <a:ext cx="1397817" cy="915083"/>
                <a:chOff x="23935690" y="19831050"/>
                <a:chExt cx="2743200" cy="1657350"/>
              </a:xfrm>
            </p:grpSpPr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ABECC386-D049-D44D-E9B1-2918F7E26C95}"/>
                    </a:ext>
                  </a:extLst>
                </p:cNvPr>
                <p:cNvCxnSpPr/>
                <p:nvPr/>
              </p:nvCxnSpPr>
              <p:spPr>
                <a:xfrm>
                  <a:off x="26174700" y="19831050"/>
                  <a:ext cx="0" cy="164592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3E6FAB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4307AB92-75D8-6B8C-5767-28F400CC8D48}"/>
                    </a:ext>
                  </a:extLst>
                </p:cNvPr>
                <p:cNvCxnSpPr/>
                <p:nvPr/>
              </p:nvCxnSpPr>
              <p:spPr>
                <a:xfrm>
                  <a:off x="26228749" y="20573999"/>
                  <a:ext cx="0" cy="914401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AD9BC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00" name="Straight Connector 99">
                  <a:extLst>
                    <a:ext uri="{FF2B5EF4-FFF2-40B4-BE49-F238E27FC236}">
                      <a16:creationId xmlns:a16="http://schemas.microsoft.com/office/drawing/2014/main" id="{454BB36C-270F-1A63-DF7D-AD5E155BC733}"/>
                    </a:ext>
                  </a:extLst>
                </p:cNvPr>
                <p:cNvCxnSpPr/>
                <p:nvPr/>
              </p:nvCxnSpPr>
              <p:spPr>
                <a:xfrm>
                  <a:off x="24364950" y="21012150"/>
                  <a:ext cx="0" cy="45720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9E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8946B14E-44AD-0B70-3F92-D23A96109DE9}"/>
                    </a:ext>
                  </a:extLst>
                </p:cNvPr>
                <p:cNvCxnSpPr/>
                <p:nvPr/>
              </p:nvCxnSpPr>
              <p:spPr>
                <a:xfrm>
                  <a:off x="24855867" y="20364450"/>
                  <a:ext cx="0" cy="109728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B3E9C7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7E567BC5-2D46-AB7B-159A-F5A9C10048C3}"/>
                    </a:ext>
                  </a:extLst>
                </p:cNvPr>
                <p:cNvCxnSpPr/>
                <p:nvPr/>
              </p:nvCxnSpPr>
              <p:spPr>
                <a:xfrm>
                  <a:off x="25326340" y="20745450"/>
                  <a:ext cx="0" cy="73152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96B8EE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FF7FFED4-BAC9-CF18-36EE-E5560BA72343}"/>
                    </a:ext>
                  </a:extLst>
                </p:cNvPr>
                <p:cNvCxnSpPr/>
                <p:nvPr/>
              </p:nvCxnSpPr>
              <p:spPr>
                <a:xfrm>
                  <a:off x="24263350" y="20926425"/>
                  <a:ext cx="0" cy="54864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F2AFA4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18ED9D68-769D-1786-0BBA-5C0EDA95290A}"/>
                    </a:ext>
                  </a:extLst>
                </p:cNvPr>
                <p:cNvCxnSpPr/>
                <p:nvPr/>
              </p:nvCxnSpPr>
              <p:spPr>
                <a:xfrm>
                  <a:off x="23935690" y="21480780"/>
                  <a:ext cx="2743200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DCAB59DA-A9AF-9C8A-F6A2-49CBA73B977B}"/>
                  </a:ext>
                </a:extLst>
              </p:cNvPr>
              <p:cNvSpPr txBox="1"/>
              <p:nvPr/>
            </p:nvSpPr>
            <p:spPr>
              <a:xfrm>
                <a:off x="4475294" y="1169681"/>
                <a:ext cx="979584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5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MS/MS Transitions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3B0FF248-15F5-5CF3-08A4-ED5C9F4462CF}"/>
                  </a:ext>
                </a:extLst>
              </p:cNvPr>
              <p:cNvSpPr txBox="1"/>
              <p:nvPr/>
            </p:nvSpPr>
            <p:spPr>
              <a:xfrm>
                <a:off x="5647319" y="2339864"/>
                <a:ext cx="50067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750" b="1" i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m/z</a:t>
                </a:r>
                <a:endParaRPr lang="en-US" sz="750" b="1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709EB03F-78D9-E1C2-0B7B-254BB33B4AC7}"/>
                  </a:ext>
                </a:extLst>
              </p:cNvPr>
              <p:cNvGrpSpPr/>
              <p:nvPr/>
            </p:nvGrpSpPr>
            <p:grpSpPr>
              <a:xfrm>
                <a:off x="2818212" y="1228725"/>
                <a:ext cx="1371600" cy="1093540"/>
                <a:chOff x="3743434" y="933813"/>
                <a:chExt cx="1371600" cy="1093540"/>
              </a:xfrm>
            </p:grpSpPr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279AE41B-0A98-9404-9FAB-9083D886EB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43434" y="2027353"/>
                  <a:ext cx="1371600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4B4B6057-AF85-DE65-F3F9-70AC2490696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997638" y="933813"/>
                  <a:ext cx="352801" cy="35280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6B8EE">
                        <a:lumMod val="20000"/>
                        <a:lumOff val="80000"/>
                      </a:srgbClr>
                    </a:gs>
                    <a:gs pos="74000">
                      <a:srgbClr val="3E6FAB"/>
                    </a:gs>
                    <a:gs pos="100000">
                      <a:srgbClr val="3E6F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 cap="flat" cmpd="sng" algn="ctr">
                  <a:solidFill>
                    <a:srgbClr val="3E6FAB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buClrTx/>
                    <a:defRPr/>
                  </a:pPr>
                  <a:endParaRPr lang="en-US" sz="900">
                    <a:solidFill>
                      <a:prstClr val="white"/>
                    </a:solidFill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" name="Oval 93">
                  <a:extLst>
                    <a:ext uri="{FF2B5EF4-FFF2-40B4-BE49-F238E27FC236}">
                      <a16:creationId xmlns:a16="http://schemas.microsoft.com/office/drawing/2014/main" id="{28762FE4-F293-A332-CF83-39D500857D7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651095" y="1522855"/>
                  <a:ext cx="313034" cy="31303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AD9BC0">
                        <a:lumMod val="20000"/>
                        <a:lumOff val="80000"/>
                      </a:srgbClr>
                    </a:gs>
                    <a:gs pos="46000">
                      <a:srgbClr val="AD9BC0">
                        <a:lumMod val="60000"/>
                        <a:lumOff val="40000"/>
                      </a:srgbClr>
                    </a:gs>
                    <a:gs pos="100000">
                      <a:srgbClr val="472836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 cap="flat" cmpd="sng" algn="ctr">
                  <a:solidFill>
                    <a:srgbClr val="472836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buClrTx/>
                    <a:defRPr/>
                  </a:pPr>
                  <a:endParaRPr lang="en-US" sz="900">
                    <a:solidFill>
                      <a:prstClr val="white"/>
                    </a:solidFill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" name="Oval 94">
                  <a:extLst>
                    <a:ext uri="{FF2B5EF4-FFF2-40B4-BE49-F238E27FC236}">
                      <a16:creationId xmlns:a16="http://schemas.microsoft.com/office/drawing/2014/main" id="{1171AE65-C255-BBA2-3191-E4BF7BAE8AF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686899" y="1187341"/>
                  <a:ext cx="313034" cy="31303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AD9BC0">
                        <a:lumMod val="20000"/>
                        <a:lumOff val="80000"/>
                      </a:srgbClr>
                    </a:gs>
                    <a:gs pos="46000">
                      <a:srgbClr val="AD9BC0">
                        <a:lumMod val="60000"/>
                        <a:lumOff val="40000"/>
                      </a:srgbClr>
                    </a:gs>
                    <a:gs pos="100000">
                      <a:srgbClr val="472836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 cap="flat" cmpd="sng" algn="ctr">
                  <a:solidFill>
                    <a:srgbClr val="472836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buClrTx/>
                    <a:defRPr/>
                  </a:pPr>
                  <a:endParaRPr lang="en-US" sz="900">
                    <a:solidFill>
                      <a:prstClr val="white"/>
                    </a:solidFill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id="{D333B4AC-27B9-DEC3-EE4D-A458D4D3A3D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953936" y="1298337"/>
                  <a:ext cx="352801" cy="35280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6B8EE">
                        <a:lumMod val="20000"/>
                        <a:lumOff val="80000"/>
                      </a:srgbClr>
                    </a:gs>
                    <a:gs pos="74000">
                      <a:srgbClr val="3E6FAB"/>
                    </a:gs>
                    <a:gs pos="100000">
                      <a:srgbClr val="3E6F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 cap="flat" cmpd="sng" algn="ctr">
                  <a:solidFill>
                    <a:srgbClr val="3E6FAB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buClrTx/>
                    <a:defRPr/>
                  </a:pPr>
                  <a:endParaRPr lang="en-US" sz="900">
                    <a:solidFill>
                      <a:prstClr val="white"/>
                    </a:solidFill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06BB0621-D111-346A-7B88-FA4B302C9F3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046009" y="1653655"/>
                  <a:ext cx="352801" cy="35280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6B8EE">
                        <a:lumMod val="20000"/>
                        <a:lumOff val="80000"/>
                      </a:srgbClr>
                    </a:gs>
                    <a:gs pos="74000">
                      <a:srgbClr val="3E6FAB"/>
                    </a:gs>
                    <a:gs pos="100000">
                      <a:srgbClr val="3E6F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 cap="flat" cmpd="sng" algn="ctr">
                  <a:solidFill>
                    <a:srgbClr val="3E6FAB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buClrTx/>
                    <a:defRPr/>
                  </a:pPr>
                  <a:endParaRPr lang="en-US" sz="900">
                    <a:solidFill>
                      <a:prstClr val="white"/>
                    </a:solidFill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35FDC09-54C4-1808-3271-22AA1E372274}"/>
                  </a:ext>
                </a:extLst>
              </p:cNvPr>
              <p:cNvSpPr txBox="1"/>
              <p:nvPr/>
            </p:nvSpPr>
            <p:spPr>
              <a:xfrm>
                <a:off x="3823323" y="2339864"/>
                <a:ext cx="5146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50" b="1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CCS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D2B7F70B-9B3F-CFE2-90AA-17EC33FC6811}"/>
                  </a:ext>
                </a:extLst>
              </p:cNvPr>
              <p:cNvSpPr txBox="1"/>
              <p:nvPr/>
            </p:nvSpPr>
            <p:spPr>
              <a:xfrm>
                <a:off x="2733146" y="1169681"/>
                <a:ext cx="5146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50" b="1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IMS</a:t>
                </a:r>
              </a:p>
            </p:txBody>
          </p: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13667D0A-CA71-9E25-1389-95E148FE03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6368" y="1795287"/>
                <a:ext cx="347769" cy="0"/>
              </a:xfrm>
              <a:prstGeom prst="straightConnector1">
                <a:avLst/>
              </a:prstGeom>
              <a:noFill/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DF6A3F8-171E-6C86-E4E5-6224E0544F53}"/>
                </a:ext>
              </a:extLst>
            </p:cNvPr>
            <p:cNvGrpSpPr/>
            <p:nvPr/>
          </p:nvGrpSpPr>
          <p:grpSpPr>
            <a:xfrm>
              <a:off x="2999329" y="2761067"/>
              <a:ext cx="1079222" cy="440882"/>
              <a:chOff x="2999329" y="2724197"/>
              <a:chExt cx="1079222" cy="440882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83CD09FB-33B0-BBB0-ADD3-35FE57306B02}"/>
                  </a:ext>
                </a:extLst>
              </p:cNvPr>
              <p:cNvGrpSpPr/>
              <p:nvPr/>
            </p:nvGrpSpPr>
            <p:grpSpPr>
              <a:xfrm>
                <a:off x="2999329" y="2724197"/>
                <a:ext cx="1075382" cy="269972"/>
                <a:chOff x="5704093" y="522113"/>
                <a:chExt cx="570237" cy="1434557"/>
              </a:xfrm>
            </p:grpSpPr>
            <p:sp>
              <p:nvSpPr>
                <p:cNvPr id="79" name="Rectangle: Rounded Corners 78">
                  <a:extLst>
                    <a:ext uri="{FF2B5EF4-FFF2-40B4-BE49-F238E27FC236}">
                      <a16:creationId xmlns:a16="http://schemas.microsoft.com/office/drawing/2014/main" id="{A9C869F4-5913-0718-F351-18DF5A104E8C}"/>
                    </a:ext>
                  </a:extLst>
                </p:cNvPr>
                <p:cNvSpPr/>
                <p:nvPr/>
              </p:nvSpPr>
              <p:spPr>
                <a:xfrm>
                  <a:off x="5704093" y="522113"/>
                  <a:ext cx="570237" cy="1434557"/>
                </a:xfrm>
                <a:prstGeom prst="roundRect">
                  <a:avLst/>
                </a:prstGeom>
                <a:solidFill>
                  <a:srgbClr val="3E6FAB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  <p:sp>
              <p:nvSpPr>
                <p:cNvPr id="80" name="Rectangle: Rounded Corners 79">
                  <a:extLst>
                    <a:ext uri="{FF2B5EF4-FFF2-40B4-BE49-F238E27FC236}">
                      <a16:creationId xmlns:a16="http://schemas.microsoft.com/office/drawing/2014/main" id="{D464189A-BF2F-7790-47CC-082E340185C8}"/>
                    </a:ext>
                  </a:extLst>
                </p:cNvPr>
                <p:cNvSpPr/>
                <p:nvPr/>
              </p:nvSpPr>
              <p:spPr>
                <a:xfrm>
                  <a:off x="5727902" y="552087"/>
                  <a:ext cx="521761" cy="137544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 dirty="0"/>
                </a:p>
              </p:txBody>
            </p:sp>
          </p:grp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EAE11C65-3E49-011D-CC30-AD2A4F084970}"/>
                  </a:ext>
                </a:extLst>
              </p:cNvPr>
              <p:cNvSpPr txBox="1"/>
              <p:nvPr/>
            </p:nvSpPr>
            <p:spPr>
              <a:xfrm>
                <a:off x="3003169" y="2734192"/>
                <a:ext cx="107538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buClrTx/>
                  <a:defRPr/>
                </a:pPr>
                <a:r>
                  <a:rPr lang="en-US" sz="75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Library Match</a:t>
                </a:r>
                <a:endParaRPr lang="en-US" sz="750" b="1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15" name="Ink 114">
                <a:extLst>
                  <a:ext uri="{FF2B5EF4-FFF2-40B4-BE49-F238E27FC236}">
                    <a16:creationId xmlns:a16="http://schemas.microsoft.com/office/drawing/2014/main" id="{857FEC2C-81E0-C811-4993-21D89A4324A0}"/>
                  </a:ext>
                </a:extLst>
              </p14:cNvPr>
              <p14:cNvContentPartPr/>
              <p14:nvPr/>
            </p14:nvContentPartPr>
            <p14:xfrm>
              <a:off x="1751312" y="1040607"/>
              <a:ext cx="27000" cy="13230"/>
            </p14:xfrm>
          </p:contentPart>
        </mc:Choice>
        <mc:Fallback xmlns="">
          <p:pic>
            <p:nvPicPr>
              <p:cNvPr id="115" name="Ink 114">
                <a:extLst>
                  <a:ext uri="{FF2B5EF4-FFF2-40B4-BE49-F238E27FC236}">
                    <a16:creationId xmlns:a16="http://schemas.microsoft.com/office/drawing/2014/main" id="{857FEC2C-81E0-C811-4993-21D89A4324A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46992" y="1036316"/>
                <a:ext cx="35640" cy="21812"/>
              </a:xfrm>
              <a:prstGeom prst="rect">
                <a:avLst/>
              </a:prstGeom>
            </p:spPr>
          </p:pic>
        </mc:Fallback>
      </mc:AlternateContent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37C58F1-B826-21E3-3654-4541AFCD12BC}"/>
              </a:ext>
            </a:extLst>
          </p:cNvPr>
          <p:cNvGrpSpPr/>
          <p:nvPr/>
        </p:nvGrpSpPr>
        <p:grpSpPr>
          <a:xfrm>
            <a:off x="1748342" y="1028727"/>
            <a:ext cx="34290" cy="19170"/>
            <a:chOff x="2331123" y="1371636"/>
            <a:chExt cx="45720" cy="25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AEF21836-C80B-AE54-535E-0C49224279A9}"/>
                    </a:ext>
                  </a:extLst>
                </p14:cNvPr>
                <p14:cNvContentPartPr/>
                <p14:nvPr/>
              </p14:nvContentPartPr>
              <p14:xfrm>
                <a:off x="2335083" y="1375596"/>
                <a:ext cx="360" cy="36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AEF21836-C80B-AE54-535E-0C49224279A9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17443" y="135759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6199CABD-8CBA-6E60-6D7B-424FA78D9229}"/>
                    </a:ext>
                  </a:extLst>
                </p14:cNvPr>
                <p14:cNvContentPartPr/>
                <p14:nvPr/>
              </p14:nvContentPartPr>
              <p14:xfrm>
                <a:off x="2331123" y="1396116"/>
                <a:ext cx="360" cy="108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6199CABD-8CBA-6E60-6D7B-424FA78D922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313483" y="1378116"/>
                  <a:ext cx="36000" cy="3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6D0FD71A-F922-1C43-B3CF-055E2CA1652E}"/>
                    </a:ext>
                  </a:extLst>
                </p14:cNvPr>
                <p14:cNvContentPartPr/>
                <p14:nvPr/>
              </p14:nvContentPartPr>
              <p14:xfrm>
                <a:off x="2343363" y="1392156"/>
                <a:ext cx="360" cy="36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6D0FD71A-F922-1C43-B3CF-055E2CA1652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25723" y="137415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03A43AE0-61C2-8190-293B-A163B4E1503D}"/>
                    </a:ext>
                  </a:extLst>
                </p14:cNvPr>
                <p14:cNvContentPartPr/>
                <p14:nvPr/>
              </p14:nvContentPartPr>
              <p14:xfrm>
                <a:off x="2351643" y="1371636"/>
                <a:ext cx="360" cy="36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03A43AE0-61C2-8190-293B-A163B4E1503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34003" y="135363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B957C471-9233-6AB9-3662-DF543918C4B6}"/>
                    </a:ext>
                  </a:extLst>
                </p14:cNvPr>
                <p14:cNvContentPartPr/>
                <p14:nvPr/>
              </p14:nvContentPartPr>
              <p14:xfrm>
                <a:off x="2376483" y="1383876"/>
                <a:ext cx="360" cy="36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B957C471-9233-6AB9-3662-DF543918C4B6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58483" y="136587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02F5994F-8E01-6398-444B-9CC4992B766C}"/>
              </a:ext>
            </a:extLst>
          </p:cNvPr>
          <p:cNvGrpSpPr/>
          <p:nvPr/>
        </p:nvGrpSpPr>
        <p:grpSpPr>
          <a:xfrm>
            <a:off x="7435496" y="1148877"/>
            <a:ext cx="34290" cy="22140"/>
            <a:chOff x="9913995" y="1531836"/>
            <a:chExt cx="45720" cy="2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D45F945D-B478-94C6-C0F2-FE5B9A6FA74B}"/>
                    </a:ext>
                  </a:extLst>
                </p14:cNvPr>
                <p14:cNvContentPartPr/>
                <p14:nvPr/>
              </p14:nvContentPartPr>
              <p14:xfrm>
                <a:off x="9922275" y="1531836"/>
                <a:ext cx="360" cy="36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D45F945D-B478-94C6-C0F2-FE5B9A6FA74B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904275" y="151419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B89C8CCF-783D-1BF5-F7ED-BD1247B36413}"/>
                    </a:ext>
                  </a:extLst>
                </p14:cNvPr>
                <p14:cNvContentPartPr/>
                <p14:nvPr/>
              </p14:nvContentPartPr>
              <p14:xfrm>
                <a:off x="9913995" y="1560996"/>
                <a:ext cx="360" cy="36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B89C8CCF-783D-1BF5-F7ED-BD1247B3641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896355" y="154299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D2AFDBD7-81A5-3054-3D4E-F8FDA66B0602}"/>
                    </a:ext>
                  </a:extLst>
                </p14:cNvPr>
                <p14:cNvContentPartPr/>
                <p14:nvPr/>
              </p14:nvContentPartPr>
              <p14:xfrm>
                <a:off x="9934515" y="1548396"/>
                <a:ext cx="360" cy="36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D2AFDBD7-81A5-3054-3D4E-F8FDA66B060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916875" y="153075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03FE7071-C79C-AA57-0D77-E50607C5FE31}"/>
                    </a:ext>
                  </a:extLst>
                </p14:cNvPr>
                <p14:cNvContentPartPr/>
                <p14:nvPr/>
              </p14:nvContentPartPr>
              <p14:xfrm>
                <a:off x="9959355" y="1540116"/>
                <a:ext cx="360" cy="36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03FE7071-C79C-AA57-0D77-E50607C5FE3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941715" y="1522476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3AF2674-E75A-ED17-F1DE-EEBCEBA8AF00}"/>
              </a:ext>
            </a:extLst>
          </p:cNvPr>
          <p:cNvGrpSpPr/>
          <p:nvPr/>
        </p:nvGrpSpPr>
        <p:grpSpPr>
          <a:xfrm>
            <a:off x="145298" y="1363439"/>
            <a:ext cx="3084619" cy="2416622"/>
            <a:chOff x="145298" y="1363439"/>
            <a:chExt cx="3084619" cy="241662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8E5939D-B3C0-D381-8BC0-FA57C52A122B}"/>
                </a:ext>
              </a:extLst>
            </p:cNvPr>
            <p:cNvGrpSpPr/>
            <p:nvPr/>
          </p:nvGrpSpPr>
          <p:grpSpPr>
            <a:xfrm>
              <a:off x="454449" y="1363439"/>
              <a:ext cx="2775468" cy="2416622"/>
              <a:chOff x="5245331" y="972859"/>
              <a:chExt cx="3700624" cy="3222162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E39D8709-18FF-F592-29ED-527258998ED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/>
              <a:srcRect l="11894" t="4178"/>
              <a:stretch/>
            </p:blipFill>
            <p:spPr>
              <a:xfrm>
                <a:off x="5245331" y="972859"/>
                <a:ext cx="3700624" cy="3097518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D30D782-05C4-1386-02C9-D03CD5808D66}"/>
                  </a:ext>
                </a:extLst>
              </p:cNvPr>
              <p:cNvSpPr txBox="1"/>
              <p:nvPr/>
            </p:nvSpPr>
            <p:spPr>
              <a:xfrm>
                <a:off x="6726830" y="1051955"/>
                <a:ext cx="774144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 defTabSz="685800">
                  <a:buClrTx/>
                  <a:defRPr/>
                </a:pPr>
                <a:r>
                  <a:rPr lang="en-US" sz="750" b="1" kern="1200" dirty="0">
                    <a:solidFill>
                      <a:srgbClr val="0000FF"/>
                    </a:solidFill>
                    <a:latin typeface="+mj-lt"/>
                    <a:ea typeface="+mn-ea"/>
                    <a:cs typeface="+mn-cs"/>
                  </a:rPr>
                  <a:t>19.9</a:t>
                </a:r>
              </a:p>
              <a:p>
                <a:pPr algn="ctr" defTabSz="685800">
                  <a:buClrTx/>
                  <a:defRPr/>
                </a:pPr>
                <a:r>
                  <a:rPr lang="en-US" sz="750" b="1" kern="1200" dirty="0">
                    <a:solidFill>
                      <a:srgbClr val="0000FF"/>
                    </a:solidFill>
                    <a:latin typeface="+mj-lt"/>
                    <a:ea typeface="+mn-ea"/>
                    <a:cs typeface="+mn-cs"/>
                  </a:rPr>
                  <a:t>-2.2 ppm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C6328EF-B647-3D28-6BFC-F734FE610BEA}"/>
                  </a:ext>
                </a:extLst>
              </p:cNvPr>
              <p:cNvSpPr txBox="1"/>
              <p:nvPr/>
            </p:nvSpPr>
            <p:spPr>
              <a:xfrm>
                <a:off x="6416824" y="3887245"/>
                <a:ext cx="1357637" cy="3077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 defTabSz="685800">
                  <a:buClrTx/>
                  <a:defRPr/>
                </a:pPr>
                <a:r>
                  <a:rPr lang="en-US" sz="900" b="1" kern="1200" dirty="0">
                    <a:solidFill>
                      <a:prstClr val="black"/>
                    </a:solidFill>
                    <a:ea typeface="+mn-ea"/>
                    <a:cs typeface="+mn-cs"/>
                  </a:rPr>
                  <a:t>Retention Time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41FF008-C262-0A54-D343-CCB3775C5097}"/>
                  </a:ext>
                </a:extLst>
              </p:cNvPr>
              <p:cNvSpPr txBox="1"/>
              <p:nvPr/>
            </p:nvSpPr>
            <p:spPr>
              <a:xfrm>
                <a:off x="7716195" y="1031038"/>
                <a:ext cx="8849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buClrTx/>
                  <a:defRPr/>
                </a:pPr>
                <a:r>
                  <a:rPr lang="en-US" sz="1200" b="1" kern="1200" dirty="0">
                    <a:latin typeface="+mj-lt"/>
                    <a:ea typeface="+mn-ea"/>
                    <a:cs typeface="+mn-cs"/>
                  </a:rPr>
                  <a:t>After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78150B7-54E5-F1A9-FA2C-AE5E073DE6CB}"/>
                </a:ext>
              </a:extLst>
            </p:cNvPr>
            <p:cNvSpPr txBox="1"/>
            <p:nvPr/>
          </p:nvSpPr>
          <p:spPr>
            <a:xfrm rot="16200000">
              <a:off x="-209127" y="2300166"/>
              <a:ext cx="939681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900" b="1" kern="1200" dirty="0">
                  <a:solidFill>
                    <a:prstClr val="black"/>
                  </a:solidFill>
                  <a:ea typeface="+mn-ea"/>
                  <a:cs typeface="+mn-cs"/>
                </a:rPr>
                <a:t>Intensity (</a:t>
              </a:r>
              <a:r>
                <a:rPr lang="en-US" sz="900" b="1" kern="1200" dirty="0">
                  <a:solidFill>
                    <a:prstClr val="black"/>
                  </a:solidFill>
                  <a:latin typeface="+mj-lt"/>
                  <a:ea typeface="+mn-ea"/>
                  <a:cs typeface="+mn-cs"/>
                </a:rPr>
                <a:t>10</a:t>
              </a:r>
              <a:r>
                <a:rPr lang="en-US" sz="900" b="1" kern="1200" baseline="30000" dirty="0">
                  <a:solidFill>
                    <a:prstClr val="black"/>
                  </a:solidFill>
                  <a:latin typeface="+mj-lt"/>
                  <a:ea typeface="+mn-ea"/>
                  <a:cs typeface="Arial" panose="020B0604020202020204" pitchFamily="34" charset="0"/>
                </a:rPr>
                <a:t>3</a:t>
              </a:r>
              <a:r>
                <a:rPr lang="en-US" sz="900" b="1" kern="1200" dirty="0">
                  <a:solidFill>
                    <a:prstClr val="black"/>
                  </a:solidFill>
                  <a:ea typeface="+mn-ea"/>
                  <a:cs typeface="+mn-cs"/>
                </a:rPr>
                <a:t>)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E2D8293-48CC-8A2D-BB2C-868115C8A755}"/>
              </a:ext>
            </a:extLst>
          </p:cNvPr>
          <p:cNvGrpSpPr/>
          <p:nvPr/>
        </p:nvGrpSpPr>
        <p:grpSpPr>
          <a:xfrm>
            <a:off x="409680" y="787664"/>
            <a:ext cx="1220667" cy="1394357"/>
            <a:chOff x="5528201" y="1174355"/>
            <a:chExt cx="1516153" cy="185914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AE35CD9-FBB9-3934-3566-3860C61F1AD2}"/>
                </a:ext>
              </a:extLst>
            </p:cNvPr>
            <p:cNvGrpSpPr/>
            <p:nvPr/>
          </p:nvGrpSpPr>
          <p:grpSpPr>
            <a:xfrm>
              <a:off x="5528201" y="1665271"/>
              <a:ext cx="1516153" cy="1368227"/>
              <a:chOff x="6920185" y="5255736"/>
              <a:chExt cx="1849899" cy="2300671"/>
            </a:xfrm>
          </p:grpSpPr>
          <p:sp>
            <p:nvSpPr>
              <p:cNvPr id="31" name="Rounded Rectangle 95">
                <a:extLst>
                  <a:ext uri="{FF2B5EF4-FFF2-40B4-BE49-F238E27FC236}">
                    <a16:creationId xmlns:a16="http://schemas.microsoft.com/office/drawing/2014/main" id="{2A1D9E20-59D1-1658-4B15-F04EE95C6F7E}"/>
                  </a:ext>
                </a:extLst>
              </p:cNvPr>
              <p:cNvSpPr/>
              <p:nvPr/>
            </p:nvSpPr>
            <p:spPr>
              <a:xfrm>
                <a:off x="6920185" y="5303119"/>
                <a:ext cx="1697921" cy="192368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825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E5AF8DE4-83C4-AAAD-C133-3E79EF593420}"/>
                  </a:ext>
                </a:extLst>
              </p:cNvPr>
              <p:cNvGrpSpPr/>
              <p:nvPr/>
            </p:nvGrpSpPr>
            <p:grpSpPr>
              <a:xfrm>
                <a:off x="7006689" y="5255736"/>
                <a:ext cx="1763395" cy="2300671"/>
                <a:chOff x="6986824" y="5220247"/>
                <a:chExt cx="1763395" cy="2300671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94D08F9-603F-A6DA-622D-2DD833B89524}"/>
                    </a:ext>
                  </a:extLst>
                </p:cNvPr>
                <p:cNvCxnSpPr/>
                <p:nvPr/>
              </p:nvCxnSpPr>
              <p:spPr>
                <a:xfrm>
                  <a:off x="6986824" y="5443512"/>
                  <a:ext cx="267670" cy="0"/>
                </a:xfrm>
                <a:prstGeom prst="line">
                  <a:avLst/>
                </a:prstGeom>
                <a:ln w="38100">
                  <a:solidFill>
                    <a:srgbClr val="0808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8136E07-79A9-FF7F-1D1A-3CDABFDE4CFF}"/>
                    </a:ext>
                  </a:extLst>
                </p:cNvPr>
                <p:cNvSpPr txBox="1"/>
                <p:nvPr/>
              </p:nvSpPr>
              <p:spPr>
                <a:xfrm>
                  <a:off x="7187458" y="5220247"/>
                  <a:ext cx="1499392" cy="478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[M-H]</a:t>
                  </a:r>
                </a:p>
              </p:txBody>
            </p: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2C9BB4A-0440-3876-6225-1CDA73D1AF8B}"/>
                    </a:ext>
                  </a:extLst>
                </p:cNvPr>
                <p:cNvCxnSpPr/>
                <p:nvPr/>
              </p:nvCxnSpPr>
              <p:spPr>
                <a:xfrm>
                  <a:off x="6986824" y="5750720"/>
                  <a:ext cx="267670" cy="0"/>
                </a:xfrm>
                <a:prstGeom prst="line">
                  <a:avLst/>
                </a:prstGeom>
                <a:ln w="38100">
                  <a:solidFill>
                    <a:srgbClr val="8928E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4F3386D-6A8D-5CDA-A1F8-72A265C384F7}"/>
                    </a:ext>
                  </a:extLst>
                </p:cNvPr>
                <p:cNvSpPr txBox="1"/>
                <p:nvPr/>
              </p:nvSpPr>
              <p:spPr>
                <a:xfrm>
                  <a:off x="7187458" y="5530241"/>
                  <a:ext cx="1562761" cy="478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[M+1-H]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BCCBCCD5-D71A-EB3F-C8D6-6DCDDB3338E3}"/>
                    </a:ext>
                  </a:extLst>
                </p:cNvPr>
                <p:cNvSpPr txBox="1"/>
                <p:nvPr/>
              </p:nvSpPr>
              <p:spPr>
                <a:xfrm>
                  <a:off x="7187458" y="5840236"/>
                  <a:ext cx="1562761" cy="478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[M+2-H]</a:t>
                  </a:r>
                </a:p>
              </p:txBody>
            </p: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F6120DF6-245D-0CE1-5907-D6B1E1553428}"/>
                    </a:ext>
                  </a:extLst>
                </p:cNvPr>
                <p:cNvCxnSpPr/>
                <p:nvPr/>
              </p:nvCxnSpPr>
              <p:spPr>
                <a:xfrm>
                  <a:off x="6986824" y="6057926"/>
                  <a:ext cx="267670" cy="0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EBC87DBC-492C-85CF-9A93-5096861CD58C}"/>
                    </a:ext>
                  </a:extLst>
                </p:cNvPr>
                <p:cNvCxnSpPr/>
                <p:nvPr/>
              </p:nvCxnSpPr>
              <p:spPr>
                <a:xfrm>
                  <a:off x="6986824" y="6365134"/>
                  <a:ext cx="267670" cy="0"/>
                </a:xfrm>
                <a:prstGeom prst="line">
                  <a:avLst/>
                </a:prstGeom>
                <a:ln w="38100">
                  <a:solidFill>
                    <a:srgbClr val="D0641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8EAFE0AE-FC39-2365-0476-2A40D154BD52}"/>
                    </a:ext>
                  </a:extLst>
                </p:cNvPr>
                <p:cNvSpPr txBox="1"/>
                <p:nvPr/>
              </p:nvSpPr>
              <p:spPr>
                <a:xfrm>
                  <a:off x="7187458" y="6150230"/>
                  <a:ext cx="1562757" cy="478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FA 18:0</a:t>
                  </a:r>
                </a:p>
              </p:txBody>
            </p: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E4D29184-D1FA-18CF-BE0E-7DB7D9AB7834}"/>
                    </a:ext>
                  </a:extLst>
                </p:cNvPr>
                <p:cNvCxnSpPr/>
                <p:nvPr/>
              </p:nvCxnSpPr>
              <p:spPr>
                <a:xfrm>
                  <a:off x="6986824" y="6672341"/>
                  <a:ext cx="267670" cy="0"/>
                </a:xfrm>
                <a:prstGeom prst="line">
                  <a:avLst/>
                </a:prstGeom>
                <a:ln w="38100">
                  <a:solidFill>
                    <a:srgbClr val="00888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949B995E-7655-611F-AA65-DA16411F64D8}"/>
                    </a:ext>
                  </a:extLst>
                </p:cNvPr>
                <p:cNvSpPr txBox="1"/>
                <p:nvPr/>
              </p:nvSpPr>
              <p:spPr>
                <a:xfrm>
                  <a:off x="7187458" y="6460224"/>
                  <a:ext cx="1562757" cy="478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FA 20:4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91B99932-6A88-29F4-6A13-36A6A4E69B51}"/>
                    </a:ext>
                  </a:extLst>
                </p:cNvPr>
                <p:cNvSpPr txBox="1"/>
                <p:nvPr/>
              </p:nvSpPr>
              <p:spPr>
                <a:xfrm>
                  <a:off x="7187458" y="6770219"/>
                  <a:ext cx="1499392" cy="7506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buClrTx/>
                    <a:defRPr/>
                  </a:pPr>
                  <a:r>
                    <a:rPr lang="en-US" sz="788" b="1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PE Head Group</a:t>
                  </a:r>
                </a:p>
              </p:txBody>
            </p: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33C7829E-34F6-C88E-F228-01BA1B43E463}"/>
                    </a:ext>
                  </a:extLst>
                </p:cNvPr>
                <p:cNvCxnSpPr/>
                <p:nvPr/>
              </p:nvCxnSpPr>
              <p:spPr>
                <a:xfrm>
                  <a:off x="6986824" y="6979545"/>
                  <a:ext cx="267670" cy="0"/>
                </a:xfrm>
                <a:prstGeom prst="line">
                  <a:avLst/>
                </a:prstGeom>
                <a:ln w="38100">
                  <a:solidFill>
                    <a:srgbClr val="2F972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9" name="Rounded Rectangle 31">
              <a:extLst>
                <a:ext uri="{FF2B5EF4-FFF2-40B4-BE49-F238E27FC236}">
                  <a16:creationId xmlns:a16="http://schemas.microsoft.com/office/drawing/2014/main" id="{2BBBA5E3-74ED-B225-D22F-E6D3BBE228F0}"/>
                </a:ext>
              </a:extLst>
            </p:cNvPr>
            <p:cNvSpPr/>
            <p:nvPr/>
          </p:nvSpPr>
          <p:spPr>
            <a:xfrm>
              <a:off x="5535718" y="1174355"/>
              <a:ext cx="1321042" cy="365760"/>
            </a:xfrm>
            <a:prstGeom prst="roundRect">
              <a:avLst/>
            </a:prstGeom>
            <a:solidFill>
              <a:srgbClr val="BED9EC"/>
            </a:solidFill>
            <a:ln w="28575">
              <a:solidFill>
                <a:srgbClr val="68A6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B50BA0C-FF51-C81D-BCFB-D1DE9F56CC71}"/>
                </a:ext>
              </a:extLst>
            </p:cNvPr>
            <p:cNvSpPr txBox="1"/>
            <p:nvPr/>
          </p:nvSpPr>
          <p:spPr>
            <a:xfrm>
              <a:off x="5565947" y="1190342"/>
              <a:ext cx="1330416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/>
                <a:t>PE(18:0_20:4)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3047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545264F-BA7E-5F96-EEEF-7BA904752FCC}"/>
              </a:ext>
            </a:extLst>
          </p:cNvPr>
          <p:cNvGrpSpPr/>
          <p:nvPr/>
        </p:nvGrpSpPr>
        <p:grpSpPr>
          <a:xfrm>
            <a:off x="2443795" y="575001"/>
            <a:ext cx="6465504" cy="3974937"/>
            <a:chOff x="2443795" y="575001"/>
            <a:chExt cx="6465504" cy="397493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BC88AA0-82F0-94D9-BEEC-E7353409E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01848" y="575001"/>
              <a:ext cx="6407451" cy="397493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A357D21-89FC-4044-B2AC-AEC43A336432}"/>
                </a:ext>
              </a:extLst>
            </p:cNvPr>
            <p:cNvSpPr txBox="1"/>
            <p:nvPr/>
          </p:nvSpPr>
          <p:spPr>
            <a:xfrm rot="16200000">
              <a:off x="1069180" y="2244279"/>
              <a:ext cx="302622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Number of ion types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E2B9566-24FF-F632-09B7-3744C113B124}"/>
              </a:ext>
            </a:extLst>
          </p:cNvPr>
          <p:cNvSpPr txBox="1">
            <a:spLocks/>
          </p:cNvSpPr>
          <p:nvPr/>
        </p:nvSpPr>
        <p:spPr>
          <a:xfrm>
            <a:off x="37407" y="2"/>
            <a:ext cx="5949735" cy="440285"/>
          </a:xfrm>
          <a:prstGeom prst="rect">
            <a:avLst/>
          </a:prstGeom>
        </p:spPr>
        <p:txBody>
          <a:bodyPr vert="horz" lIns="68580" tIns="34291" rIns="68580" bIns="34291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/>
              <a:t>Baker Lab lipid library composition</a:t>
            </a:r>
          </a:p>
        </p:txBody>
      </p:sp>
      <p:cxnSp>
        <p:nvCxnSpPr>
          <p:cNvPr id="4" name="Google Shape;104;p2">
            <a:extLst>
              <a:ext uri="{FF2B5EF4-FFF2-40B4-BE49-F238E27FC236}">
                <a16:creationId xmlns:a16="http://schemas.microsoft.com/office/drawing/2014/main" id="{4E8309E2-2EDA-9376-636C-262144BDD998}"/>
              </a:ext>
            </a:extLst>
          </p:cNvPr>
          <p:cNvCxnSpPr>
            <a:cxnSpLocks/>
          </p:cNvCxnSpPr>
          <p:nvPr/>
        </p:nvCxnSpPr>
        <p:spPr>
          <a:xfrm>
            <a:off x="0" y="575273"/>
            <a:ext cx="905256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pic>
        <p:nvPicPr>
          <p:cNvPr id="3" name="Google Shape;274;p34">
            <a:extLst>
              <a:ext uri="{FF2B5EF4-FFF2-40B4-BE49-F238E27FC236}">
                <a16:creationId xmlns:a16="http://schemas.microsoft.com/office/drawing/2014/main" id="{4871075C-B57C-507F-7F84-7F42192ADFD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88559" y="-33991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7955B6-F8B2-3433-4848-A3928656BA43}"/>
              </a:ext>
            </a:extLst>
          </p:cNvPr>
          <p:cNvSpPr txBox="1"/>
          <p:nvPr/>
        </p:nvSpPr>
        <p:spPr>
          <a:xfrm>
            <a:off x="0" y="4673352"/>
            <a:ext cx="8079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Kirkwood, K. I. et al.,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JPR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2022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21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(1), 232-242. DOI: 10.1021/acs.jproteome.1c00820.</a:t>
            </a:r>
          </a:p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Kirkwood, K. I. et al.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Nature Protocols.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2022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 17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, 2415-2430. DOI: 10.1038/s41596-022-00714-6</a:t>
            </a:r>
          </a:p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Solosky, A.M. et al.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ABC.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2024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 DOI: 10.1007/s00216-024-05351-4</a:t>
            </a:r>
          </a:p>
        </p:txBody>
      </p:sp>
      <p:cxnSp>
        <p:nvCxnSpPr>
          <p:cNvPr id="10" name="Google Shape;104;p2">
            <a:extLst>
              <a:ext uri="{FF2B5EF4-FFF2-40B4-BE49-F238E27FC236}">
                <a16:creationId xmlns:a16="http://schemas.microsoft.com/office/drawing/2014/main" id="{BF19CA92-7673-B1B2-E3BE-4A5A2F96F5A2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826E1BB-860B-16BB-B118-6B91F5867F7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14</a:t>
            </a:fld>
            <a:endParaRPr lang="en"/>
          </a:p>
        </p:txBody>
      </p:sp>
      <p:pic>
        <p:nvPicPr>
          <p:cNvPr id="13" name="Google Shape;116;p1">
            <a:extLst>
              <a:ext uri="{FF2B5EF4-FFF2-40B4-BE49-F238E27FC236}">
                <a16:creationId xmlns:a16="http://schemas.microsoft.com/office/drawing/2014/main" id="{4190B3D4-7D53-95B8-F944-2A1175D17F98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r="11369"/>
          <a:stretch/>
        </p:blipFill>
        <p:spPr>
          <a:xfrm>
            <a:off x="7827232" y="-10468"/>
            <a:ext cx="1264257" cy="5283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7ABE672-4DF8-02A4-8F2F-173FBD6312AB}"/>
              </a:ext>
            </a:extLst>
          </p:cNvPr>
          <p:cNvGrpSpPr/>
          <p:nvPr/>
        </p:nvGrpSpPr>
        <p:grpSpPr>
          <a:xfrm>
            <a:off x="37407" y="698688"/>
            <a:ext cx="2529263" cy="2830893"/>
            <a:chOff x="6493072" y="802656"/>
            <a:chExt cx="2529263" cy="2830893"/>
          </a:xfrm>
        </p:grpSpPr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729F4209-5922-C324-C1B6-D1B24CFE19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9920" y="1168094"/>
              <a:ext cx="795563" cy="100453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D32C6E15-A67C-E7E6-EC37-97E7FDB0F6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6752" y="2486747"/>
              <a:ext cx="861903" cy="82086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86F6D62-76E0-8547-BBAE-D2CBF03BB5B0}"/>
                </a:ext>
              </a:extLst>
            </p:cNvPr>
            <p:cNvSpPr txBox="1"/>
            <p:nvPr/>
          </p:nvSpPr>
          <p:spPr>
            <a:xfrm>
              <a:off x="6493072" y="2168241"/>
              <a:ext cx="252926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/>
                <a:t>Dr. Kirkwood-Donelson</a:t>
              </a:r>
              <a:endParaRPr lang="en-US" sz="12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1B99806-A4FA-9B54-2CC8-37018012CCE4}"/>
                </a:ext>
              </a:extLst>
            </p:cNvPr>
            <p:cNvSpPr txBox="1"/>
            <p:nvPr/>
          </p:nvSpPr>
          <p:spPr>
            <a:xfrm>
              <a:off x="7096293" y="3356550"/>
              <a:ext cx="132282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/>
                <a:t>Dr. Odenkirk</a:t>
              </a:r>
              <a:endParaRPr lang="en-US" sz="12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697DC57-76AF-BA67-74C9-DE559DA3A288}"/>
                </a:ext>
              </a:extLst>
            </p:cNvPr>
            <p:cNvSpPr txBox="1"/>
            <p:nvPr/>
          </p:nvSpPr>
          <p:spPr>
            <a:xfrm>
              <a:off x="6556508" y="802656"/>
              <a:ext cx="24023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/>
                <a:t>Lipid Library Magicians</a:t>
              </a:r>
              <a:r>
                <a:rPr lang="en-US" b="1" dirty="0"/>
                <a:t>🪄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35FBE2B-2E62-C4B1-21BF-5B7BB454BA5C}"/>
              </a:ext>
            </a:extLst>
          </p:cNvPr>
          <p:cNvSpPr txBox="1"/>
          <p:nvPr/>
        </p:nvSpPr>
        <p:spPr>
          <a:xfrm>
            <a:off x="98699" y="3732134"/>
            <a:ext cx="2406678" cy="73866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1504 precursor ion types:</a:t>
            </a:r>
          </a:p>
          <a:p>
            <a:pPr algn="ctr"/>
            <a:r>
              <a:rPr lang="en-US" dirty="0"/>
              <a:t>- 877 </a:t>
            </a:r>
            <a:r>
              <a:rPr lang="en-US" i="1" dirty="0"/>
              <a:t>unique</a:t>
            </a:r>
            <a:r>
              <a:rPr lang="en-US" dirty="0"/>
              <a:t> lipids</a:t>
            </a:r>
          </a:p>
          <a:p>
            <a:pPr algn="ctr"/>
            <a:r>
              <a:rPr lang="en-US" dirty="0"/>
              <a:t>- 23 stable isotope labeled </a:t>
            </a:r>
          </a:p>
        </p:txBody>
      </p:sp>
    </p:spTree>
    <p:extLst>
      <p:ext uri="{BB962C8B-B14F-4D97-AF65-F5344CB8AC3E}">
        <p14:creationId xmlns:p14="http://schemas.microsoft.com/office/powerpoint/2010/main" val="403471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60" y="-33992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0" y="39808"/>
            <a:ext cx="5826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You can do it too!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3A24393-98EB-39E5-AE4F-748CAF90DD7A}"/>
              </a:ext>
            </a:extLst>
          </p:cNvPr>
          <p:cNvSpPr txBox="1">
            <a:spLocks/>
          </p:cNvSpPr>
          <p:nvPr/>
        </p:nvSpPr>
        <p:spPr>
          <a:xfrm>
            <a:off x="316146" y="1004045"/>
            <a:ext cx="3254367" cy="58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189" marR="0" lvl="0" indent="-34289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marR="0" lvl="1" indent="-34289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marR="0" lvl="2" indent="-34289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marR="0" lvl="3" indent="-34289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marR="0" lvl="4" indent="-34289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marR="0" lvl="5" indent="-34289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4289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4289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4289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298" indent="0">
              <a:buNone/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LipidCreator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(in silico)</a:t>
            </a:r>
          </a:p>
          <a:p>
            <a:pPr lvl="1"/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21DCCC3-B0C5-6BF6-2DAC-4640EA67A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371" y="3118368"/>
            <a:ext cx="1961561" cy="583605"/>
          </a:xfrm>
          <a:prstGeom prst="rect">
            <a:avLst/>
          </a:prstGeom>
        </p:spPr>
      </p:pic>
      <p:cxnSp>
        <p:nvCxnSpPr>
          <p:cNvPr id="3" name="Google Shape;104;p2">
            <a:extLst>
              <a:ext uri="{FF2B5EF4-FFF2-40B4-BE49-F238E27FC236}">
                <a16:creationId xmlns:a16="http://schemas.microsoft.com/office/drawing/2014/main" id="{C089D241-ACE5-0325-7507-342537FFF820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4BC2A23-FB91-625F-3D42-C60B14E8C16E}"/>
              </a:ext>
            </a:extLst>
          </p:cNvPr>
          <p:cNvSpPr txBox="1"/>
          <p:nvPr/>
        </p:nvSpPr>
        <p:spPr>
          <a:xfrm>
            <a:off x="0" y="4928056"/>
            <a:ext cx="807923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Peng et al.,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Nat Comm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. 2020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, 11. DOI: 10.1038/s41467-020-15960-z  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3499A9B8-A06B-B8A0-F774-254595C85D0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15</a:t>
            </a:fld>
            <a:endParaRPr lang="en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B1EAA4-F8D4-2DE3-252D-77D7253447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5483" y="943972"/>
            <a:ext cx="5053694" cy="3450588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2D777F32-8007-06A5-BDCB-4E87663E5650}"/>
              </a:ext>
            </a:extLst>
          </p:cNvPr>
          <p:cNvSpPr/>
          <p:nvPr/>
        </p:nvSpPr>
        <p:spPr>
          <a:xfrm>
            <a:off x="2927318" y="1177041"/>
            <a:ext cx="432222" cy="224971"/>
          </a:xfrm>
          <a:prstGeom prst="rightArrow">
            <a:avLst/>
          </a:prstGeom>
          <a:solidFill>
            <a:srgbClr val="4B95CC"/>
          </a:solidFill>
          <a:ln>
            <a:solidFill>
              <a:srgbClr val="4B95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BE62B8-C7F4-A83B-BFE2-1723D8901E6D}"/>
              </a:ext>
            </a:extLst>
          </p:cNvPr>
          <p:cNvSpPr txBox="1"/>
          <p:nvPr/>
        </p:nvSpPr>
        <p:spPr>
          <a:xfrm>
            <a:off x="457565" y="1730191"/>
            <a:ext cx="25971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Transition lists can come from any source: feature finding,  online databases, literature, Panorama</a:t>
            </a:r>
          </a:p>
        </p:txBody>
      </p:sp>
    </p:spTree>
    <p:extLst>
      <p:ext uri="{BB962C8B-B14F-4D97-AF65-F5344CB8AC3E}">
        <p14:creationId xmlns:p14="http://schemas.microsoft.com/office/powerpoint/2010/main" val="190339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60" y="-33992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0" y="39808"/>
            <a:ext cx="5826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Baker lab database</a:t>
            </a:r>
          </a:p>
        </p:txBody>
      </p:sp>
      <p:cxnSp>
        <p:nvCxnSpPr>
          <p:cNvPr id="3" name="Google Shape;104;p2">
            <a:extLst>
              <a:ext uri="{FF2B5EF4-FFF2-40B4-BE49-F238E27FC236}">
                <a16:creationId xmlns:a16="http://schemas.microsoft.com/office/drawing/2014/main" id="{C089D241-ACE5-0325-7507-342537FFF820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0BF30D6-0434-F5BD-33C6-C5060AB582B1}"/>
              </a:ext>
            </a:extLst>
          </p:cNvPr>
          <p:cNvSpPr txBox="1"/>
          <p:nvPr/>
        </p:nvSpPr>
        <p:spPr>
          <a:xfrm>
            <a:off x="4793864" y="3934577"/>
            <a:ext cx="46518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https://tarheels.live/bakerlab/databases/</a:t>
            </a:r>
            <a:endParaRPr lang="en-US" sz="1400" dirty="0">
              <a:solidFill>
                <a:schemeClr val="tx1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C2A23-FB91-625F-3D42-C60B14E8C16E}"/>
              </a:ext>
            </a:extLst>
          </p:cNvPr>
          <p:cNvSpPr txBox="1"/>
          <p:nvPr/>
        </p:nvSpPr>
        <p:spPr>
          <a:xfrm>
            <a:off x="-81369" y="4710348"/>
            <a:ext cx="8079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Kirkwood, K. I. et al.,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JPR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2022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21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(1), 232-242. DOI: 10.1021/acs.jproteome.1c00820.</a:t>
            </a:r>
          </a:p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Kirkwood, K. I. et al.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Nature Protocols.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2022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 17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, 2415-2430. DOI: 10.1038/s41596-022-00714-6</a:t>
            </a:r>
          </a:p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Solosky, A.M. et al.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ABC.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2024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 DOI: 10.1007/s00216-024-05351-4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3499A9B8-A06B-B8A0-F774-254595C85D0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16</a:t>
            </a:fld>
            <a:endParaRPr lang="en" dirty="0"/>
          </a:p>
        </p:txBody>
      </p:sp>
      <p:pic>
        <p:nvPicPr>
          <p:cNvPr id="6" name="Picture 5" descr="A qr code with a dinosaur&#10;&#10;Description automatically generated">
            <a:extLst>
              <a:ext uri="{FF2B5EF4-FFF2-40B4-BE49-F238E27FC236}">
                <a16:creationId xmlns:a16="http://schemas.microsoft.com/office/drawing/2014/main" id="{80008984-DC5E-95B3-0C06-1883118261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5855" y="1466731"/>
            <a:ext cx="2467846" cy="24678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04FA5B-7BD5-74CA-4084-04ACADC496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906" y="1243083"/>
            <a:ext cx="4976870" cy="265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39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121E83C-DE71-7667-FEDC-4155A9C14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0925" y="751367"/>
            <a:ext cx="4551887" cy="30345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4" name="Google Shape;274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88560" y="-33992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-1" y="39808"/>
            <a:ext cx="696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California sea lions (Zalophus californianus)</a:t>
            </a:r>
          </a:p>
        </p:txBody>
      </p:sp>
      <p:cxnSp>
        <p:nvCxnSpPr>
          <p:cNvPr id="3" name="Google Shape;104;p2">
            <a:extLst>
              <a:ext uri="{FF2B5EF4-FFF2-40B4-BE49-F238E27FC236}">
                <a16:creationId xmlns:a16="http://schemas.microsoft.com/office/drawing/2014/main" id="{C089D241-ACE5-0325-7507-342537FFF820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CF17237-C2AF-E021-691A-DBCFA13259B7}"/>
              </a:ext>
            </a:extLst>
          </p:cNvPr>
          <p:cNvGrpSpPr/>
          <p:nvPr/>
        </p:nvGrpSpPr>
        <p:grpSpPr>
          <a:xfrm>
            <a:off x="141249" y="3011202"/>
            <a:ext cx="8891240" cy="2132298"/>
            <a:chOff x="141249" y="3011202"/>
            <a:chExt cx="8891240" cy="213229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3E3EFFE-FEEF-6D7A-755A-2A8356513442}"/>
                </a:ext>
              </a:extLst>
            </p:cNvPr>
            <p:cNvSpPr/>
            <p:nvPr/>
          </p:nvSpPr>
          <p:spPr>
            <a:xfrm>
              <a:off x="3799730" y="3261096"/>
              <a:ext cx="1544535" cy="1466720"/>
            </a:xfrm>
            <a:prstGeom prst="ellipse">
              <a:avLst/>
            </a:prstGeom>
            <a:solidFill>
              <a:srgbClr val="00499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15872E8-B28D-7F28-68C0-5E7B716A7A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9688" l="207" r="99378">
                          <a14:foregroundMark x1="5732" y1="96875" x2="35290" y2="98438"/>
                          <a14:foregroundMark x1="35290" y1="98438" x2="86119" y2="97500"/>
                          <a14:foregroundMark x1="86119" y1="97500" x2="89779" y2="97500"/>
                          <a14:foregroundMark x1="14157" y1="68750" x2="14157" y2="68750"/>
                          <a14:foregroundMark x1="13605" y1="65625" x2="11878" y2="69375"/>
                          <a14:foregroundMark x1="13052" y1="54375" x2="13052" y2="54375"/>
                          <a14:foregroundMark x1="4834" y1="98125" x2="11602" y2="49375"/>
                          <a14:foregroundMark x1="11602" y1="49375" x2="16782" y2="48438"/>
                          <a14:foregroundMark x1="16782" y1="48438" x2="22928" y2="52500"/>
                          <a14:foregroundMark x1="22928" y1="52500" x2="32320" y2="47500"/>
                          <a14:foregroundMark x1="32320" y1="47500" x2="39296" y2="53438"/>
                          <a14:foregroundMark x1="39296" y1="53438" x2="41839" y2="48303"/>
                          <a14:foregroundMark x1="45434" y1="32939" x2="46330" y2="26723"/>
                          <a14:foregroundMark x1="50037" y1="27117" x2="53622" y2="33368"/>
                          <a14:foregroundMark x1="58612" y1="49736" x2="58771" y2="50313"/>
                          <a14:foregroundMark x1="55074" y1="36875" x2="55644" y2="38947"/>
                          <a14:foregroundMark x1="54558" y1="35000" x2="55074" y2="36875"/>
                          <a14:foregroundMark x1="58771" y1="50313" x2="78738" y2="43061"/>
                          <a14:foregroundMark x1="80110" y1="43545" x2="90331" y2="54375"/>
                          <a14:foregroundMark x1="91135" y1="60805" x2="95994" y2="99688"/>
                          <a14:foregroundMark x1="90331" y1="54375" x2="90730" y2="57568"/>
                          <a14:foregroundMark x1="52417" y1="40000" x2="51796" y2="53750"/>
                          <a14:foregroundMark x1="12983" y1="46250" x2="16713" y2="46875"/>
                          <a14:foregroundMark x1="12776" y1="44375" x2="15746" y2="44375"/>
                          <a14:foregroundMark x1="9807" y1="75938" x2="6008" y2="92188"/>
                          <a14:foregroundMark x1="6008" y1="92188" x2="5732" y2="98125"/>
                          <a14:foregroundMark x1="4972" y1="98125" x2="276" y2="99688"/>
                          <a14:foregroundMark x1="8564" y1="90938" x2="8564" y2="90938"/>
                          <a14:foregroundMark x1="8909" y1="91250" x2="7597" y2="92500"/>
                          <a14:foregroundMark x1="9116" y1="88750" x2="9116" y2="93438"/>
                          <a14:foregroundMark x1="8840" y1="88750" x2="8425" y2="86875"/>
                          <a14:foregroundMark x1="8771" y1="86563" x2="9116" y2="89688"/>
                          <a14:foregroundMark x1="96202" y1="97813" x2="99378" y2="97813"/>
                          <a14:foregroundMark x1="51075" y1="24307" x2="53197" y2="30002"/>
                          <a14:foregroundMark x1="54807" y1="42750" x2="52417" y2="64375"/>
                          <a14:foregroundMark x1="52417" y1="64375" x2="46202" y2="43125"/>
                          <a14:foregroundMark x1="46202" y1="43125" x2="47371" y2="29310"/>
                          <a14:foregroundMark x1="46340" y1="26875" x2="52210" y2="23750"/>
                          <a14:foregroundMark x1="52210" y1="23750" x2="54489" y2="25625"/>
                          <a14:foregroundMark x1="49862" y1="23750" x2="49862" y2="23750"/>
                          <a14:foregroundMark x1="50455" y1="20313" x2="52417" y2="20313"/>
                          <a14:foregroundMark x1="54075" y1="29688" x2="55939" y2="40625"/>
                          <a14:foregroundMark x1="54075" y1="27813" x2="55387" y2="34063"/>
                          <a14:foregroundMark x1="55870" y1="40000" x2="56146" y2="44688"/>
                          <a14:foregroundMark x1="44199" y1="33438" x2="48650" y2="17770"/>
                          <a14:foregroundMark x1="51095" y1="14814" x2="51312" y2="14688"/>
                          <a14:foregroundMark x1="42541" y1="74688" x2="44959" y2="86563"/>
                          <a14:foregroundMark x1="45925" y1="85625" x2="45925" y2="85625"/>
                          <a14:foregroundMark x1="46616" y1="87188" x2="46616" y2="87188"/>
                          <a14:foregroundMark x1="47859" y1="88125" x2="53936" y2="90625"/>
                          <a14:foregroundMark x1="53936" y1="90625" x2="58011" y2="80625"/>
                          <a14:backgroundMark x1="4213" y1="38125" x2="10635" y2="24063"/>
                          <a14:backgroundMark x1="10635" y1="24063" x2="37569" y2="38125"/>
                          <a14:backgroundMark x1="37569" y1="38125" x2="37707" y2="37813"/>
                          <a14:backgroundMark x1="4006" y1="66875" x2="11257" y2="25000"/>
                          <a14:backgroundMark x1="11257" y1="25000" x2="20166" y2="19688"/>
                          <a14:backgroundMark x1="20166" y1="19688" x2="24862" y2="32500"/>
                          <a14:backgroundMark x1="24862" y1="32500" x2="26519" y2="29375"/>
                          <a14:backgroundMark x1="5054" y1="95558" x2="4663" y2="96026"/>
                          <a14:backgroundMark x1="3999" y1="93812" x2="2003" y2="68125"/>
                          <a14:backgroundMark x1="2003" y1="68125" x2="3039" y2="35938"/>
                          <a14:backgroundMark x1="3039" y1="35938" x2="2279" y2="13438"/>
                          <a14:backgroundMark x1="2279" y1="13438" x2="18163" y2="9375"/>
                          <a14:backgroundMark x1="18163" y1="9375" x2="37224" y2="14375"/>
                          <a14:backgroundMark x1="37224" y1="14375" x2="40630" y2="47060"/>
                          <a14:backgroundMark x1="15403" y1="39891" x2="13122" y2="38750"/>
                          <a14:backgroundMark x1="27373" y1="45880" x2="16313" y2="40346"/>
                          <a14:backgroundMark x1="13122" y1="38750" x2="8702" y2="49375"/>
                          <a14:backgroundMark x1="8702" y1="49375" x2="8326" y2="71074"/>
                          <a14:backgroundMark x1="52580" y1="12327" x2="54765" y2="11563"/>
                          <a14:backgroundMark x1="52097" y1="12496" x2="52392" y2="12393"/>
                          <a14:backgroundMark x1="42265" y1="15937" x2="45574" y2="14779"/>
                          <a14:backgroundMark x1="54765" y1="11563" x2="60359" y2="15313"/>
                          <a14:backgroundMark x1="60359" y1="15313" x2="69061" y2="35000"/>
                          <a14:backgroundMark x1="69061" y1="35000" x2="89434" y2="42188"/>
                          <a14:backgroundMark x1="91160" y1="55313" x2="99517" y2="71875"/>
                          <a14:backgroundMark x1="45166" y1="23750" x2="45277" y2="23625"/>
                          <a14:backgroundMark x1="52803" y1="19221" x2="52915" y2="19313"/>
                          <a14:backgroundMark x1="52595" y1="19051" x2="52773" y2="19196"/>
                          <a14:backgroundMark x1="46754" y1="16250" x2="48080" y2="16250"/>
                          <a14:backgroundMark x1="45133" y1="22971" x2="44199" y2="25938"/>
                          <a14:backgroundMark x1="47099" y1="16723" x2="46523" y2="18553"/>
                          <a14:backgroundMark x1="47445" y1="15625" x2="47210" y2="16371"/>
                          <a14:backgroundMark x1="44751" y1="26563" x2="42610" y2="49688"/>
                          <a14:backgroundMark x1="42610" y1="49688" x2="42680" y2="51875"/>
                          <a14:backgroundMark x1="56369" y1="44425" x2="57113" y2="50313"/>
                          <a14:backgroundMark x1="57113" y1="50313" x2="57182" y2="52812"/>
                          <a14:backgroundMark x1="57026" y1="43650" x2="57942" y2="51250"/>
                          <a14:backgroundMark x1="56906" y1="36563" x2="56768" y2="36250"/>
                          <a14:backgroundMark x1="42887" y1="51563" x2="45511" y2="72500"/>
                          <a14:backgroundMark x1="45511" y1="72500" x2="51036" y2="81875"/>
                          <a14:backgroundMark x1="51036" y1="81875" x2="57597" y2="62500"/>
                          <a14:backgroundMark x1="57597" y1="62500" x2="57735" y2="51250"/>
                          <a14:backgroundMark x1="51240" y1="15239" x2="51796" y2="14375"/>
                          <a14:backgroundMark x1="44959" y1="25000" x2="45421" y2="24282"/>
                          <a14:backgroundMark x1="50207" y1="15937" x2="50207" y2="15937"/>
                          <a14:backgroundMark x1="51036" y1="14375" x2="48066" y2="13438"/>
                          <a14:backgroundMark x1="45304" y1="23750" x2="46616" y2="20938"/>
                          <a14:backgroundMark x1="46340" y1="20313" x2="47169" y2="19063"/>
                          <a14:backgroundMark x1="51312" y1="14063" x2="51312" y2="14063"/>
                          <a14:backgroundMark x1="51174" y1="15625" x2="51174" y2="15625"/>
                          <a14:backgroundMark x1="54696" y1="26563" x2="54696" y2="26563"/>
                          <a14:backgroundMark x1="54489" y1="25313" x2="54489" y2="25313"/>
                        </a14:backgroundRemoval>
                      </a14:imgEffect>
                    </a14:imgLayer>
                  </a14:imgProps>
                </a:ext>
              </a:extLst>
            </a:blip>
            <a:srcRect l="4451" r="4144" b="810"/>
            <a:stretch/>
          </p:blipFill>
          <p:spPr>
            <a:xfrm>
              <a:off x="141249" y="3011202"/>
              <a:ext cx="8891240" cy="2132298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6C7485D-30F8-126A-4A69-86C84C89E4E5}"/>
              </a:ext>
            </a:extLst>
          </p:cNvPr>
          <p:cNvSpPr txBox="1"/>
          <p:nvPr/>
        </p:nvSpPr>
        <p:spPr>
          <a:xfrm>
            <a:off x="2155902" y="3821148"/>
            <a:ext cx="465005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https://www.pier39.com/sealions/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AC1BDD3D-B6B9-AF32-424F-ADF56B743A6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17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005997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33991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-1" y="39807"/>
            <a:ext cx="7988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DAT &amp; Sea lions (</a:t>
            </a:r>
            <a:r>
              <a:rPr lang="en-US" sz="2400" b="1" i="1" dirty="0"/>
              <a:t>Zalophus Californianus</a:t>
            </a:r>
            <a:r>
              <a:rPr lang="en-US" sz="2400" b="1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065ECE-A083-C84B-6DAE-A3A7FE7F4FD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18</a:t>
            </a:fld>
            <a:endParaRPr lang="e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1DBDE1-8E9A-CEC7-3EC1-2A80EA2127F4}"/>
              </a:ext>
            </a:extLst>
          </p:cNvPr>
          <p:cNvSpPr txBox="1"/>
          <p:nvPr/>
        </p:nvSpPr>
        <p:spPr>
          <a:xfrm>
            <a:off x="-75770" y="4969590"/>
            <a:ext cx="75624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McClain, A. M et al.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Front. Vet. Sci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2023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10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 DOI: 10.3389/fvets.2023.1245864.</a:t>
            </a:r>
          </a:p>
          <a:p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" name="Google Shape;104;p2">
            <a:extLst>
              <a:ext uri="{FF2B5EF4-FFF2-40B4-BE49-F238E27FC236}">
                <a16:creationId xmlns:a16="http://schemas.microsoft.com/office/drawing/2014/main" id="{AF202F36-91E4-7D76-718A-B49F693EC262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8349B37D-669F-8EE2-969F-AA2967DCA0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5258" y="921141"/>
            <a:ext cx="2354552" cy="20539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1F177C4-7571-F2DD-676D-708CD4AF1D37}"/>
              </a:ext>
            </a:extLst>
          </p:cNvPr>
          <p:cNvSpPr txBox="1"/>
          <p:nvPr/>
        </p:nvSpPr>
        <p:spPr>
          <a:xfrm>
            <a:off x="6086202" y="3052808"/>
            <a:ext cx="14726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Symptoms: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Seizures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Heart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4FF857-CB3E-FADA-5E9C-E4FB653ACD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685" y="916332"/>
            <a:ext cx="4114429" cy="35368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641FB4-4DA1-5DF8-4F76-2D512B851297}"/>
              </a:ext>
            </a:extLst>
          </p:cNvPr>
          <p:cNvSpPr txBox="1"/>
          <p:nvPr/>
        </p:nvSpPr>
        <p:spPr>
          <a:xfrm>
            <a:off x="5306611" y="4060877"/>
            <a:ext cx="32087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Challenges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No diagnostic tools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dirty="0">
                <a:solidFill>
                  <a:srgbClr val="FF0000"/>
                </a:solidFill>
              </a:rPr>
              <a:t>Half-life of domoic acid is &lt; 48 hours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183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1"/>
          <p:cNvSpPr txBox="1"/>
          <p:nvPr/>
        </p:nvSpPr>
        <p:spPr>
          <a:xfrm>
            <a:off x="28301" y="-62050"/>
            <a:ext cx="64737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2800" b="1" dirty="0"/>
              <a:t>Previous proteomic study</a:t>
            </a:r>
            <a:endParaRPr sz="2800" b="1" dirty="0"/>
          </a:p>
        </p:txBody>
      </p:sp>
      <p:pic>
        <p:nvPicPr>
          <p:cNvPr id="238" name="Google Shape;238;p31"/>
          <p:cNvPicPr preferRelativeResize="0"/>
          <p:nvPr/>
        </p:nvPicPr>
        <p:blipFill rotWithShape="1">
          <a:blip r:embed="rId3">
            <a:alphaModFix/>
          </a:blip>
          <a:srcRect t="6603"/>
          <a:stretch/>
        </p:blipFill>
        <p:spPr>
          <a:xfrm>
            <a:off x="2889169" y="811672"/>
            <a:ext cx="5742964" cy="2054933"/>
          </a:xfrm>
          <a:prstGeom prst="rect">
            <a:avLst/>
          </a:prstGeom>
          <a:solidFill>
            <a:srgbClr val="000000">
              <a:shade val="95000"/>
            </a:srgbClr>
          </a:solidFill>
          <a:ln w="285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cxnSp>
        <p:nvCxnSpPr>
          <p:cNvPr id="4" name="Google Shape;104;p2">
            <a:extLst>
              <a:ext uri="{FF2B5EF4-FFF2-40B4-BE49-F238E27FC236}">
                <a16:creationId xmlns:a16="http://schemas.microsoft.com/office/drawing/2014/main" id="{D03FA299-7172-3B01-A25C-20A51DA00C20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904BA52-D334-2440-AF25-9F32DDD7D5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809" b="-1"/>
          <a:stretch/>
        </p:blipFill>
        <p:spPr>
          <a:xfrm>
            <a:off x="286101" y="2569977"/>
            <a:ext cx="2399949" cy="2435806"/>
          </a:xfrm>
          <a:prstGeom prst="rect">
            <a:avLst/>
          </a:prstGeom>
        </p:spPr>
      </p:pic>
      <p:sp>
        <p:nvSpPr>
          <p:cNvPr id="8" name="Google Shape;250;p32">
            <a:extLst>
              <a:ext uri="{FF2B5EF4-FFF2-40B4-BE49-F238E27FC236}">
                <a16:creationId xmlns:a16="http://schemas.microsoft.com/office/drawing/2014/main" id="{5F9C977F-FC49-907C-2997-4B7F49AF1E43}"/>
              </a:ext>
            </a:extLst>
          </p:cNvPr>
          <p:cNvSpPr txBox="1"/>
          <p:nvPr/>
        </p:nvSpPr>
        <p:spPr>
          <a:xfrm>
            <a:off x="2889168" y="3345884"/>
            <a:ext cx="5522028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n" sz="16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  <a:r>
              <a:rPr lang="en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" sz="16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Apolipoprotein dysregulation indicates that lipids are informative of DAT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2D375-8809-2A82-984F-5A5FE8048E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19</a:t>
            </a:fld>
            <a:endParaRPr lang="en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CD2513-5DF2-5459-269A-0610B38CD125}"/>
              </a:ext>
            </a:extLst>
          </p:cNvPr>
          <p:cNvGrpSpPr/>
          <p:nvPr/>
        </p:nvGrpSpPr>
        <p:grpSpPr>
          <a:xfrm>
            <a:off x="82982" y="753293"/>
            <a:ext cx="2806186" cy="1765885"/>
            <a:chOff x="770834" y="1374772"/>
            <a:chExt cx="2806186" cy="176588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90FD0DD-8A69-5475-B201-126322A893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28169" y="1374772"/>
              <a:ext cx="891516" cy="1191866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1905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30A0E3A-8B69-27D1-D4B2-1C681B100FB1}"/>
                </a:ext>
              </a:extLst>
            </p:cNvPr>
            <p:cNvSpPr txBox="1"/>
            <p:nvPr/>
          </p:nvSpPr>
          <p:spPr>
            <a:xfrm>
              <a:off x="770834" y="2617437"/>
              <a:ext cx="28061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Dr. Ben Neely, </a:t>
              </a:r>
            </a:p>
            <a:p>
              <a:pPr algn="ctr"/>
              <a:r>
                <a:rPr lang="en-US" b="1" dirty="0"/>
                <a:t>NIST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60119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-1" y="39807"/>
            <a:ext cx="6833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D554C1-9257-B45C-17EA-42FE256148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</a:t>
            </a:fld>
            <a:endParaRPr lang="en"/>
          </a:p>
        </p:txBody>
      </p:sp>
      <p:cxnSp>
        <p:nvCxnSpPr>
          <p:cNvPr id="3" name="Google Shape;104;p2">
            <a:extLst>
              <a:ext uri="{FF2B5EF4-FFF2-40B4-BE49-F238E27FC236}">
                <a16:creationId xmlns:a16="http://schemas.microsoft.com/office/drawing/2014/main" id="{1736ED85-26DF-3FF9-5D22-5577A0281B6A}"/>
              </a:ext>
            </a:extLst>
          </p:cNvPr>
          <p:cNvCxnSpPr>
            <a:cxnSpLocks/>
          </p:cNvCxnSpPr>
          <p:nvPr/>
        </p:nvCxnSpPr>
        <p:spPr>
          <a:xfrm>
            <a:off x="-7257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34921629-464C-6B18-85DA-4F375FBE5D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3990224"/>
              </p:ext>
            </p:extLst>
          </p:nvPr>
        </p:nvGraphicFramePr>
        <p:xfrm>
          <a:off x="1948543" y="886732"/>
          <a:ext cx="5246914" cy="3370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947478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33991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-1" y="39807"/>
            <a:ext cx="7988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Experimental design (</a:t>
            </a:r>
            <a:r>
              <a:rPr lang="en-US" sz="2400" b="1" dirty="0" err="1"/>
              <a:t>lipidomics</a:t>
            </a:r>
            <a:r>
              <a:rPr lang="en-US" sz="2400" b="1" dirty="0"/>
              <a:t>)</a:t>
            </a:r>
          </a:p>
        </p:txBody>
      </p:sp>
      <p:sp>
        <p:nvSpPr>
          <p:cNvPr id="285" name="Rectangle: Rounded Corners 284">
            <a:extLst>
              <a:ext uri="{FF2B5EF4-FFF2-40B4-BE49-F238E27FC236}">
                <a16:creationId xmlns:a16="http://schemas.microsoft.com/office/drawing/2014/main" id="{6FB580BB-9AAC-AC22-518E-51353346215F}"/>
              </a:ext>
            </a:extLst>
          </p:cNvPr>
          <p:cNvSpPr/>
          <p:nvPr/>
        </p:nvSpPr>
        <p:spPr>
          <a:xfrm>
            <a:off x="311177" y="863636"/>
            <a:ext cx="2466779" cy="3736679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8B07D6AB-CC25-8D7A-4484-2587BCFF95D8}"/>
              </a:ext>
            </a:extLst>
          </p:cNvPr>
          <p:cNvSpPr txBox="1"/>
          <p:nvPr/>
        </p:nvSpPr>
        <p:spPr>
          <a:xfrm>
            <a:off x="569149" y="1466028"/>
            <a:ext cx="195083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14 DAT*</a:t>
            </a:r>
          </a:p>
          <a:p>
            <a:pPr algn="ctr"/>
            <a:r>
              <a:rPr lang="en-US" dirty="0"/>
              <a:t>17 non-DAT</a:t>
            </a:r>
          </a:p>
          <a:p>
            <a:pPr algn="ctr"/>
            <a:r>
              <a:rPr lang="en-US" dirty="0">
                <a:solidFill>
                  <a:schemeClr val="dk1"/>
                </a:solidFill>
              </a:rPr>
              <a:t>13 males, 18 females</a:t>
            </a:r>
          </a:p>
          <a:p>
            <a:pPr algn="ctr"/>
            <a:r>
              <a:rPr lang="en-US" dirty="0">
                <a:solidFill>
                  <a:schemeClr val="dk1"/>
                </a:solidFill>
              </a:rPr>
              <a:t>All ages</a:t>
            </a:r>
            <a:endParaRPr lang="en-US" dirty="0"/>
          </a:p>
          <a:p>
            <a:endParaRPr lang="en-US" dirty="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87916B6D-9867-8D9D-4A1E-79127E81C9E2}"/>
              </a:ext>
            </a:extLst>
          </p:cNvPr>
          <p:cNvSpPr txBox="1"/>
          <p:nvPr/>
        </p:nvSpPr>
        <p:spPr>
          <a:xfrm>
            <a:off x="569150" y="875369"/>
            <a:ext cx="19508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Rescued Sea Lion Samples</a:t>
            </a:r>
            <a:endParaRPr lang="en-US" dirty="0"/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7924C81E-740E-DBE9-DACE-2F32D8EDEFF1}"/>
              </a:ext>
            </a:extLst>
          </p:cNvPr>
          <p:cNvSpPr txBox="1"/>
          <p:nvPr/>
        </p:nvSpPr>
        <p:spPr>
          <a:xfrm>
            <a:off x="493170" y="3414703"/>
            <a:ext cx="210279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*Diagnosed based on histological exam of brain tissues &amp; clinical signs</a:t>
            </a:r>
            <a:endParaRPr lang="en-US" dirty="0">
              <a:solidFill>
                <a:schemeClr val="dk1"/>
              </a:solidFill>
            </a:endParaRPr>
          </a:p>
          <a:p>
            <a:pPr algn="just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91" name="Picture 290" descr="A pink brain with a white background&#10;&#10;Description automatically generated">
            <a:extLst>
              <a:ext uri="{FF2B5EF4-FFF2-40B4-BE49-F238E27FC236}">
                <a16:creationId xmlns:a16="http://schemas.microsoft.com/office/drawing/2014/main" id="{287872FB-18AC-1070-D2AC-58BAF477D3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722" y="2389820"/>
            <a:ext cx="1243687" cy="1017561"/>
          </a:xfrm>
          <a:prstGeom prst="rect">
            <a:avLst/>
          </a:prstGeom>
        </p:spPr>
      </p:pic>
      <p:sp>
        <p:nvSpPr>
          <p:cNvPr id="287" name="Slide Number Placeholder 286">
            <a:extLst>
              <a:ext uri="{FF2B5EF4-FFF2-40B4-BE49-F238E27FC236}">
                <a16:creationId xmlns:a16="http://schemas.microsoft.com/office/drawing/2014/main" id="{705C0593-7DFE-C330-0464-BE39CB988AA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20</a:t>
            </a:fld>
            <a:endParaRPr lang="e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75DB3B-C149-7D92-E928-6BBDD716CBD8}"/>
              </a:ext>
            </a:extLst>
          </p:cNvPr>
          <p:cNvSpPr txBox="1"/>
          <p:nvPr/>
        </p:nvSpPr>
        <p:spPr>
          <a:xfrm>
            <a:off x="-1" y="4695548"/>
            <a:ext cx="7204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Kirkwood, K. I. et al.,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Nat </a:t>
            </a:r>
            <a:r>
              <a:rPr lang="en-US" sz="800" i="1" dirty="0" err="1">
                <a:solidFill>
                  <a:schemeClr val="bg1">
                    <a:lumMod val="65000"/>
                  </a:schemeClr>
                </a:solidFill>
              </a:rPr>
              <a:t>Protoc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.,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2022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17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(11), 2415-2430.</a:t>
            </a:r>
          </a:p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Pang,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Zhiqiang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et al.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Nucleic Acids Res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2021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 49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(W1), W388-W396.</a:t>
            </a:r>
          </a:p>
          <a:p>
            <a:r>
              <a:rPr lang="en-US" sz="800" b="0" i="0" dirty="0">
                <a:solidFill>
                  <a:schemeClr val="bg1">
                    <a:lumMod val="65000"/>
                  </a:schemeClr>
                </a:solidFill>
                <a:effectLst/>
                <a:latin typeface="+mj-lt"/>
              </a:rPr>
              <a:t>Created with</a:t>
            </a:r>
            <a:r>
              <a:rPr lang="en-US" sz="800" b="0" i="0" u="sng" dirty="0">
                <a:solidFill>
                  <a:schemeClr val="bg1">
                    <a:lumMod val="65000"/>
                  </a:schemeClr>
                </a:solidFill>
                <a:effectLst/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BioRender.com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cxnSp>
        <p:nvCxnSpPr>
          <p:cNvPr id="5" name="Google Shape;104;p2">
            <a:extLst>
              <a:ext uri="{FF2B5EF4-FFF2-40B4-BE49-F238E27FC236}">
                <a16:creationId xmlns:a16="http://schemas.microsoft.com/office/drawing/2014/main" id="{88D8A681-F255-52AB-5187-1ED0E151E9A6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EF2A6370-1C35-83B0-6926-E0AC03645FA8}"/>
              </a:ext>
            </a:extLst>
          </p:cNvPr>
          <p:cNvGrpSpPr/>
          <p:nvPr/>
        </p:nvGrpSpPr>
        <p:grpSpPr>
          <a:xfrm>
            <a:off x="3123844" y="1472014"/>
            <a:ext cx="5526985" cy="2340761"/>
            <a:chOff x="144443" y="2866632"/>
            <a:chExt cx="5762964" cy="265302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70558D9-4BB7-6D4A-C566-1FE13B7E218D}"/>
                </a:ext>
              </a:extLst>
            </p:cNvPr>
            <p:cNvGrpSpPr/>
            <p:nvPr/>
          </p:nvGrpSpPr>
          <p:grpSpPr>
            <a:xfrm>
              <a:off x="144443" y="2866632"/>
              <a:ext cx="5762964" cy="2653026"/>
              <a:chOff x="144443" y="2866632"/>
              <a:chExt cx="5762964" cy="265302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E90036AC-06A2-17A1-D304-46965C9760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2881" b="93004" l="3231" r="94462">
                            <a14:foregroundMark x1="10154" y1="2881" x2="10154" y2="2881"/>
                            <a14:foregroundMark x1="9846" y1="13169" x2="9846" y2="13169"/>
                            <a14:foregroundMark x1="9846" y1="33333" x2="9846" y2="33333"/>
                            <a14:foregroundMark x1="8615" y1="72016" x2="8615" y2="72016"/>
                            <a14:foregroundMark x1="3231" y1="79424" x2="3231" y2="79424"/>
                            <a14:foregroundMark x1="46769" y1="36214" x2="46769" y2="36214"/>
                            <a14:foregroundMark x1="45846" y1="36214" x2="45846" y2="36214"/>
                            <a14:foregroundMark x1="54462" y1="37037" x2="54462" y2="37037"/>
                            <a14:foregroundMark x1="64308" y1="53909" x2="64308" y2="53909"/>
                            <a14:foregroundMark x1="71077" y1="45267" x2="71077" y2="45267"/>
                            <a14:foregroundMark x1="76154" y1="49794" x2="76154" y2="49794"/>
                            <a14:foregroundMark x1="75846" y1="35391" x2="75846" y2="35391"/>
                            <a14:foregroundMark x1="80308" y1="47325" x2="80308" y2="47325"/>
                            <a14:foregroundMark x1="94615" y1="48148" x2="94615" y2="48148"/>
                            <a14:foregroundMark x1="57692" y1="92181" x2="57692" y2="92181"/>
                            <a14:foregroundMark x1="59538" y1="92181" x2="59538" y2="92181"/>
                            <a14:foregroundMark x1="58000" y1="92181" x2="58000" y2="92181"/>
                            <a14:foregroundMark x1="58923" y1="92181" x2="58923" y2="92181"/>
                            <a14:foregroundMark x1="59231" y1="93004" x2="59231" y2="93004"/>
                            <a14:foregroundMark x1="60000" y1="93004" x2="60000" y2="93004"/>
                            <a14:foregroundMark x1="60308" y1="93004" x2="60308" y2="93004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408644" y="3721332"/>
                <a:ext cx="1238600" cy="463046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3D2FEFE7-D83E-CDA3-D461-B8AF95F460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51921"/>
              <a:stretch/>
            </p:blipFill>
            <p:spPr>
              <a:xfrm>
                <a:off x="5095682" y="4171533"/>
                <a:ext cx="560821" cy="528840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ABABED-8011-2510-BE1C-73FBB607A0C3}"/>
                  </a:ext>
                </a:extLst>
              </p:cNvPr>
              <p:cNvSpPr txBox="1"/>
              <p:nvPr/>
            </p:nvSpPr>
            <p:spPr>
              <a:xfrm>
                <a:off x="1967169" y="4891755"/>
                <a:ext cx="2239799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37 min LC-Drift Tube IMS-CID-MS</a:t>
                </a:r>
              </a:p>
              <a:p>
                <a:pPr marL="171450" indent="-171450" algn="ctr">
                  <a:buFont typeface="Wingdings" panose="05000000000000000000" pitchFamily="2" charset="2"/>
                  <a:buChar char="Ø"/>
                  <a:defRPr/>
                </a:pPr>
                <a:r>
                  <a:rPr lang="pl-PL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m/z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pl-PL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to 1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r>
                  <a:rPr lang="pl-PL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00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D8B904B-F470-8EA4-D945-AF216F9C8A48}"/>
                  </a:ext>
                </a:extLst>
              </p:cNvPr>
              <p:cNvSpPr txBox="1"/>
              <p:nvPr/>
            </p:nvSpPr>
            <p:spPr>
              <a:xfrm>
                <a:off x="4206967" y="4891755"/>
                <a:ext cx="1700440" cy="627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71450" marR="0" lvl="0" indent="-17145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lang="en-US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Suspect Screening</a:t>
                </a:r>
              </a:p>
              <a:p>
                <a:pPr marL="171450" marR="0" lvl="0" indent="-17145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lang="en-US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Statistics</a:t>
                </a:r>
              </a:p>
              <a:p>
                <a:pPr marL="171450" marR="0" lvl="0" indent="-17145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Data visualization</a:t>
                </a:r>
              </a:p>
            </p:txBody>
          </p:sp>
          <p:sp>
            <p:nvSpPr>
              <p:cNvPr id="18" name="Arrow: Right 17">
                <a:extLst>
                  <a:ext uri="{FF2B5EF4-FFF2-40B4-BE49-F238E27FC236}">
                    <a16:creationId xmlns:a16="http://schemas.microsoft.com/office/drawing/2014/main" id="{FD209101-6B3E-10E0-AD73-4721C5240579}"/>
                  </a:ext>
                </a:extLst>
              </p:cNvPr>
              <p:cNvSpPr/>
              <p:nvPr/>
            </p:nvSpPr>
            <p:spPr>
              <a:xfrm>
                <a:off x="1790360" y="4435953"/>
                <a:ext cx="206247" cy="99536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9" name="Picture 2" descr="Introduction to R, RStudio IDE &amp; GitHub | Machine Learning in Engineering @  TUHH">
                <a:extLst>
                  <a:ext uri="{FF2B5EF4-FFF2-40B4-BE49-F238E27FC236}">
                    <a16:creationId xmlns:a16="http://schemas.microsoft.com/office/drawing/2014/main" id="{074E6C62-617C-0E56-C10C-3563183880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32264" y="4342529"/>
                <a:ext cx="773830" cy="2717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883AB89-22D5-73D3-1D09-88ABF197BF34}"/>
                  </a:ext>
                </a:extLst>
              </p:cNvPr>
              <p:cNvSpPr txBox="1"/>
              <p:nvPr/>
            </p:nvSpPr>
            <p:spPr>
              <a:xfrm>
                <a:off x="331393" y="4891755"/>
                <a:ext cx="142806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71450" marR="0" lvl="0" indent="-17145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Modified</a:t>
                </a:r>
                <a:r>
                  <a:rPr lang="en-US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kumimoji="0" lang="en-US" sz="1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Folch</a:t>
                </a: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lipid</a:t>
                </a:r>
                <a:r>
                  <a:rPr lang="en-US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extraction</a:t>
                </a:r>
                <a:endPara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E54B2046-E60C-100B-9169-75CDD5D1BC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14167" b="89167" l="6827" r="85141">
                            <a14:foregroundMark x1="12450" y1="50000" x2="14458" y2="88750"/>
                            <a14:foregroundMark x1="9103" y1="56250" x2="9505" y2="86250"/>
                            <a14:foregroundMark x1="30656" y1="62500" x2="27845" y2="68958"/>
                            <a14:foregroundMark x1="28648" y1="58333" x2="31459" y2="61667"/>
                            <a14:foregroundMark x1="58233" y1="63333" x2="71754" y2="77500"/>
                            <a14:foregroundMark x1="71754" y1="77500" x2="80455" y2="69167"/>
                            <a14:foregroundMark x1="80455" y1="69167" x2="72825" y2="63750"/>
                            <a14:foregroundMark x1="72825" y1="63750" x2="60509" y2="64167"/>
                            <a14:foregroundMark x1="80054" y1="58542" x2="85141" y2="73750"/>
                            <a14:foregroundMark x1="78046" y1="53542" x2="74833" y2="21458"/>
                            <a14:foregroundMark x1="74833" y1="21458" x2="77108" y2="14167"/>
                            <a14:foregroundMark x1="70950" y1="55000" x2="31325" y2="56250"/>
                            <a14:foregroundMark x1="31325" y1="56250" x2="31191" y2="56667"/>
                            <a14:foregroundMark x1="18474" y1="59583" x2="19679" y2="76250"/>
                            <a14:foregroundMark x1="8166" y1="66875" x2="6961" y2="63542"/>
                            <a14:foregroundMark x1="33869" y1="88542" x2="53949" y2="86667"/>
                            <a14:foregroundMark x1="53949" y1="86667" x2="53949" y2="86667"/>
                            <a14:foregroundMark x1="57430" y1="85417" x2="78715" y2="81875"/>
                            <a14:foregroundMark x1="39491" y1="89167" x2="72825" y2="83958"/>
                            <a14:foregroundMark x1="14458" y1="87917" x2="8835" y2="86875"/>
                            <a14:foregroundMark x1="8835" y1="80625" x2="8835" y2="80625"/>
                          </a14:backgroundRemoval>
                        </a14:imgEffect>
                      </a14:imgLayer>
                    </a14:imgProps>
                  </a:ext>
                </a:extLst>
              </a:blip>
              <a:srcRect l="6655" t="8814" r="12376" b="9468"/>
              <a:stretch/>
            </p:blipFill>
            <p:spPr>
              <a:xfrm>
                <a:off x="2193426" y="3604832"/>
                <a:ext cx="1787284" cy="1159092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8C8EA28-A1C6-AE13-73FB-4C3A68E9F00E}"/>
                  </a:ext>
                </a:extLst>
              </p:cNvPr>
              <p:cNvSpPr txBox="1"/>
              <p:nvPr/>
            </p:nvSpPr>
            <p:spPr>
              <a:xfrm>
                <a:off x="319856" y="3249837"/>
                <a:ext cx="3841640" cy="272415"/>
              </a:xfrm>
              <a:prstGeom prst="roundRect">
                <a:avLst/>
              </a:pr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Experimental</a:t>
                </a:r>
                <a:endParaRPr lang="en-US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45B5B3E-F698-FA73-297B-08F42D9F3055}"/>
                  </a:ext>
                </a:extLst>
              </p:cNvPr>
              <p:cNvSpPr txBox="1"/>
              <p:nvPr/>
            </p:nvSpPr>
            <p:spPr>
              <a:xfrm>
                <a:off x="4206968" y="3249837"/>
                <a:ext cx="1541872" cy="272415"/>
              </a:xfrm>
              <a:prstGeom prst="roundRect">
                <a:avLst/>
              </a:pr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Data Analysis</a:t>
                </a:r>
                <a:endParaRPr lang="en-US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51E1FA3-A310-4FEC-E2C4-58A19D3847A4}"/>
                  </a:ext>
                </a:extLst>
              </p:cNvPr>
              <p:cNvSpPr txBox="1"/>
              <p:nvPr/>
            </p:nvSpPr>
            <p:spPr>
              <a:xfrm>
                <a:off x="319857" y="2866632"/>
                <a:ext cx="1568321" cy="308756"/>
              </a:xfrm>
              <a:prstGeom prst="roundRect">
                <a:avLst/>
              </a:prstGeom>
              <a:noFill/>
              <a:ln w="28575">
                <a:solidFill>
                  <a:srgbClr val="88ADE2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Lipidomic Workflow</a:t>
                </a:r>
                <a:endParaRPr lang="en-US" dirty="0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93FE1319-01DC-F30D-D30C-1A7C47F69546}"/>
                  </a:ext>
                </a:extLst>
              </p:cNvPr>
              <p:cNvGrpSpPr/>
              <p:nvPr/>
            </p:nvGrpSpPr>
            <p:grpSpPr>
              <a:xfrm>
                <a:off x="1149290" y="4300280"/>
                <a:ext cx="172783" cy="301383"/>
                <a:chOff x="905353" y="1008488"/>
                <a:chExt cx="172783" cy="301383"/>
              </a:xfrm>
            </p:grpSpPr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C3AC139A-7EF6-DD3C-EDD8-A78A86C8B15C}"/>
                    </a:ext>
                  </a:extLst>
                </p:cNvPr>
                <p:cNvSpPr/>
                <p:nvPr/>
              </p:nvSpPr>
              <p:spPr>
                <a:xfrm>
                  <a:off x="905353" y="1008488"/>
                  <a:ext cx="168489" cy="277408"/>
                </a:xfrm>
                <a:custGeom>
                  <a:avLst/>
                  <a:gdLst>
                    <a:gd name="connsiteX0" fmla="*/ 0 w 383769"/>
                    <a:gd name="connsiteY0" fmla="*/ 302150 h 683812"/>
                    <a:gd name="connsiteX1" fmla="*/ 0 w 383769"/>
                    <a:gd name="connsiteY1" fmla="*/ 302150 h 683812"/>
                    <a:gd name="connsiteX2" fmla="*/ 23854 w 383769"/>
                    <a:gd name="connsiteY2" fmla="*/ 381663 h 683812"/>
                    <a:gd name="connsiteX3" fmla="*/ 31805 w 383769"/>
                    <a:gd name="connsiteY3" fmla="*/ 413468 h 683812"/>
                    <a:gd name="connsiteX4" fmla="*/ 47708 w 383769"/>
                    <a:gd name="connsiteY4" fmla="*/ 445273 h 683812"/>
                    <a:gd name="connsiteX5" fmla="*/ 63610 w 383769"/>
                    <a:gd name="connsiteY5" fmla="*/ 556591 h 683812"/>
                    <a:gd name="connsiteX6" fmla="*/ 79513 w 383769"/>
                    <a:gd name="connsiteY6" fmla="*/ 612250 h 683812"/>
                    <a:gd name="connsiteX7" fmla="*/ 87464 w 383769"/>
                    <a:gd name="connsiteY7" fmla="*/ 636104 h 683812"/>
                    <a:gd name="connsiteX8" fmla="*/ 159026 w 383769"/>
                    <a:gd name="connsiteY8" fmla="*/ 675861 h 683812"/>
                    <a:gd name="connsiteX9" fmla="*/ 206734 w 383769"/>
                    <a:gd name="connsiteY9" fmla="*/ 683812 h 683812"/>
                    <a:gd name="connsiteX10" fmla="*/ 254442 w 383769"/>
                    <a:gd name="connsiteY10" fmla="*/ 667910 h 683812"/>
                    <a:gd name="connsiteX11" fmla="*/ 302150 w 383769"/>
                    <a:gd name="connsiteY11" fmla="*/ 636104 h 683812"/>
                    <a:gd name="connsiteX12" fmla="*/ 333955 w 383769"/>
                    <a:gd name="connsiteY12" fmla="*/ 612250 h 683812"/>
                    <a:gd name="connsiteX13" fmla="*/ 365760 w 383769"/>
                    <a:gd name="connsiteY13" fmla="*/ 548640 h 683812"/>
                    <a:gd name="connsiteX14" fmla="*/ 381663 w 383769"/>
                    <a:gd name="connsiteY14" fmla="*/ 310101 h 683812"/>
                    <a:gd name="connsiteX15" fmla="*/ 349857 w 383769"/>
                    <a:gd name="connsiteY15" fmla="*/ 63610 h 683812"/>
                    <a:gd name="connsiteX16" fmla="*/ 294198 w 383769"/>
                    <a:gd name="connsiteY16" fmla="*/ 7951 h 683812"/>
                    <a:gd name="connsiteX17" fmla="*/ 262393 w 383769"/>
                    <a:gd name="connsiteY17" fmla="*/ 0 h 683812"/>
                    <a:gd name="connsiteX18" fmla="*/ 222637 w 383769"/>
                    <a:gd name="connsiteY18" fmla="*/ 7951 h 683812"/>
                    <a:gd name="connsiteX19" fmla="*/ 198783 w 383769"/>
                    <a:gd name="connsiteY19" fmla="*/ 23854 h 683812"/>
                    <a:gd name="connsiteX20" fmla="*/ 87464 w 383769"/>
                    <a:gd name="connsiteY20" fmla="*/ 119270 h 683812"/>
                    <a:gd name="connsiteX21" fmla="*/ 71562 w 383769"/>
                    <a:gd name="connsiteY21" fmla="*/ 143123 h 683812"/>
                    <a:gd name="connsiteX22" fmla="*/ 47708 w 383769"/>
                    <a:gd name="connsiteY22" fmla="*/ 174929 h 683812"/>
                    <a:gd name="connsiteX23" fmla="*/ 31805 w 383769"/>
                    <a:gd name="connsiteY23" fmla="*/ 214685 h 683812"/>
                    <a:gd name="connsiteX24" fmla="*/ 7951 w 383769"/>
                    <a:gd name="connsiteY24" fmla="*/ 254442 h 683812"/>
                    <a:gd name="connsiteX25" fmla="*/ 0 w 383769"/>
                    <a:gd name="connsiteY25" fmla="*/ 302150 h 683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769" h="683812">
                      <a:moveTo>
                        <a:pt x="0" y="302150"/>
                      </a:moveTo>
                      <a:lnTo>
                        <a:pt x="0" y="302150"/>
                      </a:lnTo>
                      <a:cubicBezTo>
                        <a:pt x="7951" y="328654"/>
                        <a:pt x="16252" y="355056"/>
                        <a:pt x="23854" y="381663"/>
                      </a:cubicBezTo>
                      <a:cubicBezTo>
                        <a:pt x="26856" y="392170"/>
                        <a:pt x="27968" y="403236"/>
                        <a:pt x="31805" y="413468"/>
                      </a:cubicBezTo>
                      <a:cubicBezTo>
                        <a:pt x="35967" y="424566"/>
                        <a:pt x="42407" y="434671"/>
                        <a:pt x="47708" y="445273"/>
                      </a:cubicBezTo>
                      <a:cubicBezTo>
                        <a:pt x="53009" y="482379"/>
                        <a:pt x="51756" y="521032"/>
                        <a:pt x="63610" y="556591"/>
                      </a:cubicBezTo>
                      <a:cubicBezTo>
                        <a:pt x="82670" y="613765"/>
                        <a:pt x="59553" y="542388"/>
                        <a:pt x="79513" y="612250"/>
                      </a:cubicBezTo>
                      <a:cubicBezTo>
                        <a:pt x="81815" y="620309"/>
                        <a:pt x="81538" y="630177"/>
                        <a:pt x="87464" y="636104"/>
                      </a:cubicBezTo>
                      <a:cubicBezTo>
                        <a:pt x="105035" y="653675"/>
                        <a:pt x="133314" y="670147"/>
                        <a:pt x="159026" y="675861"/>
                      </a:cubicBezTo>
                      <a:cubicBezTo>
                        <a:pt x="174764" y="679358"/>
                        <a:pt x="190831" y="681162"/>
                        <a:pt x="206734" y="683812"/>
                      </a:cubicBezTo>
                      <a:cubicBezTo>
                        <a:pt x="222637" y="678511"/>
                        <a:pt x="242589" y="679763"/>
                        <a:pt x="254442" y="667910"/>
                      </a:cubicBezTo>
                      <a:cubicBezTo>
                        <a:pt x="284223" y="638129"/>
                        <a:pt x="267628" y="647612"/>
                        <a:pt x="302150" y="636104"/>
                      </a:cubicBezTo>
                      <a:cubicBezTo>
                        <a:pt x="312752" y="628153"/>
                        <a:pt x="326160" y="622967"/>
                        <a:pt x="333955" y="612250"/>
                      </a:cubicBezTo>
                      <a:cubicBezTo>
                        <a:pt x="347898" y="593078"/>
                        <a:pt x="365760" y="548640"/>
                        <a:pt x="365760" y="548640"/>
                      </a:cubicBezTo>
                      <a:cubicBezTo>
                        <a:pt x="381993" y="451235"/>
                        <a:pt x="381663" y="465298"/>
                        <a:pt x="381663" y="310101"/>
                      </a:cubicBezTo>
                      <a:cubicBezTo>
                        <a:pt x="381663" y="255461"/>
                        <a:pt x="396002" y="128214"/>
                        <a:pt x="349857" y="63610"/>
                      </a:cubicBezTo>
                      <a:cubicBezTo>
                        <a:pt x="334607" y="42259"/>
                        <a:pt x="319653" y="14314"/>
                        <a:pt x="294198" y="7951"/>
                      </a:cubicBezTo>
                      <a:lnTo>
                        <a:pt x="262393" y="0"/>
                      </a:lnTo>
                      <a:cubicBezTo>
                        <a:pt x="249141" y="2650"/>
                        <a:pt x="235291" y="3206"/>
                        <a:pt x="222637" y="7951"/>
                      </a:cubicBezTo>
                      <a:cubicBezTo>
                        <a:pt x="213689" y="11306"/>
                        <a:pt x="206358" y="18027"/>
                        <a:pt x="198783" y="23854"/>
                      </a:cubicBezTo>
                      <a:cubicBezTo>
                        <a:pt x="167601" y="47840"/>
                        <a:pt x="116749" y="85104"/>
                        <a:pt x="87464" y="119270"/>
                      </a:cubicBezTo>
                      <a:cubicBezTo>
                        <a:pt x="81245" y="126525"/>
                        <a:pt x="77116" y="135347"/>
                        <a:pt x="71562" y="143123"/>
                      </a:cubicBezTo>
                      <a:cubicBezTo>
                        <a:pt x="63859" y="153907"/>
                        <a:pt x="54144" y="163344"/>
                        <a:pt x="47708" y="174929"/>
                      </a:cubicBezTo>
                      <a:cubicBezTo>
                        <a:pt x="40776" y="187406"/>
                        <a:pt x="38188" y="201919"/>
                        <a:pt x="31805" y="214685"/>
                      </a:cubicBezTo>
                      <a:cubicBezTo>
                        <a:pt x="24893" y="228508"/>
                        <a:pt x="15902" y="241190"/>
                        <a:pt x="7951" y="254442"/>
                      </a:cubicBezTo>
                      <a:lnTo>
                        <a:pt x="0" y="302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9C4C28BC-F4E6-5C12-57BB-CD26D304AD03}"/>
                    </a:ext>
                  </a:extLst>
                </p:cNvPr>
                <p:cNvSpPr/>
                <p:nvPr/>
              </p:nvSpPr>
              <p:spPr>
                <a:xfrm>
                  <a:off x="909647" y="1032463"/>
                  <a:ext cx="168489" cy="277408"/>
                </a:xfrm>
                <a:custGeom>
                  <a:avLst/>
                  <a:gdLst>
                    <a:gd name="connsiteX0" fmla="*/ 0 w 383769"/>
                    <a:gd name="connsiteY0" fmla="*/ 302150 h 683812"/>
                    <a:gd name="connsiteX1" fmla="*/ 0 w 383769"/>
                    <a:gd name="connsiteY1" fmla="*/ 302150 h 683812"/>
                    <a:gd name="connsiteX2" fmla="*/ 23854 w 383769"/>
                    <a:gd name="connsiteY2" fmla="*/ 381663 h 683812"/>
                    <a:gd name="connsiteX3" fmla="*/ 31805 w 383769"/>
                    <a:gd name="connsiteY3" fmla="*/ 413468 h 683812"/>
                    <a:gd name="connsiteX4" fmla="*/ 47708 w 383769"/>
                    <a:gd name="connsiteY4" fmla="*/ 445273 h 683812"/>
                    <a:gd name="connsiteX5" fmla="*/ 63610 w 383769"/>
                    <a:gd name="connsiteY5" fmla="*/ 556591 h 683812"/>
                    <a:gd name="connsiteX6" fmla="*/ 79513 w 383769"/>
                    <a:gd name="connsiteY6" fmla="*/ 612250 h 683812"/>
                    <a:gd name="connsiteX7" fmla="*/ 87464 w 383769"/>
                    <a:gd name="connsiteY7" fmla="*/ 636104 h 683812"/>
                    <a:gd name="connsiteX8" fmla="*/ 159026 w 383769"/>
                    <a:gd name="connsiteY8" fmla="*/ 675861 h 683812"/>
                    <a:gd name="connsiteX9" fmla="*/ 206734 w 383769"/>
                    <a:gd name="connsiteY9" fmla="*/ 683812 h 683812"/>
                    <a:gd name="connsiteX10" fmla="*/ 254442 w 383769"/>
                    <a:gd name="connsiteY10" fmla="*/ 667910 h 683812"/>
                    <a:gd name="connsiteX11" fmla="*/ 302150 w 383769"/>
                    <a:gd name="connsiteY11" fmla="*/ 636104 h 683812"/>
                    <a:gd name="connsiteX12" fmla="*/ 333955 w 383769"/>
                    <a:gd name="connsiteY12" fmla="*/ 612250 h 683812"/>
                    <a:gd name="connsiteX13" fmla="*/ 365760 w 383769"/>
                    <a:gd name="connsiteY13" fmla="*/ 548640 h 683812"/>
                    <a:gd name="connsiteX14" fmla="*/ 381663 w 383769"/>
                    <a:gd name="connsiteY14" fmla="*/ 310101 h 683812"/>
                    <a:gd name="connsiteX15" fmla="*/ 349857 w 383769"/>
                    <a:gd name="connsiteY15" fmla="*/ 63610 h 683812"/>
                    <a:gd name="connsiteX16" fmla="*/ 294198 w 383769"/>
                    <a:gd name="connsiteY16" fmla="*/ 7951 h 683812"/>
                    <a:gd name="connsiteX17" fmla="*/ 262393 w 383769"/>
                    <a:gd name="connsiteY17" fmla="*/ 0 h 683812"/>
                    <a:gd name="connsiteX18" fmla="*/ 222637 w 383769"/>
                    <a:gd name="connsiteY18" fmla="*/ 7951 h 683812"/>
                    <a:gd name="connsiteX19" fmla="*/ 198783 w 383769"/>
                    <a:gd name="connsiteY19" fmla="*/ 23854 h 683812"/>
                    <a:gd name="connsiteX20" fmla="*/ 87464 w 383769"/>
                    <a:gd name="connsiteY20" fmla="*/ 119270 h 683812"/>
                    <a:gd name="connsiteX21" fmla="*/ 71562 w 383769"/>
                    <a:gd name="connsiteY21" fmla="*/ 143123 h 683812"/>
                    <a:gd name="connsiteX22" fmla="*/ 47708 w 383769"/>
                    <a:gd name="connsiteY22" fmla="*/ 174929 h 683812"/>
                    <a:gd name="connsiteX23" fmla="*/ 31805 w 383769"/>
                    <a:gd name="connsiteY23" fmla="*/ 214685 h 683812"/>
                    <a:gd name="connsiteX24" fmla="*/ 7951 w 383769"/>
                    <a:gd name="connsiteY24" fmla="*/ 254442 h 683812"/>
                    <a:gd name="connsiteX25" fmla="*/ 0 w 383769"/>
                    <a:gd name="connsiteY25" fmla="*/ 302150 h 683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769" h="683812">
                      <a:moveTo>
                        <a:pt x="0" y="302150"/>
                      </a:moveTo>
                      <a:lnTo>
                        <a:pt x="0" y="302150"/>
                      </a:lnTo>
                      <a:cubicBezTo>
                        <a:pt x="7951" y="328654"/>
                        <a:pt x="16252" y="355056"/>
                        <a:pt x="23854" y="381663"/>
                      </a:cubicBezTo>
                      <a:cubicBezTo>
                        <a:pt x="26856" y="392170"/>
                        <a:pt x="27968" y="403236"/>
                        <a:pt x="31805" y="413468"/>
                      </a:cubicBezTo>
                      <a:cubicBezTo>
                        <a:pt x="35967" y="424566"/>
                        <a:pt x="42407" y="434671"/>
                        <a:pt x="47708" y="445273"/>
                      </a:cubicBezTo>
                      <a:cubicBezTo>
                        <a:pt x="53009" y="482379"/>
                        <a:pt x="51756" y="521032"/>
                        <a:pt x="63610" y="556591"/>
                      </a:cubicBezTo>
                      <a:cubicBezTo>
                        <a:pt x="82670" y="613765"/>
                        <a:pt x="59553" y="542388"/>
                        <a:pt x="79513" y="612250"/>
                      </a:cubicBezTo>
                      <a:cubicBezTo>
                        <a:pt x="81815" y="620309"/>
                        <a:pt x="81538" y="630177"/>
                        <a:pt x="87464" y="636104"/>
                      </a:cubicBezTo>
                      <a:cubicBezTo>
                        <a:pt x="105035" y="653675"/>
                        <a:pt x="133314" y="670147"/>
                        <a:pt x="159026" y="675861"/>
                      </a:cubicBezTo>
                      <a:cubicBezTo>
                        <a:pt x="174764" y="679358"/>
                        <a:pt x="190831" y="681162"/>
                        <a:pt x="206734" y="683812"/>
                      </a:cubicBezTo>
                      <a:cubicBezTo>
                        <a:pt x="222637" y="678511"/>
                        <a:pt x="242589" y="679763"/>
                        <a:pt x="254442" y="667910"/>
                      </a:cubicBezTo>
                      <a:cubicBezTo>
                        <a:pt x="284223" y="638129"/>
                        <a:pt x="267628" y="647612"/>
                        <a:pt x="302150" y="636104"/>
                      </a:cubicBezTo>
                      <a:cubicBezTo>
                        <a:pt x="312752" y="628153"/>
                        <a:pt x="326160" y="622967"/>
                        <a:pt x="333955" y="612250"/>
                      </a:cubicBezTo>
                      <a:cubicBezTo>
                        <a:pt x="347898" y="593078"/>
                        <a:pt x="365760" y="548640"/>
                        <a:pt x="365760" y="548640"/>
                      </a:cubicBezTo>
                      <a:cubicBezTo>
                        <a:pt x="381993" y="451235"/>
                        <a:pt x="381663" y="465298"/>
                        <a:pt x="381663" y="310101"/>
                      </a:cubicBezTo>
                      <a:cubicBezTo>
                        <a:pt x="381663" y="255461"/>
                        <a:pt x="396002" y="128214"/>
                        <a:pt x="349857" y="63610"/>
                      </a:cubicBezTo>
                      <a:cubicBezTo>
                        <a:pt x="334607" y="42259"/>
                        <a:pt x="319653" y="14314"/>
                        <a:pt x="294198" y="7951"/>
                      </a:cubicBezTo>
                      <a:lnTo>
                        <a:pt x="262393" y="0"/>
                      </a:lnTo>
                      <a:cubicBezTo>
                        <a:pt x="249141" y="2650"/>
                        <a:pt x="235291" y="3206"/>
                        <a:pt x="222637" y="7951"/>
                      </a:cubicBezTo>
                      <a:cubicBezTo>
                        <a:pt x="213689" y="11306"/>
                        <a:pt x="206358" y="18027"/>
                        <a:pt x="198783" y="23854"/>
                      </a:cubicBezTo>
                      <a:cubicBezTo>
                        <a:pt x="167601" y="47840"/>
                        <a:pt x="116749" y="85104"/>
                        <a:pt x="87464" y="119270"/>
                      </a:cubicBezTo>
                      <a:cubicBezTo>
                        <a:pt x="81245" y="126525"/>
                        <a:pt x="77116" y="135347"/>
                        <a:pt x="71562" y="143123"/>
                      </a:cubicBezTo>
                      <a:cubicBezTo>
                        <a:pt x="63859" y="153907"/>
                        <a:pt x="54144" y="163344"/>
                        <a:pt x="47708" y="174929"/>
                      </a:cubicBezTo>
                      <a:cubicBezTo>
                        <a:pt x="40776" y="187406"/>
                        <a:pt x="38188" y="201919"/>
                        <a:pt x="31805" y="214685"/>
                      </a:cubicBezTo>
                      <a:cubicBezTo>
                        <a:pt x="24893" y="228508"/>
                        <a:pt x="15902" y="241190"/>
                        <a:pt x="7951" y="254442"/>
                      </a:cubicBezTo>
                      <a:lnTo>
                        <a:pt x="0" y="302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4CA963F-9B57-7956-350F-3D9BFE69ECF2}"/>
                  </a:ext>
                </a:extLst>
              </p:cNvPr>
              <p:cNvSpPr txBox="1"/>
              <p:nvPr/>
            </p:nvSpPr>
            <p:spPr>
              <a:xfrm>
                <a:off x="144443" y="4042388"/>
                <a:ext cx="1764028" cy="246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sea lion plasma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3693DAA-4BAB-96D6-6507-B5128C763D7A}"/>
                </a:ext>
              </a:extLst>
            </p:cNvPr>
            <p:cNvGrpSpPr/>
            <p:nvPr/>
          </p:nvGrpSpPr>
          <p:grpSpPr>
            <a:xfrm>
              <a:off x="852608" y="4284177"/>
              <a:ext cx="536437" cy="517295"/>
              <a:chOff x="852608" y="4284177"/>
              <a:chExt cx="536437" cy="517295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080EF777-B43F-E7FC-71DE-083D2824C114}"/>
                  </a:ext>
                </a:extLst>
              </p:cNvPr>
              <p:cNvGrpSpPr/>
              <p:nvPr/>
            </p:nvGrpSpPr>
            <p:grpSpPr>
              <a:xfrm>
                <a:off x="852608" y="4321699"/>
                <a:ext cx="536437" cy="479773"/>
                <a:chOff x="1005009" y="1589992"/>
                <a:chExt cx="536437" cy="479773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5920560A-F184-9C26-9428-13785D98AC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-6446" t="-3030" r="1" b="-1"/>
                <a:stretch/>
              </p:blipFill>
              <p:spPr>
                <a:xfrm flipH="1">
                  <a:off x="1005009" y="1589992"/>
                  <a:ext cx="536437" cy="479773"/>
                </a:xfrm>
                <a:prstGeom prst="rect">
                  <a:avLst/>
                </a:prstGeom>
              </p:spPr>
            </p:pic>
            <p:sp>
              <p:nvSpPr>
                <p:cNvPr id="11" name="Flowchart: Delay 10">
                  <a:extLst>
                    <a:ext uri="{FF2B5EF4-FFF2-40B4-BE49-F238E27FC236}">
                      <a16:creationId xmlns:a16="http://schemas.microsoft.com/office/drawing/2014/main" id="{08D74EC6-25A5-C114-F697-DA0A26EA9B0D}"/>
                    </a:ext>
                  </a:extLst>
                </p:cNvPr>
                <p:cNvSpPr/>
                <p:nvPr/>
              </p:nvSpPr>
              <p:spPr>
                <a:xfrm rot="3467015">
                  <a:off x="1293192" y="1941995"/>
                  <a:ext cx="130360" cy="106790"/>
                </a:xfrm>
                <a:prstGeom prst="flowChartDelay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E8198ABA-5BCC-ABD9-94E1-DD2449FDAEB8}"/>
                  </a:ext>
                </a:extLst>
              </p:cNvPr>
              <p:cNvSpPr/>
              <p:nvPr/>
            </p:nvSpPr>
            <p:spPr>
              <a:xfrm>
                <a:off x="1135445" y="4284177"/>
                <a:ext cx="168489" cy="277408"/>
              </a:xfrm>
              <a:custGeom>
                <a:avLst/>
                <a:gdLst>
                  <a:gd name="connsiteX0" fmla="*/ 0 w 383769"/>
                  <a:gd name="connsiteY0" fmla="*/ 302150 h 683812"/>
                  <a:gd name="connsiteX1" fmla="*/ 0 w 383769"/>
                  <a:gd name="connsiteY1" fmla="*/ 302150 h 683812"/>
                  <a:gd name="connsiteX2" fmla="*/ 23854 w 383769"/>
                  <a:gd name="connsiteY2" fmla="*/ 381663 h 683812"/>
                  <a:gd name="connsiteX3" fmla="*/ 31805 w 383769"/>
                  <a:gd name="connsiteY3" fmla="*/ 413468 h 683812"/>
                  <a:gd name="connsiteX4" fmla="*/ 47708 w 383769"/>
                  <a:gd name="connsiteY4" fmla="*/ 445273 h 683812"/>
                  <a:gd name="connsiteX5" fmla="*/ 63610 w 383769"/>
                  <a:gd name="connsiteY5" fmla="*/ 556591 h 683812"/>
                  <a:gd name="connsiteX6" fmla="*/ 79513 w 383769"/>
                  <a:gd name="connsiteY6" fmla="*/ 612250 h 683812"/>
                  <a:gd name="connsiteX7" fmla="*/ 87464 w 383769"/>
                  <a:gd name="connsiteY7" fmla="*/ 636104 h 683812"/>
                  <a:gd name="connsiteX8" fmla="*/ 159026 w 383769"/>
                  <a:gd name="connsiteY8" fmla="*/ 675861 h 683812"/>
                  <a:gd name="connsiteX9" fmla="*/ 206734 w 383769"/>
                  <a:gd name="connsiteY9" fmla="*/ 683812 h 683812"/>
                  <a:gd name="connsiteX10" fmla="*/ 254442 w 383769"/>
                  <a:gd name="connsiteY10" fmla="*/ 667910 h 683812"/>
                  <a:gd name="connsiteX11" fmla="*/ 302150 w 383769"/>
                  <a:gd name="connsiteY11" fmla="*/ 636104 h 683812"/>
                  <a:gd name="connsiteX12" fmla="*/ 333955 w 383769"/>
                  <a:gd name="connsiteY12" fmla="*/ 612250 h 683812"/>
                  <a:gd name="connsiteX13" fmla="*/ 365760 w 383769"/>
                  <a:gd name="connsiteY13" fmla="*/ 548640 h 683812"/>
                  <a:gd name="connsiteX14" fmla="*/ 381663 w 383769"/>
                  <a:gd name="connsiteY14" fmla="*/ 310101 h 683812"/>
                  <a:gd name="connsiteX15" fmla="*/ 349857 w 383769"/>
                  <a:gd name="connsiteY15" fmla="*/ 63610 h 683812"/>
                  <a:gd name="connsiteX16" fmla="*/ 294198 w 383769"/>
                  <a:gd name="connsiteY16" fmla="*/ 7951 h 683812"/>
                  <a:gd name="connsiteX17" fmla="*/ 262393 w 383769"/>
                  <a:gd name="connsiteY17" fmla="*/ 0 h 683812"/>
                  <a:gd name="connsiteX18" fmla="*/ 222637 w 383769"/>
                  <a:gd name="connsiteY18" fmla="*/ 7951 h 683812"/>
                  <a:gd name="connsiteX19" fmla="*/ 198783 w 383769"/>
                  <a:gd name="connsiteY19" fmla="*/ 23854 h 683812"/>
                  <a:gd name="connsiteX20" fmla="*/ 87464 w 383769"/>
                  <a:gd name="connsiteY20" fmla="*/ 119270 h 683812"/>
                  <a:gd name="connsiteX21" fmla="*/ 71562 w 383769"/>
                  <a:gd name="connsiteY21" fmla="*/ 143123 h 683812"/>
                  <a:gd name="connsiteX22" fmla="*/ 47708 w 383769"/>
                  <a:gd name="connsiteY22" fmla="*/ 174929 h 683812"/>
                  <a:gd name="connsiteX23" fmla="*/ 31805 w 383769"/>
                  <a:gd name="connsiteY23" fmla="*/ 214685 h 683812"/>
                  <a:gd name="connsiteX24" fmla="*/ 7951 w 383769"/>
                  <a:gd name="connsiteY24" fmla="*/ 254442 h 683812"/>
                  <a:gd name="connsiteX25" fmla="*/ 0 w 383769"/>
                  <a:gd name="connsiteY25" fmla="*/ 302150 h 68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83769" h="683812">
                    <a:moveTo>
                      <a:pt x="0" y="302150"/>
                    </a:moveTo>
                    <a:lnTo>
                      <a:pt x="0" y="302150"/>
                    </a:lnTo>
                    <a:cubicBezTo>
                      <a:pt x="7951" y="328654"/>
                      <a:pt x="16252" y="355056"/>
                      <a:pt x="23854" y="381663"/>
                    </a:cubicBezTo>
                    <a:cubicBezTo>
                      <a:pt x="26856" y="392170"/>
                      <a:pt x="27968" y="403236"/>
                      <a:pt x="31805" y="413468"/>
                    </a:cubicBezTo>
                    <a:cubicBezTo>
                      <a:pt x="35967" y="424566"/>
                      <a:pt x="42407" y="434671"/>
                      <a:pt x="47708" y="445273"/>
                    </a:cubicBezTo>
                    <a:cubicBezTo>
                      <a:pt x="53009" y="482379"/>
                      <a:pt x="51756" y="521032"/>
                      <a:pt x="63610" y="556591"/>
                    </a:cubicBezTo>
                    <a:cubicBezTo>
                      <a:pt x="82670" y="613765"/>
                      <a:pt x="59553" y="542388"/>
                      <a:pt x="79513" y="612250"/>
                    </a:cubicBezTo>
                    <a:cubicBezTo>
                      <a:pt x="81815" y="620309"/>
                      <a:pt x="81538" y="630177"/>
                      <a:pt x="87464" y="636104"/>
                    </a:cubicBezTo>
                    <a:cubicBezTo>
                      <a:pt x="105035" y="653675"/>
                      <a:pt x="133314" y="670147"/>
                      <a:pt x="159026" y="675861"/>
                    </a:cubicBezTo>
                    <a:cubicBezTo>
                      <a:pt x="174764" y="679358"/>
                      <a:pt x="190831" y="681162"/>
                      <a:pt x="206734" y="683812"/>
                    </a:cubicBezTo>
                    <a:cubicBezTo>
                      <a:pt x="222637" y="678511"/>
                      <a:pt x="242589" y="679763"/>
                      <a:pt x="254442" y="667910"/>
                    </a:cubicBezTo>
                    <a:cubicBezTo>
                      <a:pt x="284223" y="638129"/>
                      <a:pt x="267628" y="647612"/>
                      <a:pt x="302150" y="636104"/>
                    </a:cubicBezTo>
                    <a:cubicBezTo>
                      <a:pt x="312752" y="628153"/>
                      <a:pt x="326160" y="622967"/>
                      <a:pt x="333955" y="612250"/>
                    </a:cubicBezTo>
                    <a:cubicBezTo>
                      <a:pt x="347898" y="593078"/>
                      <a:pt x="365760" y="548640"/>
                      <a:pt x="365760" y="548640"/>
                    </a:cubicBezTo>
                    <a:cubicBezTo>
                      <a:pt x="381993" y="451235"/>
                      <a:pt x="381663" y="465298"/>
                      <a:pt x="381663" y="310101"/>
                    </a:cubicBezTo>
                    <a:cubicBezTo>
                      <a:pt x="381663" y="255461"/>
                      <a:pt x="396002" y="128214"/>
                      <a:pt x="349857" y="63610"/>
                    </a:cubicBezTo>
                    <a:cubicBezTo>
                      <a:pt x="334607" y="42259"/>
                      <a:pt x="319653" y="14314"/>
                      <a:pt x="294198" y="7951"/>
                    </a:cubicBezTo>
                    <a:lnTo>
                      <a:pt x="262393" y="0"/>
                    </a:lnTo>
                    <a:cubicBezTo>
                      <a:pt x="249141" y="2650"/>
                      <a:pt x="235291" y="3206"/>
                      <a:pt x="222637" y="7951"/>
                    </a:cubicBezTo>
                    <a:cubicBezTo>
                      <a:pt x="213689" y="11306"/>
                      <a:pt x="206358" y="18027"/>
                      <a:pt x="198783" y="23854"/>
                    </a:cubicBezTo>
                    <a:cubicBezTo>
                      <a:pt x="167601" y="47840"/>
                      <a:pt x="116749" y="85104"/>
                      <a:pt x="87464" y="119270"/>
                    </a:cubicBezTo>
                    <a:cubicBezTo>
                      <a:pt x="81245" y="126525"/>
                      <a:pt x="77116" y="135347"/>
                      <a:pt x="71562" y="143123"/>
                    </a:cubicBezTo>
                    <a:cubicBezTo>
                      <a:pt x="63859" y="153907"/>
                      <a:pt x="54144" y="163344"/>
                      <a:pt x="47708" y="174929"/>
                    </a:cubicBezTo>
                    <a:cubicBezTo>
                      <a:pt x="40776" y="187406"/>
                      <a:pt x="38188" y="201919"/>
                      <a:pt x="31805" y="214685"/>
                    </a:cubicBezTo>
                    <a:cubicBezTo>
                      <a:pt x="24893" y="228508"/>
                      <a:pt x="15902" y="241190"/>
                      <a:pt x="7951" y="254442"/>
                    </a:cubicBezTo>
                    <a:lnTo>
                      <a:pt x="0" y="3021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0C832B2-9982-1442-F9BB-03F8CDD2766A}"/>
              </a:ext>
            </a:extLst>
          </p:cNvPr>
          <p:cNvSpPr/>
          <p:nvPr/>
        </p:nvSpPr>
        <p:spPr>
          <a:xfrm>
            <a:off x="2867982" y="875369"/>
            <a:ext cx="5964841" cy="3736679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15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" grpId="0" animBg="1"/>
      <p:bldP spid="286" grpId="0"/>
      <p:bldP spid="288" grpId="0"/>
      <p:bldP spid="289" grpId="0"/>
      <p:bldP spid="4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0" y="39807"/>
            <a:ext cx="5826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Lipid category trends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882D1E-59C7-3D46-28E4-52F46AF9B9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21</a:t>
            </a:fld>
            <a:endParaRPr lang="en"/>
          </a:p>
        </p:txBody>
      </p:sp>
      <p:cxnSp>
        <p:nvCxnSpPr>
          <p:cNvPr id="6" name="Google Shape;104;p2">
            <a:extLst>
              <a:ext uri="{FF2B5EF4-FFF2-40B4-BE49-F238E27FC236}">
                <a16:creationId xmlns:a16="http://schemas.microsoft.com/office/drawing/2014/main" id="{813DD06B-6BD7-54D4-AFB6-19F619A899BE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sp>
        <p:nvSpPr>
          <p:cNvPr id="2062" name="Oval 2061">
            <a:extLst>
              <a:ext uri="{FF2B5EF4-FFF2-40B4-BE49-F238E27FC236}">
                <a16:creationId xmlns:a16="http://schemas.microsoft.com/office/drawing/2014/main" id="{E2621D8A-F4BB-F7F7-0291-5505EC62AC03}"/>
              </a:ext>
            </a:extLst>
          </p:cNvPr>
          <p:cNvSpPr/>
          <p:nvPr/>
        </p:nvSpPr>
        <p:spPr>
          <a:xfrm>
            <a:off x="6457951" y="2367116"/>
            <a:ext cx="289436" cy="2046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Google Shape;274;p34">
            <a:extLst>
              <a:ext uri="{FF2B5EF4-FFF2-40B4-BE49-F238E27FC236}">
                <a16:creationId xmlns:a16="http://schemas.microsoft.com/office/drawing/2014/main" id="{FF1570B6-AE83-5164-571D-2996C90D244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33991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262DDB-0EBA-21C7-A8EC-548BF3794795}"/>
              </a:ext>
            </a:extLst>
          </p:cNvPr>
          <p:cNvSpPr txBox="1"/>
          <p:nvPr/>
        </p:nvSpPr>
        <p:spPr>
          <a:xfrm>
            <a:off x="3198831" y="983034"/>
            <a:ext cx="2272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Detected Lipids: </a:t>
            </a:r>
            <a:r>
              <a:rPr lang="en-US" dirty="0"/>
              <a:t>331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ADCFE1-A83D-B3F7-B8E9-1523D7656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565" y="1428822"/>
            <a:ext cx="4461351" cy="28164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8477C9-A243-9D11-EFFF-43953874FDC0}"/>
              </a:ext>
            </a:extLst>
          </p:cNvPr>
          <p:cNvSpPr txBox="1"/>
          <p:nvPr/>
        </p:nvSpPr>
        <p:spPr>
          <a:xfrm>
            <a:off x="-21072" y="4917996"/>
            <a:ext cx="465182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Solosky, A.M. et al. </a:t>
            </a:r>
            <a:r>
              <a:rPr lang="en-US" sz="800" i="1" dirty="0" err="1">
                <a:solidFill>
                  <a:schemeClr val="bg1">
                    <a:lumMod val="65000"/>
                  </a:schemeClr>
                </a:solidFill>
              </a:rPr>
              <a:t>bioRxiv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2024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0205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E6CB95F-3D5C-6C57-12B1-FA97E992CF9E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21527" y="746013"/>
            <a:ext cx="5946709" cy="394344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0" y="39807"/>
            <a:ext cx="5826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Significance testing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7FA448-B455-8842-1D44-97DD354E74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22</a:t>
            </a:fld>
            <a:endParaRPr lang="en"/>
          </a:p>
        </p:txBody>
      </p:sp>
      <p:cxnSp>
        <p:nvCxnSpPr>
          <p:cNvPr id="7" name="Google Shape;104;p2">
            <a:extLst>
              <a:ext uri="{FF2B5EF4-FFF2-40B4-BE49-F238E27FC236}">
                <a16:creationId xmlns:a16="http://schemas.microsoft.com/office/drawing/2014/main" id="{A85A886D-4961-6CB3-FE0D-097214F7DB8B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pic>
        <p:nvPicPr>
          <p:cNvPr id="8" name="Picture 2" descr="Introduction to R, RStudio IDE &amp; GitHub | Machine Learning in Engineering @  TUHH">
            <a:extLst>
              <a:ext uri="{FF2B5EF4-FFF2-40B4-BE49-F238E27FC236}">
                <a16:creationId xmlns:a16="http://schemas.microsoft.com/office/drawing/2014/main" id="{2D09F8E8-0C89-2A0E-C1EE-6061F6EB2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69" y="99722"/>
            <a:ext cx="1025837" cy="36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2C5F5ABC-4F5F-7671-0C17-281205037BDC}"/>
              </a:ext>
            </a:extLst>
          </p:cNvPr>
          <p:cNvGrpSpPr/>
          <p:nvPr/>
        </p:nvGrpSpPr>
        <p:grpSpPr>
          <a:xfrm>
            <a:off x="1116844" y="746013"/>
            <a:ext cx="6156074" cy="3987234"/>
            <a:chOff x="1188745" y="795516"/>
            <a:chExt cx="6156074" cy="398723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6F09918-8283-CEAF-E9D4-0E8046149107}"/>
                </a:ext>
              </a:extLst>
            </p:cNvPr>
            <p:cNvGrpSpPr/>
            <p:nvPr/>
          </p:nvGrpSpPr>
          <p:grpSpPr>
            <a:xfrm>
              <a:off x="1221527" y="795516"/>
              <a:ext cx="6123292" cy="3987234"/>
              <a:chOff x="1221527" y="795516"/>
              <a:chExt cx="6123292" cy="3987234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91AB214C-4283-D107-BA12-0499BC02F137}"/>
                  </a:ext>
                </a:extLst>
              </p:cNvPr>
              <p:cNvGrpSpPr/>
              <p:nvPr/>
            </p:nvGrpSpPr>
            <p:grpSpPr>
              <a:xfrm>
                <a:off x="1221527" y="795516"/>
                <a:ext cx="6123292" cy="3987234"/>
                <a:chOff x="1221527" y="795516"/>
                <a:chExt cx="6123292" cy="3987234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3556BE2E-D753-1A1C-0C2B-D57173EB101C}"/>
                    </a:ext>
                  </a:extLst>
                </p:cNvPr>
                <p:cNvGrpSpPr/>
                <p:nvPr/>
              </p:nvGrpSpPr>
              <p:grpSpPr>
                <a:xfrm>
                  <a:off x="1221527" y="795516"/>
                  <a:ext cx="6113537" cy="3941064"/>
                  <a:chOff x="1221527" y="795516"/>
                  <a:chExt cx="6113537" cy="3941064"/>
                </a:xfrm>
              </p:grpSpPr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AF3DDEE4-4E02-B933-84C9-FF2342D6338A}"/>
                      </a:ext>
                    </a:extLst>
                  </p:cNvPr>
                  <p:cNvGrpSpPr/>
                  <p:nvPr/>
                </p:nvGrpSpPr>
                <p:grpSpPr>
                  <a:xfrm>
                    <a:off x="1221527" y="795516"/>
                    <a:ext cx="6113537" cy="3941064"/>
                    <a:chOff x="1054699" y="698582"/>
                    <a:chExt cx="6113537" cy="3941064"/>
                  </a:xfrm>
                </p:grpSpPr>
                <p:pic>
                  <p:nvPicPr>
                    <p:cNvPr id="6" name="Picture 5">
                      <a:extLst>
                        <a:ext uri="{FF2B5EF4-FFF2-40B4-BE49-F238E27FC236}">
                          <a16:creationId xmlns:a16="http://schemas.microsoft.com/office/drawing/2014/main" id="{7C56C97F-9057-CBBB-E33A-1DFB4DE8646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/>
                    <a:srcRect t="9749"/>
                    <a:stretch/>
                  </p:blipFill>
                  <p:spPr>
                    <a:xfrm>
                      <a:off x="1054699" y="698582"/>
                      <a:ext cx="6113537" cy="3941064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" name="Picture 9">
                      <a:extLst>
                        <a:ext uri="{FF2B5EF4-FFF2-40B4-BE49-F238E27FC236}">
                          <a16:creationId xmlns:a16="http://schemas.microsoft.com/office/drawing/2014/main" id="{C7E628FC-6EE3-D564-302E-598C26B185E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 rotWithShape="1"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3919" t="70158" r="-1" b="12463"/>
                    <a:stretch/>
                  </p:blipFill>
                  <p:spPr>
                    <a:xfrm>
                      <a:off x="5022581" y="3510772"/>
                      <a:ext cx="2145655" cy="685334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204B179D-0093-CE16-4EC2-3091542BA9DF}"/>
                      </a:ext>
                    </a:extLst>
                  </p:cNvPr>
                  <p:cNvSpPr/>
                  <p:nvPr/>
                </p:nvSpPr>
                <p:spPr>
                  <a:xfrm>
                    <a:off x="3553522" y="4482790"/>
                    <a:ext cx="1635887" cy="20667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EA7F71D6-F09E-7A4A-0751-4DA9D81AFC33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93056"/>
                <a:stretch/>
              </p:blipFill>
              <p:spPr>
                <a:xfrm>
                  <a:off x="1398110" y="4508906"/>
                  <a:ext cx="5946709" cy="273844"/>
                </a:xfrm>
                <a:prstGeom prst="rect">
                  <a:avLst/>
                </a:prstGeom>
              </p:spPr>
            </p:pic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89E953F-C4C0-219C-1240-4CBCF605E9E6}"/>
                  </a:ext>
                </a:extLst>
              </p:cNvPr>
              <p:cNvSpPr/>
              <p:nvPr/>
            </p:nvSpPr>
            <p:spPr>
              <a:xfrm>
                <a:off x="1221527" y="1916845"/>
                <a:ext cx="220697" cy="14954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678E2F8-06D7-A229-3AF9-72A9A7D15B9D}"/>
                </a:ext>
              </a:extLst>
            </p:cNvPr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349" r="95186" b="38100"/>
            <a:stretch/>
          </p:blipFill>
          <p:spPr>
            <a:xfrm>
              <a:off x="1188745" y="1916845"/>
              <a:ext cx="286260" cy="1204796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8A5C990-8A3B-88D9-E438-7C7EC89E5B9A}"/>
              </a:ext>
            </a:extLst>
          </p:cNvPr>
          <p:cNvSpPr txBox="1"/>
          <p:nvPr/>
        </p:nvSpPr>
        <p:spPr>
          <a:xfrm>
            <a:off x="6802534" y="793133"/>
            <a:ext cx="2145655" cy="11237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TG = Triglyceride</a:t>
            </a:r>
          </a:p>
          <a:p>
            <a:r>
              <a:rPr lang="en-US" sz="1200" dirty="0"/>
              <a:t>FA = Fatty acid</a:t>
            </a:r>
          </a:p>
          <a:p>
            <a:r>
              <a:rPr lang="en-US" sz="1200" dirty="0"/>
              <a:t>CE = Cholesteryl ester</a:t>
            </a:r>
          </a:p>
          <a:p>
            <a:r>
              <a:rPr lang="en-US" sz="1200" dirty="0"/>
              <a:t>PC = Phosphatidylcholine</a:t>
            </a:r>
          </a:p>
          <a:p>
            <a:r>
              <a:rPr lang="en-US" sz="1200" dirty="0"/>
              <a:t>PI = Phosphatidylinositol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A47493-F9DF-DCC1-531C-23D07C11F8C0}"/>
              </a:ext>
            </a:extLst>
          </p:cNvPr>
          <p:cNvSpPr txBox="1"/>
          <p:nvPr/>
        </p:nvSpPr>
        <p:spPr>
          <a:xfrm>
            <a:off x="-21072" y="4917996"/>
            <a:ext cx="465182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Solosky, A.M. et al. </a:t>
            </a:r>
            <a:r>
              <a:rPr lang="en-US" sz="800" i="1" dirty="0" err="1">
                <a:solidFill>
                  <a:schemeClr val="bg1">
                    <a:lumMod val="65000"/>
                  </a:schemeClr>
                </a:solidFill>
              </a:rPr>
              <a:t>bioRxiv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2024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617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-1" y="39807"/>
            <a:ext cx="765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Hierarchical clustering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9327E-2BA2-9F15-C5DB-3875D09A2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23</a:t>
            </a:fld>
            <a:endParaRPr lang="e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993FD8-3843-B3B5-CCEC-1A2A0E414661}"/>
              </a:ext>
            </a:extLst>
          </p:cNvPr>
          <p:cNvSpPr txBox="1"/>
          <p:nvPr/>
        </p:nvSpPr>
        <p:spPr>
          <a:xfrm>
            <a:off x="-29154" y="4804946"/>
            <a:ext cx="72043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Pang,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Zhiqiang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et al.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Nucleic Acids Res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2021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49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(W1), W388-W396</a:t>
            </a:r>
          </a:p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Solosky, A.M. et al. </a:t>
            </a:r>
            <a:r>
              <a:rPr lang="en-US" sz="800" i="1" dirty="0" err="1">
                <a:solidFill>
                  <a:schemeClr val="bg1">
                    <a:lumMod val="65000"/>
                  </a:schemeClr>
                </a:solidFill>
              </a:rPr>
              <a:t>bioRxiv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2024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</p:txBody>
      </p:sp>
      <p:cxnSp>
        <p:nvCxnSpPr>
          <p:cNvPr id="6" name="Google Shape;104;p2">
            <a:extLst>
              <a:ext uri="{FF2B5EF4-FFF2-40B4-BE49-F238E27FC236}">
                <a16:creationId xmlns:a16="http://schemas.microsoft.com/office/drawing/2014/main" id="{A2913867-DDBB-EFC8-3308-7C8E14637A15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0EB40C0-0F52-4553-C1E6-FC0D8F045A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921"/>
          <a:stretch/>
        </p:blipFill>
        <p:spPr>
          <a:xfrm>
            <a:off x="7917199" y="15232"/>
            <a:ext cx="1196303" cy="11280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70A9FEF-A01A-F64E-349C-FB100EAC9900}"/>
              </a:ext>
            </a:extLst>
          </p:cNvPr>
          <p:cNvSpPr/>
          <p:nvPr/>
        </p:nvSpPr>
        <p:spPr>
          <a:xfrm>
            <a:off x="6622026" y="1371600"/>
            <a:ext cx="169599" cy="420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1B9F749-B430-DA01-81DA-3B54130EB8CF}"/>
              </a:ext>
            </a:extLst>
          </p:cNvPr>
          <p:cNvGrpSpPr/>
          <p:nvPr/>
        </p:nvGrpSpPr>
        <p:grpSpPr>
          <a:xfrm>
            <a:off x="6906890" y="806252"/>
            <a:ext cx="1292929" cy="1948052"/>
            <a:chOff x="6909576" y="1080096"/>
            <a:chExt cx="1292929" cy="194805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ACBD490-A0BF-4988-6DD4-B302F5E314DE}"/>
                </a:ext>
              </a:extLst>
            </p:cNvPr>
            <p:cNvGrpSpPr/>
            <p:nvPr/>
          </p:nvGrpSpPr>
          <p:grpSpPr>
            <a:xfrm>
              <a:off x="6909576" y="1080096"/>
              <a:ext cx="1292929" cy="1948052"/>
              <a:chOff x="6664236" y="2295995"/>
              <a:chExt cx="1292929" cy="1948052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E9EBC81F-B372-0790-A7AC-499A45DC4D7B}"/>
                  </a:ext>
                </a:extLst>
              </p:cNvPr>
              <p:cNvGrpSpPr/>
              <p:nvPr/>
            </p:nvGrpSpPr>
            <p:grpSpPr>
              <a:xfrm>
                <a:off x="6664236" y="2295995"/>
                <a:ext cx="1292929" cy="1948052"/>
                <a:chOff x="7489570" y="1389545"/>
                <a:chExt cx="1292929" cy="1948052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871CF369-AF3F-B0D3-ED2D-3189DD2D360F}"/>
                    </a:ext>
                  </a:extLst>
                </p:cNvPr>
                <p:cNvGrpSpPr/>
                <p:nvPr/>
              </p:nvGrpSpPr>
              <p:grpSpPr>
                <a:xfrm>
                  <a:off x="7489570" y="1389545"/>
                  <a:ext cx="1292929" cy="1948052"/>
                  <a:chOff x="7489570" y="1389545"/>
                  <a:chExt cx="1292929" cy="1948052"/>
                </a:xfrm>
              </p:grpSpPr>
              <p:pic>
                <p:nvPicPr>
                  <p:cNvPr id="14" name="Picture 13">
                    <a:extLst>
                      <a:ext uri="{FF2B5EF4-FFF2-40B4-BE49-F238E27FC236}">
                        <a16:creationId xmlns:a16="http://schemas.microsoft.com/office/drawing/2014/main" id="{4DB3B03C-6965-ABC9-AC1C-F1375D62C66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84657" b="70739"/>
                  <a:stretch/>
                </p:blipFill>
                <p:spPr>
                  <a:xfrm>
                    <a:off x="7489570" y="1389545"/>
                    <a:ext cx="1292929" cy="1948052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7F4AC94E-6930-5BE9-2FF9-F837D4996AE8}"/>
                      </a:ext>
                    </a:extLst>
                  </p:cNvPr>
                  <p:cNvSpPr/>
                  <p:nvPr/>
                </p:nvSpPr>
                <p:spPr>
                  <a:xfrm>
                    <a:off x="8238959" y="2208323"/>
                    <a:ext cx="366867" cy="8006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081F3AE-8D80-5E55-2F18-0C2560E7E995}"/>
                    </a:ext>
                  </a:extLst>
                </p:cNvPr>
                <p:cNvSpPr txBox="1"/>
                <p:nvPr/>
              </p:nvSpPr>
              <p:spPr>
                <a:xfrm rot="16200000">
                  <a:off x="7943875" y="2478916"/>
                  <a:ext cx="952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/>
                    <a:t>Peak Area</a:t>
                  </a:r>
                </a:p>
                <a:p>
                  <a:pPr algn="ctr"/>
                  <a:r>
                    <a:rPr lang="en-US" sz="1000" b="1" dirty="0"/>
                    <a:t>Correlation</a:t>
                  </a:r>
                </a:p>
              </p:txBody>
            </p:sp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822E10A-DCEE-1962-29ED-122500E76432}"/>
                  </a:ext>
                </a:extLst>
              </p:cNvPr>
              <p:cNvSpPr/>
              <p:nvPr/>
            </p:nvSpPr>
            <p:spPr>
              <a:xfrm>
                <a:off x="7132916" y="2419577"/>
                <a:ext cx="598152" cy="5054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E58F98E-A4A6-CF9E-99DA-2142B74D5173}"/>
                </a:ext>
              </a:extLst>
            </p:cNvPr>
            <p:cNvSpPr txBox="1"/>
            <p:nvPr/>
          </p:nvSpPr>
          <p:spPr>
            <a:xfrm>
              <a:off x="7293642" y="1210551"/>
              <a:ext cx="67230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DAT</a:t>
              </a:r>
              <a:endParaRPr lang="en-US" sz="12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5B4E880-2F2D-D3F5-ED00-9EB2360666AB}"/>
                </a:ext>
              </a:extLst>
            </p:cNvPr>
            <p:cNvSpPr txBox="1"/>
            <p:nvPr/>
          </p:nvSpPr>
          <p:spPr>
            <a:xfrm>
              <a:off x="7286068" y="1410841"/>
              <a:ext cx="81559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Control</a:t>
              </a:r>
              <a:endParaRPr lang="en-US" sz="1200" dirty="0"/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196BA631-9CDC-33D5-42F3-AD56F5B20D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4210"/>
          <a:stretch/>
        </p:blipFill>
        <p:spPr>
          <a:xfrm>
            <a:off x="1968791" y="786665"/>
            <a:ext cx="4286866" cy="4029522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0F3A8114-E330-E938-3175-48D64C96FF65}"/>
              </a:ext>
            </a:extLst>
          </p:cNvPr>
          <p:cNvSpPr/>
          <p:nvPr/>
        </p:nvSpPr>
        <p:spPr>
          <a:xfrm>
            <a:off x="2412389" y="2497744"/>
            <a:ext cx="3580818" cy="19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B8C13B5-9A1A-E363-9E5A-069D2476219B}"/>
              </a:ext>
            </a:extLst>
          </p:cNvPr>
          <p:cNvCxnSpPr>
            <a:cxnSpLocks/>
          </p:cNvCxnSpPr>
          <p:nvPr/>
        </p:nvCxnSpPr>
        <p:spPr>
          <a:xfrm>
            <a:off x="4013588" y="1350660"/>
            <a:ext cx="0" cy="112614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F714FF-ECB3-50F2-8C09-AB58ED47761D}"/>
              </a:ext>
            </a:extLst>
          </p:cNvPr>
          <p:cNvCxnSpPr>
            <a:cxnSpLocks/>
          </p:cNvCxnSpPr>
          <p:nvPr/>
        </p:nvCxnSpPr>
        <p:spPr>
          <a:xfrm>
            <a:off x="3642477" y="2693188"/>
            <a:ext cx="0" cy="180901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82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0" y="39807"/>
            <a:ext cx="5826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Lipid category trends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882D1E-59C7-3D46-28E4-52F46AF9B9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24</a:t>
            </a:fld>
            <a:endParaRPr lang="en"/>
          </a:p>
        </p:txBody>
      </p:sp>
      <p:cxnSp>
        <p:nvCxnSpPr>
          <p:cNvPr id="6" name="Google Shape;104;p2">
            <a:extLst>
              <a:ext uri="{FF2B5EF4-FFF2-40B4-BE49-F238E27FC236}">
                <a16:creationId xmlns:a16="http://schemas.microsoft.com/office/drawing/2014/main" id="{813DD06B-6BD7-54D4-AFB6-19F619A899BE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sp>
        <p:nvSpPr>
          <p:cNvPr id="2062" name="Oval 2061">
            <a:extLst>
              <a:ext uri="{FF2B5EF4-FFF2-40B4-BE49-F238E27FC236}">
                <a16:creationId xmlns:a16="http://schemas.microsoft.com/office/drawing/2014/main" id="{E2621D8A-F4BB-F7F7-0291-5505EC62AC03}"/>
              </a:ext>
            </a:extLst>
          </p:cNvPr>
          <p:cNvSpPr/>
          <p:nvPr/>
        </p:nvSpPr>
        <p:spPr>
          <a:xfrm>
            <a:off x="6457951" y="2367116"/>
            <a:ext cx="289436" cy="2046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Google Shape;274;p34">
            <a:extLst>
              <a:ext uri="{FF2B5EF4-FFF2-40B4-BE49-F238E27FC236}">
                <a16:creationId xmlns:a16="http://schemas.microsoft.com/office/drawing/2014/main" id="{FF1570B6-AE83-5164-571D-2996C90D244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33991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C4C98D-22AF-39FD-5CAF-4F6F7987F2E2}"/>
              </a:ext>
            </a:extLst>
          </p:cNvPr>
          <p:cNvSpPr txBox="1"/>
          <p:nvPr/>
        </p:nvSpPr>
        <p:spPr>
          <a:xfrm>
            <a:off x="5654331" y="983034"/>
            <a:ext cx="2272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Significant Lipids: </a:t>
            </a:r>
            <a:r>
              <a:rPr lang="en-US" dirty="0"/>
              <a:t>29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262DDB-0EBA-21C7-A8EC-548BF3794795}"/>
              </a:ext>
            </a:extLst>
          </p:cNvPr>
          <p:cNvSpPr txBox="1"/>
          <p:nvPr/>
        </p:nvSpPr>
        <p:spPr>
          <a:xfrm>
            <a:off x="1219899" y="983034"/>
            <a:ext cx="2272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Detected Lipids: </a:t>
            </a:r>
            <a:r>
              <a:rPr lang="en-US" dirty="0"/>
              <a:t>331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ADCFE1-A83D-B3F7-B8E9-1523D7656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28822"/>
            <a:ext cx="4461351" cy="28164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30B909-EA6E-A622-186B-6B60EB58D8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4127" y="1428886"/>
            <a:ext cx="4455376" cy="28163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8477C9-A243-9D11-EFFF-43953874FDC0}"/>
              </a:ext>
            </a:extLst>
          </p:cNvPr>
          <p:cNvSpPr txBox="1"/>
          <p:nvPr/>
        </p:nvSpPr>
        <p:spPr>
          <a:xfrm>
            <a:off x="-21072" y="4917996"/>
            <a:ext cx="465182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Solosky, A.M. et al. </a:t>
            </a:r>
            <a:r>
              <a:rPr lang="en-US" sz="800" i="1" dirty="0" err="1">
                <a:solidFill>
                  <a:schemeClr val="bg1">
                    <a:lumMod val="65000"/>
                  </a:schemeClr>
                </a:solidFill>
              </a:rPr>
              <a:t>bioRxiv</a:t>
            </a:r>
            <a:r>
              <a:rPr lang="en-US" sz="800" i="1" dirty="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b="1" dirty="0">
                <a:solidFill>
                  <a:schemeClr val="bg1">
                    <a:lumMod val="65000"/>
                  </a:schemeClr>
                </a:solidFill>
              </a:rPr>
              <a:t>2024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784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33991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-1" y="39807"/>
            <a:ext cx="860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9327E-2BA2-9F15-C5DB-3875D09A2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25</a:t>
            </a:fld>
            <a:endParaRPr lang="en"/>
          </a:p>
        </p:txBody>
      </p:sp>
      <p:cxnSp>
        <p:nvCxnSpPr>
          <p:cNvPr id="22" name="Google Shape;104;p2">
            <a:extLst>
              <a:ext uri="{FF2B5EF4-FFF2-40B4-BE49-F238E27FC236}">
                <a16:creationId xmlns:a16="http://schemas.microsoft.com/office/drawing/2014/main" id="{AB2655C9-ACF3-B76C-A3C0-BA84E08BD070}"/>
              </a:ext>
            </a:extLst>
          </p:cNvPr>
          <p:cNvCxnSpPr>
            <a:cxnSpLocks/>
          </p:cNvCxnSpPr>
          <p:nvPr/>
        </p:nvCxnSpPr>
        <p:spPr>
          <a:xfrm>
            <a:off x="-3109" y="612543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86C4C3F-0444-CEA9-D5D9-F99BC479D97B}"/>
              </a:ext>
            </a:extLst>
          </p:cNvPr>
          <p:cNvSpPr txBox="1"/>
          <p:nvPr/>
        </p:nvSpPr>
        <p:spPr>
          <a:xfrm>
            <a:off x="213545" y="797855"/>
            <a:ext cx="46518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Conclusions</a:t>
            </a:r>
            <a:r>
              <a:rPr lang="en-US" b="1" dirty="0"/>
              <a:t>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29 significant lipids &amp; 50% are TGs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Triglycerides are dysregulated in DAT sea lions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is a trend </a:t>
            </a:r>
            <a:r>
              <a:rPr lang="en-US" b="1" dirty="0"/>
              <a:t>unique to DAT </a:t>
            </a:r>
            <a:r>
              <a:rPr lang="en-US" dirty="0"/>
              <a:t>sea lions!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Skyline was </a:t>
            </a:r>
            <a:r>
              <a:rPr lang="en-US" i="1" dirty="0"/>
              <a:t>essential</a:t>
            </a:r>
            <a:r>
              <a:rPr lang="en-US" dirty="0"/>
              <a:t> to these findings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3608732-2650-E7BC-39B8-C433AAB30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7910" y="2758973"/>
            <a:ext cx="3894925" cy="21007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EB5C52-935A-D0E3-DB28-AC44336208E8}"/>
              </a:ext>
            </a:extLst>
          </p:cNvPr>
          <p:cNvSpPr txBox="1"/>
          <p:nvPr/>
        </p:nvSpPr>
        <p:spPr>
          <a:xfrm>
            <a:off x="-3109" y="4897279"/>
            <a:ext cx="465182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Solosky, A.M. et al. </a:t>
            </a:r>
            <a:r>
              <a:rPr kumimoji="0" lang="en-US" sz="800" b="0" i="1" u="none" strike="noStrike" kern="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bioRxiv</a:t>
            </a: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2024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3B0B5E-9D09-9805-B025-C97AD17735EA}"/>
              </a:ext>
            </a:extLst>
          </p:cNvPr>
          <p:cNvSpPr txBox="1"/>
          <p:nvPr/>
        </p:nvSpPr>
        <p:spPr>
          <a:xfrm>
            <a:off x="4865373" y="797855"/>
            <a:ext cx="465182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/>
              <a:t>Future Directions</a:t>
            </a:r>
            <a:r>
              <a:rPr lang="en-US" b="1" dirty="0"/>
              <a:t>:</a:t>
            </a:r>
          </a:p>
          <a:p>
            <a:endParaRPr lang="en-US" b="1" dirty="0"/>
          </a:p>
          <a:p>
            <a:pPr marL="342891" indent="-342891">
              <a:buFont typeface="Arial" panose="020B0604020202020204" pitchFamily="34" charset="0"/>
              <a:buChar char="•"/>
            </a:pPr>
            <a:r>
              <a:rPr lang="en-US" dirty="0"/>
              <a:t>Develop a triglyceride blood panel to aid in diagnosis of DAT</a:t>
            </a:r>
          </a:p>
          <a:p>
            <a:pPr marL="342891" indent="-342891">
              <a:buFont typeface="Arial" panose="020B0604020202020204" pitchFamily="34" charset="0"/>
              <a:buChar char="•"/>
            </a:pPr>
            <a:endParaRPr lang="en-US" dirty="0"/>
          </a:p>
          <a:p>
            <a:pPr marL="342891" indent="-342891">
              <a:buFont typeface="Arial" panose="020B0604020202020204" pitchFamily="34" charset="0"/>
              <a:buChar char="•"/>
            </a:pPr>
            <a:r>
              <a:rPr lang="en-US" dirty="0"/>
              <a:t>Test more samples to validate results</a:t>
            </a:r>
          </a:p>
          <a:p>
            <a:pPr marL="342891" indent="-342891">
              <a:buFont typeface="Arial" panose="020B0604020202020204" pitchFamily="34" charset="0"/>
              <a:buChar char="•"/>
            </a:pPr>
            <a:endParaRPr lang="en-US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0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691BD1-5BA1-4203-AD8D-86834754E02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26</a:t>
            </a:fld>
            <a:endParaRPr lang="en" dirty="0"/>
          </a:p>
        </p:txBody>
      </p:sp>
      <p:pic>
        <p:nvPicPr>
          <p:cNvPr id="11" name="Google Shape;274;p34">
            <a:extLst>
              <a:ext uri="{FF2B5EF4-FFF2-40B4-BE49-F238E27FC236}">
                <a16:creationId xmlns:a16="http://schemas.microsoft.com/office/drawing/2014/main" id="{18F28641-14F4-3024-C6C6-C7580AD26A9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33991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7CAE8D0-51AD-0636-B069-FB6AB35F9407}"/>
              </a:ext>
            </a:extLst>
          </p:cNvPr>
          <p:cNvSpPr txBox="1"/>
          <p:nvPr/>
        </p:nvSpPr>
        <p:spPr>
          <a:xfrm>
            <a:off x="-1" y="39807"/>
            <a:ext cx="860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Check out the Baker Lab at ASMS!</a:t>
            </a:r>
          </a:p>
        </p:txBody>
      </p:sp>
      <p:cxnSp>
        <p:nvCxnSpPr>
          <p:cNvPr id="14" name="Google Shape;104;p2">
            <a:extLst>
              <a:ext uri="{FF2B5EF4-FFF2-40B4-BE49-F238E27FC236}">
                <a16:creationId xmlns:a16="http://schemas.microsoft.com/office/drawing/2014/main" id="{AAF09A2E-E3E8-B856-4257-3C6368BAA26A}"/>
              </a:ext>
            </a:extLst>
          </p:cNvPr>
          <p:cNvCxnSpPr>
            <a:cxnSpLocks/>
          </p:cNvCxnSpPr>
          <p:nvPr/>
        </p:nvCxnSpPr>
        <p:spPr>
          <a:xfrm>
            <a:off x="-3109" y="612543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C8A6C9-595B-F21A-23DC-51E855675534}"/>
              </a:ext>
            </a:extLst>
          </p:cNvPr>
          <p:cNvGrpSpPr/>
          <p:nvPr/>
        </p:nvGrpSpPr>
        <p:grpSpPr>
          <a:xfrm>
            <a:off x="1279983" y="723615"/>
            <a:ext cx="6376302" cy="4476310"/>
            <a:chOff x="1062269" y="554487"/>
            <a:chExt cx="6482392" cy="464543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41E5E55-8A80-F78C-E6DB-B9C3F6BD8649}"/>
                </a:ext>
              </a:extLst>
            </p:cNvPr>
            <p:cNvGrpSpPr/>
            <p:nvPr/>
          </p:nvGrpSpPr>
          <p:grpSpPr>
            <a:xfrm>
              <a:off x="1062269" y="554487"/>
              <a:ext cx="6482392" cy="4645438"/>
              <a:chOff x="70808" y="883178"/>
              <a:chExt cx="5570248" cy="4263732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D10C630E-6305-1D73-4BA5-5A9A9FB2ED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808" y="883178"/>
                <a:ext cx="5570248" cy="4263732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F9B71D4-8983-2C06-7707-02115F64E848}"/>
                  </a:ext>
                </a:extLst>
              </p:cNvPr>
              <p:cNvSpPr/>
              <p:nvPr/>
            </p:nvSpPr>
            <p:spPr>
              <a:xfrm>
                <a:off x="4707258" y="883178"/>
                <a:ext cx="916726" cy="4376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highlight>
                    <a:srgbClr val="FFFF00"/>
                  </a:highlight>
                </a:endParaRPr>
              </a:p>
            </p:txBody>
          </p:sp>
        </p:grpSp>
        <p:pic>
          <p:nvPicPr>
            <p:cNvPr id="12" name="Picture 22">
              <a:extLst>
                <a:ext uri="{FF2B5EF4-FFF2-40B4-BE49-F238E27FC236}">
                  <a16:creationId xmlns:a16="http://schemas.microsoft.com/office/drawing/2014/main" id="{29364968-2CE5-F834-DD74-EBBFF3166AF5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0700" y="4084182"/>
              <a:ext cx="643272" cy="874861"/>
            </a:xfrm>
            <a:prstGeom prst="rect">
              <a:avLst/>
            </a:prstGeom>
            <a:noFill/>
            <a:ln w="38100">
              <a:solidFill>
                <a:srgbClr val="4B95C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33DCAF46-38B8-EF45-F558-21AE05FFD7B6}"/>
                  </a:ext>
                </a:extLst>
              </p14:cNvPr>
              <p14:cNvContentPartPr/>
              <p14:nvPr/>
            </p14:nvContentPartPr>
            <p14:xfrm>
              <a:off x="2068120" y="899806"/>
              <a:ext cx="282960" cy="3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33DCAF46-38B8-EF45-F558-21AE05FFD7B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14120" y="791806"/>
                <a:ext cx="3906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B15C9E6-6FEC-9D5C-6776-574FA113AF47}"/>
                  </a:ext>
                </a:extLst>
              </p14:cNvPr>
              <p14:cNvContentPartPr/>
              <p14:nvPr/>
            </p14:nvContentPartPr>
            <p14:xfrm>
              <a:off x="2017360" y="1538086"/>
              <a:ext cx="441720" cy="22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B15C9E6-6FEC-9D5C-6776-574FA113AF4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963360" y="1430446"/>
                <a:ext cx="549360" cy="23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38F53F2-E175-92F8-4DBD-48E0537083B7}"/>
                  </a:ext>
                </a:extLst>
              </p14:cNvPr>
              <p14:cNvContentPartPr/>
              <p14:nvPr/>
            </p14:nvContentPartPr>
            <p14:xfrm>
              <a:off x="2046520" y="3911566"/>
              <a:ext cx="368280" cy="792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38F53F2-E175-92F8-4DBD-48E0537083B7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992520" y="3803566"/>
                <a:ext cx="475920" cy="22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9FD4D20C-8E02-B153-CFE8-F005F7551B92}"/>
                  </a:ext>
                </a:extLst>
              </p14:cNvPr>
              <p14:cNvContentPartPr/>
              <p14:nvPr/>
            </p14:nvContentPartPr>
            <p14:xfrm>
              <a:off x="5174200" y="3570286"/>
              <a:ext cx="321840" cy="2304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9FD4D20C-8E02-B153-CFE8-F005F7551B92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120200" y="3462286"/>
                <a:ext cx="429480" cy="23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D83548DB-C74A-4290-7009-7C875E1B4E97}"/>
                  </a:ext>
                </a:extLst>
              </p14:cNvPr>
              <p14:cNvContentPartPr/>
              <p14:nvPr/>
            </p14:nvContentPartPr>
            <p14:xfrm>
              <a:off x="5130640" y="1705486"/>
              <a:ext cx="289800" cy="3384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D83548DB-C74A-4290-7009-7C875E1B4E97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77000" y="1597486"/>
                <a:ext cx="397440" cy="24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F2F00441-AA68-BF63-C01F-D212694B09BC}"/>
                  </a:ext>
                </a:extLst>
              </p14:cNvPr>
              <p14:cNvContentPartPr/>
              <p14:nvPr/>
            </p14:nvContentPartPr>
            <p14:xfrm>
              <a:off x="5167000" y="1000966"/>
              <a:ext cx="311760" cy="2448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F2F00441-AA68-BF63-C01F-D212694B09BC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113000" y="892966"/>
                <a:ext cx="419400" cy="24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BAD0B1BD-EC90-BEBC-FBB0-56B352651901}"/>
                  </a:ext>
                </a:extLst>
              </p14:cNvPr>
              <p14:cNvContentPartPr/>
              <p14:nvPr/>
            </p14:nvContentPartPr>
            <p14:xfrm>
              <a:off x="8018920" y="3577486"/>
              <a:ext cx="594720" cy="864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BAD0B1BD-EC90-BEBC-FBB0-56B352651901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965280" y="3469486"/>
                <a:ext cx="702360" cy="22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6DAC3C98-D9DC-B9AD-60A6-130E84864995}"/>
                  </a:ext>
                </a:extLst>
              </p14:cNvPr>
              <p14:cNvContentPartPr/>
              <p14:nvPr/>
            </p14:nvContentPartPr>
            <p14:xfrm>
              <a:off x="7813360" y="3372646"/>
              <a:ext cx="1107000" cy="51084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6DAC3C98-D9DC-B9AD-60A6-130E84864995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759720" y="3265006"/>
                <a:ext cx="1214640" cy="726480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1A826FCB-5600-5DDD-8765-D6A922C14F5F}"/>
              </a:ext>
            </a:extLst>
          </p:cNvPr>
          <p:cNvSpPr txBox="1"/>
          <p:nvPr/>
        </p:nvSpPr>
        <p:spPr>
          <a:xfrm>
            <a:off x="7813360" y="3262739"/>
            <a:ext cx="110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Skyline used in the project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680AD399-AAFB-7000-650C-8769B63A1528}"/>
                  </a:ext>
                </a:extLst>
              </p14:cNvPr>
              <p14:cNvContentPartPr/>
              <p14:nvPr/>
            </p14:nvContentPartPr>
            <p14:xfrm>
              <a:off x="5174200" y="2924446"/>
              <a:ext cx="210240" cy="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680AD399-AAFB-7000-650C-8769B63A1528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120200" y="2816806"/>
                <a:ext cx="31788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C26501F2-AC23-1101-439F-AAFED3859072}"/>
                  </a:ext>
                </a:extLst>
              </p14:cNvPr>
              <p14:cNvContentPartPr/>
              <p14:nvPr/>
            </p14:nvContentPartPr>
            <p14:xfrm>
              <a:off x="2060920" y="3379486"/>
              <a:ext cx="251640" cy="972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C26501F2-AC23-1101-439F-AAFED3859072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007280" y="3271846"/>
                <a:ext cx="359280" cy="22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83DB80D3-7BA3-14FD-707C-62AF3BC60418}"/>
                  </a:ext>
                </a:extLst>
              </p14:cNvPr>
              <p14:cNvContentPartPr/>
              <p14:nvPr/>
            </p14:nvContentPartPr>
            <p14:xfrm>
              <a:off x="2053360" y="4535446"/>
              <a:ext cx="249840" cy="291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83DB80D3-7BA3-14FD-707C-62AF3BC60418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999720" y="4427446"/>
                <a:ext cx="357480" cy="24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93A33FC-0058-FC81-4A52-20CECB2BC2FE}"/>
                  </a:ext>
                </a:extLst>
              </p14:cNvPr>
              <p14:cNvContentPartPr/>
              <p14:nvPr/>
            </p14:nvContentPartPr>
            <p14:xfrm>
              <a:off x="5153193" y="2269483"/>
              <a:ext cx="329040" cy="1692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93A33FC-0058-FC81-4A52-20CECB2BC2FE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099193" y="2161483"/>
                <a:ext cx="436680" cy="23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37A9F7E9-BDF3-F89D-0B25-9A7903B4180F}"/>
                  </a:ext>
                </a:extLst>
              </p14:cNvPr>
              <p14:cNvContentPartPr/>
              <p14:nvPr/>
            </p14:nvContentPartPr>
            <p14:xfrm>
              <a:off x="5168673" y="4127083"/>
              <a:ext cx="283680" cy="1944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37A9F7E9-BDF3-F89D-0B25-9A7903B4180F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114673" y="4019443"/>
                <a:ext cx="391320" cy="23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83680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hat Is Bluesky? I Grudgingly Left Elon Musk's Twitter for a New  Alternative—and Suddenly, Social Media Is Fun Again | Vogue">
            <a:extLst>
              <a:ext uri="{FF2B5EF4-FFF2-40B4-BE49-F238E27FC236}">
                <a16:creationId xmlns:a16="http://schemas.microsoft.com/office/drawing/2014/main" id="{CBF82FA4-215E-1ED6-D692-5437483ED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844" y="2195525"/>
            <a:ext cx="301550" cy="30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" name="TextBox 177">
            <a:extLst>
              <a:ext uri="{FF2B5EF4-FFF2-40B4-BE49-F238E27FC236}">
                <a16:creationId xmlns:a16="http://schemas.microsoft.com/office/drawing/2014/main" id="{316D8646-DA6E-4857-AE7D-FCA693ABD121}"/>
              </a:ext>
            </a:extLst>
          </p:cNvPr>
          <p:cNvSpPr txBox="1"/>
          <p:nvPr/>
        </p:nvSpPr>
        <p:spPr>
          <a:xfrm>
            <a:off x="517241" y="2363721"/>
            <a:ext cx="814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Jack Ryan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40322D0D-FAA6-43B6-98DC-D467CA171B4B}"/>
              </a:ext>
            </a:extLst>
          </p:cNvPr>
          <p:cNvSpPr txBox="1"/>
          <p:nvPr/>
        </p:nvSpPr>
        <p:spPr>
          <a:xfrm>
            <a:off x="524498" y="2547569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Anna Boatman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D02408-49B6-4536-9E01-20B419C3DFB4}"/>
              </a:ext>
            </a:extLst>
          </p:cNvPr>
          <p:cNvSpPr txBox="1"/>
          <p:nvPr/>
        </p:nvSpPr>
        <p:spPr>
          <a:xfrm>
            <a:off x="4977429" y="2356744"/>
            <a:ext cx="1563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ea typeface="Cambria" panose="02040503050406030204" pitchFamily="18" charset="0"/>
              </a:rPr>
              <a:t>Collaborators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0D954D-8899-4265-9875-0348422E72A0}"/>
              </a:ext>
            </a:extLst>
          </p:cNvPr>
          <p:cNvSpPr txBox="1"/>
          <p:nvPr/>
        </p:nvSpPr>
        <p:spPr>
          <a:xfrm>
            <a:off x="5068364" y="2841388"/>
            <a:ext cx="1069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Mike </a:t>
            </a:r>
            <a:r>
              <a:rPr lang="en-US" sz="1050" dirty="0" err="1">
                <a:ea typeface="Cambria" panose="02040503050406030204" pitchFamily="18" charset="0"/>
              </a:rPr>
              <a:t>MacCoss</a:t>
            </a:r>
            <a:endParaRPr lang="en-US" sz="1050" dirty="0">
              <a:ea typeface="Cambria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AB1CEB-BC0E-4EFE-AB18-32C1F6FA8D99}"/>
              </a:ext>
            </a:extLst>
          </p:cNvPr>
          <p:cNvSpPr txBox="1"/>
          <p:nvPr/>
        </p:nvSpPr>
        <p:spPr>
          <a:xfrm>
            <a:off x="5068365" y="2675264"/>
            <a:ext cx="10326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u="sng" dirty="0">
                <a:ea typeface="Cambria" panose="02040503050406030204" pitchFamily="18" charset="0"/>
              </a:rPr>
              <a:t>U Washington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BB0F42-62CD-473C-9501-34BD23663AC7}"/>
              </a:ext>
            </a:extLst>
          </p:cNvPr>
          <p:cNvSpPr txBox="1"/>
          <p:nvPr/>
        </p:nvSpPr>
        <p:spPr>
          <a:xfrm>
            <a:off x="5071627" y="3002597"/>
            <a:ext cx="12891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Brendan MacLean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3A7B9D3-CA7B-49E2-BC06-BA826CF385D9}"/>
              </a:ext>
            </a:extLst>
          </p:cNvPr>
          <p:cNvSpPr txBox="1"/>
          <p:nvPr/>
        </p:nvSpPr>
        <p:spPr>
          <a:xfrm>
            <a:off x="6856707" y="2117342"/>
            <a:ext cx="1436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@BakerLabMS</a:t>
            </a:r>
          </a:p>
          <a:p>
            <a:r>
              <a:rPr lang="en-US" sz="1200" b="1" dirty="0"/>
              <a:t>@AmieSolosky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DBA7C3E-D153-4A38-A81A-76A94834C440}"/>
              </a:ext>
            </a:extLst>
          </p:cNvPr>
          <p:cNvSpPr txBox="1"/>
          <p:nvPr/>
        </p:nvSpPr>
        <p:spPr>
          <a:xfrm>
            <a:off x="5074088" y="3442932"/>
            <a:ext cx="5634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u="sng" dirty="0">
                <a:ea typeface="Cambria" panose="02040503050406030204" pitchFamily="18" charset="0"/>
              </a:rPr>
              <a:t>NIST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1ABD2BC0-CD6F-472C-BFB4-18E93DF437BF}"/>
              </a:ext>
            </a:extLst>
          </p:cNvPr>
          <p:cNvSpPr/>
          <p:nvPr/>
        </p:nvSpPr>
        <p:spPr>
          <a:xfrm>
            <a:off x="443301" y="4718710"/>
            <a:ext cx="68580" cy="68580"/>
          </a:xfrm>
          <a:prstGeom prst="ellipse">
            <a:avLst/>
          </a:prstGeom>
          <a:solidFill>
            <a:srgbClr val="4B95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414D8F63-45B2-4562-9F9C-DA0340EDD7BE}"/>
              </a:ext>
            </a:extLst>
          </p:cNvPr>
          <p:cNvSpPr txBox="1"/>
          <p:nvPr/>
        </p:nvSpPr>
        <p:spPr>
          <a:xfrm>
            <a:off x="517206" y="4632328"/>
            <a:ext cx="27774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NIGMS RM1 GM145416 &amp; R01 GM141277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FA865D3-B812-4E5D-8F64-A2851EC71A61}"/>
              </a:ext>
            </a:extLst>
          </p:cNvPr>
          <p:cNvSpPr txBox="1"/>
          <p:nvPr/>
        </p:nvSpPr>
        <p:spPr>
          <a:xfrm>
            <a:off x="295275" y="494136"/>
            <a:ext cx="2289728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b="1" u="sng" dirty="0">
                <a:ea typeface="Cambria" panose="02040503050406030204" pitchFamily="18" charset="0"/>
              </a:rPr>
              <a:t>Baker Lab Members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A99530A0-BDF0-4BAD-84E3-B276B4A8FACE}"/>
              </a:ext>
            </a:extLst>
          </p:cNvPr>
          <p:cNvSpPr txBox="1"/>
          <p:nvPr/>
        </p:nvSpPr>
        <p:spPr>
          <a:xfrm>
            <a:off x="295310" y="4202577"/>
            <a:ext cx="2144345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b="1" u="sng" dirty="0">
                <a:ea typeface="Cambria" panose="02040503050406030204" pitchFamily="18" charset="0"/>
              </a:rPr>
              <a:t>Sources of Funding</a:t>
            </a: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AE8D06CD-D558-410D-A636-1173677A80C0}"/>
              </a:ext>
            </a:extLst>
          </p:cNvPr>
          <p:cNvSpPr/>
          <p:nvPr/>
        </p:nvSpPr>
        <p:spPr>
          <a:xfrm>
            <a:off x="443301" y="4507424"/>
            <a:ext cx="68580" cy="68580"/>
          </a:xfrm>
          <a:prstGeom prst="ellipse">
            <a:avLst/>
          </a:prstGeom>
          <a:solidFill>
            <a:srgbClr val="4B95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2B414D41-14A3-4966-BCFE-FC6AAA831E1C}"/>
              </a:ext>
            </a:extLst>
          </p:cNvPr>
          <p:cNvSpPr txBox="1"/>
          <p:nvPr/>
        </p:nvSpPr>
        <p:spPr>
          <a:xfrm>
            <a:off x="513739" y="4421042"/>
            <a:ext cx="27352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NIEHS </a:t>
            </a:r>
            <a:r>
              <a:rPr lang="en-US" sz="1050" dirty="0">
                <a:ea typeface="Cambria" panose="02040503050406030204" pitchFamily="18" charset="0"/>
                <a:cs typeface="Arial" panose="020B0604020202020204" pitchFamily="34" charset="0"/>
              </a:rPr>
              <a:t>P42 ES027704 &amp; </a:t>
            </a:r>
            <a:r>
              <a:rPr lang="en-US" sz="1050" dirty="0">
                <a:ea typeface="Cambria" panose="02040503050406030204" pitchFamily="18" charset="0"/>
              </a:rPr>
              <a:t>P42 ES031009 </a:t>
            </a: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9A6F066A-144F-402F-B0F6-971199BD6E15}"/>
              </a:ext>
            </a:extLst>
          </p:cNvPr>
          <p:cNvSpPr/>
          <p:nvPr/>
        </p:nvSpPr>
        <p:spPr>
          <a:xfrm>
            <a:off x="443301" y="4919600"/>
            <a:ext cx="68580" cy="68580"/>
          </a:xfrm>
          <a:prstGeom prst="ellipse">
            <a:avLst/>
          </a:prstGeom>
          <a:solidFill>
            <a:srgbClr val="4B95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DFE3812-FE6F-4BD6-8070-D0CCBB9A3924}"/>
              </a:ext>
            </a:extLst>
          </p:cNvPr>
          <p:cNvSpPr txBox="1"/>
          <p:nvPr/>
        </p:nvSpPr>
        <p:spPr>
          <a:xfrm>
            <a:off x="515125" y="4839452"/>
            <a:ext cx="20404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US EPA</a:t>
            </a: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6157D990-F7F3-4B82-81FB-65DB2FF5B380}"/>
              </a:ext>
            </a:extLst>
          </p:cNvPr>
          <p:cNvSpPr/>
          <p:nvPr/>
        </p:nvSpPr>
        <p:spPr>
          <a:xfrm>
            <a:off x="439183" y="2436971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B3497ED1-B6DB-47F9-8842-58AB2A7EE546}"/>
              </a:ext>
            </a:extLst>
          </p:cNvPr>
          <p:cNvSpPr/>
          <p:nvPr/>
        </p:nvSpPr>
        <p:spPr>
          <a:xfrm>
            <a:off x="439183" y="2620818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600FE69-1C99-FCA9-9BD5-1F249FFA2A8B}"/>
              </a:ext>
            </a:extLst>
          </p:cNvPr>
          <p:cNvGrpSpPr/>
          <p:nvPr/>
        </p:nvGrpSpPr>
        <p:grpSpPr>
          <a:xfrm>
            <a:off x="327745" y="1166586"/>
            <a:ext cx="1960793" cy="417771"/>
            <a:chOff x="2457894" y="802862"/>
            <a:chExt cx="1960793" cy="417771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D147656D-A05A-4CF7-A87F-DF3F2BEC0844}"/>
                </a:ext>
              </a:extLst>
            </p:cNvPr>
            <p:cNvSpPr txBox="1"/>
            <p:nvPr/>
          </p:nvSpPr>
          <p:spPr>
            <a:xfrm>
              <a:off x="2647400" y="966717"/>
              <a:ext cx="133081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ea typeface="Cambria" panose="02040503050406030204" pitchFamily="18" charset="0"/>
                </a:rPr>
                <a:t>Prof. James </a:t>
              </a:r>
              <a:r>
                <a:rPr lang="en-US" sz="1050" dirty="0" err="1">
                  <a:ea typeface="Cambria" panose="02040503050406030204" pitchFamily="18" charset="0"/>
                </a:rPr>
                <a:t>Dodds</a:t>
              </a:r>
              <a:endParaRPr lang="en-US" sz="1050" dirty="0">
                <a:ea typeface="Cambria" panose="02040503050406030204" pitchFamily="18" charset="0"/>
              </a:endParaRPr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F21E795A-BEA7-4B74-A2E6-B1909AB28B83}"/>
                </a:ext>
              </a:extLst>
            </p:cNvPr>
            <p:cNvSpPr/>
            <p:nvPr/>
          </p:nvSpPr>
          <p:spPr>
            <a:xfrm>
              <a:off x="2572691" y="1052570"/>
              <a:ext cx="82214" cy="82214"/>
            </a:xfrm>
            <a:prstGeom prst="ellipse">
              <a:avLst/>
            </a:prstGeom>
            <a:solidFill>
              <a:srgbClr val="4B95CC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EEA0B197-8082-468D-A5F9-E2141BF3D509}"/>
                </a:ext>
              </a:extLst>
            </p:cNvPr>
            <p:cNvSpPr txBox="1"/>
            <p:nvPr/>
          </p:nvSpPr>
          <p:spPr>
            <a:xfrm>
              <a:off x="2457894" y="802862"/>
              <a:ext cx="196079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u="sng" dirty="0"/>
                <a:t>Research Assistant Professor</a:t>
              </a:r>
            </a:p>
          </p:txBody>
        </p:sp>
      </p:grpSp>
      <p:sp>
        <p:nvSpPr>
          <p:cNvPr id="165" name="TextBox 164">
            <a:extLst>
              <a:ext uri="{FF2B5EF4-FFF2-40B4-BE49-F238E27FC236}">
                <a16:creationId xmlns:a16="http://schemas.microsoft.com/office/drawing/2014/main" id="{8A141EE6-D99A-490F-BE56-B3CBCC5A60AF}"/>
              </a:ext>
            </a:extLst>
          </p:cNvPr>
          <p:cNvSpPr txBox="1"/>
          <p:nvPr/>
        </p:nvSpPr>
        <p:spPr>
          <a:xfrm>
            <a:off x="2010178" y="2293389"/>
            <a:ext cx="28921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u="sng" dirty="0"/>
              <a:t>Past Graduates with Significant Contributions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A51F96C4-6D0C-4ED4-8BC3-4B431B5A5051}"/>
              </a:ext>
            </a:extLst>
          </p:cNvPr>
          <p:cNvSpPr txBox="1"/>
          <p:nvPr/>
        </p:nvSpPr>
        <p:spPr>
          <a:xfrm>
            <a:off x="2180937" y="2493727"/>
            <a:ext cx="11512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Dr. Karen Butler</a:t>
            </a:r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06B584D7-F8A9-426E-BA9B-D3CEA773A7D4}"/>
              </a:ext>
            </a:extLst>
          </p:cNvPr>
          <p:cNvSpPr/>
          <p:nvPr/>
        </p:nvSpPr>
        <p:spPr>
          <a:xfrm>
            <a:off x="2098723" y="2570172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5FC2ADC3-1AF8-440F-BC7D-2608A1FC7010}"/>
              </a:ext>
            </a:extLst>
          </p:cNvPr>
          <p:cNvSpPr txBox="1"/>
          <p:nvPr/>
        </p:nvSpPr>
        <p:spPr>
          <a:xfrm>
            <a:off x="2180937" y="2682340"/>
            <a:ext cx="145264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Dr. Melanie Odenkirk</a:t>
            </a:r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AB0DAD51-A107-4F45-BAF5-883A38B2C7AC}"/>
              </a:ext>
            </a:extLst>
          </p:cNvPr>
          <p:cNvSpPr/>
          <p:nvPr/>
        </p:nvSpPr>
        <p:spPr>
          <a:xfrm>
            <a:off x="2098723" y="2751641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pic>
        <p:nvPicPr>
          <p:cNvPr id="174" name="Picture 173">
            <a:extLst>
              <a:ext uri="{FF2B5EF4-FFF2-40B4-BE49-F238E27FC236}">
                <a16:creationId xmlns:a16="http://schemas.microsoft.com/office/drawing/2014/main" id="{0A07BF58-9DC5-4118-98C9-FFCC4F422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8485" y="1267066"/>
            <a:ext cx="1638504" cy="866315"/>
          </a:xfrm>
          <a:prstGeom prst="rect">
            <a:avLst/>
          </a:prstGeom>
        </p:spPr>
      </p:pic>
      <p:sp>
        <p:nvSpPr>
          <p:cNvPr id="175" name="TextBox 174">
            <a:extLst>
              <a:ext uri="{FF2B5EF4-FFF2-40B4-BE49-F238E27FC236}">
                <a16:creationId xmlns:a16="http://schemas.microsoft.com/office/drawing/2014/main" id="{B2413845-3F47-44C9-9921-E814E7ECD3E0}"/>
              </a:ext>
            </a:extLst>
          </p:cNvPr>
          <p:cNvSpPr txBox="1"/>
          <p:nvPr/>
        </p:nvSpPr>
        <p:spPr>
          <a:xfrm>
            <a:off x="325028" y="2163044"/>
            <a:ext cx="13163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u="sng" dirty="0"/>
              <a:t>Graduate Students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5556FA28-550B-4FF4-8B07-CB6E6C22314B}"/>
              </a:ext>
            </a:extLst>
          </p:cNvPr>
          <p:cNvSpPr txBox="1"/>
          <p:nvPr/>
        </p:nvSpPr>
        <p:spPr>
          <a:xfrm>
            <a:off x="524768" y="2749470"/>
            <a:ext cx="9204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Ashlee Falls</a:t>
            </a:r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50482744-D298-4DA9-B5F4-7B2612ECB32D}"/>
              </a:ext>
            </a:extLst>
          </p:cNvPr>
          <p:cNvSpPr/>
          <p:nvPr/>
        </p:nvSpPr>
        <p:spPr>
          <a:xfrm>
            <a:off x="442554" y="2835322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A3BAE2C0-4A6D-4D51-B19E-EFE9A04F1376}"/>
              </a:ext>
            </a:extLst>
          </p:cNvPr>
          <p:cNvSpPr txBox="1"/>
          <p:nvPr/>
        </p:nvSpPr>
        <p:spPr>
          <a:xfrm>
            <a:off x="526846" y="2938472"/>
            <a:ext cx="9348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Greg Kudzin</a:t>
            </a:r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EA0364D8-5408-43D4-9A70-F1BABCA66B4D}"/>
              </a:ext>
            </a:extLst>
          </p:cNvPr>
          <p:cNvSpPr/>
          <p:nvPr/>
        </p:nvSpPr>
        <p:spPr>
          <a:xfrm>
            <a:off x="444632" y="3024323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8" name="Title 1">
            <a:extLst>
              <a:ext uri="{FF2B5EF4-FFF2-40B4-BE49-F238E27FC236}">
                <a16:creationId xmlns:a16="http://schemas.microsoft.com/office/drawing/2014/main" id="{00789603-DF41-4213-9D70-173A48CC18B1}"/>
              </a:ext>
            </a:extLst>
          </p:cNvPr>
          <p:cNvSpPr txBox="1">
            <a:spLocks/>
          </p:cNvSpPr>
          <p:nvPr/>
        </p:nvSpPr>
        <p:spPr>
          <a:xfrm>
            <a:off x="37409" y="1"/>
            <a:ext cx="5915025" cy="440285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</a:p>
        </p:txBody>
      </p:sp>
      <p:cxnSp>
        <p:nvCxnSpPr>
          <p:cNvPr id="89" name="Google Shape;104;p2">
            <a:extLst>
              <a:ext uri="{FF2B5EF4-FFF2-40B4-BE49-F238E27FC236}">
                <a16:creationId xmlns:a16="http://schemas.microsoft.com/office/drawing/2014/main" id="{C754817D-76EC-49A5-8199-FDD414FABF60}"/>
              </a:ext>
            </a:extLst>
          </p:cNvPr>
          <p:cNvCxnSpPr>
            <a:cxnSpLocks/>
          </p:cNvCxnSpPr>
          <p:nvPr/>
        </p:nvCxnSpPr>
        <p:spPr>
          <a:xfrm>
            <a:off x="8861" y="471274"/>
            <a:ext cx="905256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sp>
        <p:nvSpPr>
          <p:cNvPr id="84" name="Oval 83">
            <a:extLst>
              <a:ext uri="{FF2B5EF4-FFF2-40B4-BE49-F238E27FC236}">
                <a16:creationId xmlns:a16="http://schemas.microsoft.com/office/drawing/2014/main" id="{4174D8FB-FCB1-4F70-A053-C8CC4AA8FA11}"/>
              </a:ext>
            </a:extLst>
          </p:cNvPr>
          <p:cNvSpPr/>
          <p:nvPr/>
        </p:nvSpPr>
        <p:spPr>
          <a:xfrm>
            <a:off x="2099249" y="2944290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0969E9A-A70A-4A75-A9DC-3701EEC48F8F}"/>
              </a:ext>
            </a:extLst>
          </p:cNvPr>
          <p:cNvSpPr txBox="1"/>
          <p:nvPr/>
        </p:nvSpPr>
        <p:spPr>
          <a:xfrm>
            <a:off x="2173959" y="2860683"/>
            <a:ext cx="19720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Dr. Kaylie Kirkwood Donelson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0E601B9-2B20-2EB5-9648-EFA8164E3071}"/>
              </a:ext>
            </a:extLst>
          </p:cNvPr>
          <p:cNvSpPr/>
          <p:nvPr/>
        </p:nvSpPr>
        <p:spPr>
          <a:xfrm>
            <a:off x="2095981" y="3123907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D229DC-9373-8DBF-019B-348E87223084}"/>
              </a:ext>
            </a:extLst>
          </p:cNvPr>
          <p:cNvSpPr txBox="1"/>
          <p:nvPr/>
        </p:nvSpPr>
        <p:spPr>
          <a:xfrm>
            <a:off x="2170691" y="3040300"/>
            <a:ext cx="16930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Dr. Nancy Lee Alexander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1AC83C-8F1E-335B-9E81-BCD1C6CD1A44}"/>
              </a:ext>
            </a:extLst>
          </p:cNvPr>
          <p:cNvSpPr txBox="1"/>
          <p:nvPr/>
        </p:nvSpPr>
        <p:spPr>
          <a:xfrm>
            <a:off x="512380" y="1732447"/>
            <a:ext cx="12859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Dr. Guozhi Zhang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502CB9B-1788-5639-911D-A06CBF320F31}"/>
              </a:ext>
            </a:extLst>
          </p:cNvPr>
          <p:cNvSpPr/>
          <p:nvPr/>
        </p:nvSpPr>
        <p:spPr>
          <a:xfrm>
            <a:off x="437671" y="1818299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BB3BDB-1971-0E69-1CDF-DA0C5B025A9A}"/>
              </a:ext>
            </a:extLst>
          </p:cNvPr>
          <p:cNvSpPr txBox="1"/>
          <p:nvPr/>
        </p:nvSpPr>
        <p:spPr>
          <a:xfrm>
            <a:off x="322873" y="1524353"/>
            <a:ext cx="17379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u="sng" dirty="0"/>
              <a:t>Postdoctoral Researchers</a:t>
            </a:r>
          </a:p>
        </p:txBody>
      </p:sp>
      <p:pic>
        <p:nvPicPr>
          <p:cNvPr id="1030" name="Picture 6" descr="The Real History of X (Formerly Twitter), in Brief">
            <a:extLst>
              <a:ext uri="{FF2B5EF4-FFF2-40B4-BE49-F238E27FC236}">
                <a16:creationId xmlns:a16="http://schemas.microsoft.com/office/drawing/2014/main" id="{0FE9F0E4-019E-3BE2-BA6F-860429B7B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716" y="2204073"/>
            <a:ext cx="442144" cy="29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group of people standing under a bridge&#10;&#10;Description automatically generated">
            <a:extLst>
              <a:ext uri="{FF2B5EF4-FFF2-40B4-BE49-F238E27FC236}">
                <a16:creationId xmlns:a16="http://schemas.microsoft.com/office/drawing/2014/main" id="{75260AD6-A406-2CBA-059D-8F35CDD10C2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" t="9937" b="8887"/>
          <a:stretch/>
        </p:blipFill>
        <p:spPr>
          <a:xfrm>
            <a:off x="5070228" y="77427"/>
            <a:ext cx="3758283" cy="207305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CACEED2-4ED2-3489-5753-3B7E8D0349D0}"/>
              </a:ext>
            </a:extLst>
          </p:cNvPr>
          <p:cNvSpPr txBox="1"/>
          <p:nvPr/>
        </p:nvSpPr>
        <p:spPr>
          <a:xfrm>
            <a:off x="522523" y="3370994"/>
            <a:ext cx="10999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Emily Crawford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474ED6-5F84-AD0F-AF63-B67B0402931C}"/>
              </a:ext>
            </a:extLst>
          </p:cNvPr>
          <p:cNvSpPr txBox="1"/>
          <p:nvPr/>
        </p:nvSpPr>
        <p:spPr>
          <a:xfrm>
            <a:off x="522523" y="3165612"/>
            <a:ext cx="814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Allison Fry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ADCD6D-E145-20AA-90F8-91BFF477CFAE}"/>
              </a:ext>
            </a:extLst>
          </p:cNvPr>
          <p:cNvSpPr txBox="1"/>
          <p:nvPr/>
        </p:nvSpPr>
        <p:spPr>
          <a:xfrm>
            <a:off x="526679" y="3568367"/>
            <a:ext cx="9573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Haley Jostes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B904EB9-504D-86C5-E523-B73421C9F3EB}"/>
              </a:ext>
            </a:extLst>
          </p:cNvPr>
          <p:cNvSpPr/>
          <p:nvPr/>
        </p:nvSpPr>
        <p:spPr>
          <a:xfrm>
            <a:off x="444465" y="3668732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5E10BD2-EA49-AFA9-CF73-019A86749D03}"/>
              </a:ext>
            </a:extLst>
          </p:cNvPr>
          <p:cNvSpPr/>
          <p:nvPr/>
        </p:nvSpPr>
        <p:spPr>
          <a:xfrm>
            <a:off x="444465" y="3238861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FC8858D-7098-4C33-D5D2-EBFBC49DB090}"/>
              </a:ext>
            </a:extLst>
          </p:cNvPr>
          <p:cNvSpPr/>
          <p:nvPr/>
        </p:nvSpPr>
        <p:spPr>
          <a:xfrm>
            <a:off x="444465" y="3456206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ED1BDA-C6DD-DA89-211E-9979CF500E4C}"/>
              </a:ext>
            </a:extLst>
          </p:cNvPr>
          <p:cNvSpPr txBox="1"/>
          <p:nvPr/>
        </p:nvSpPr>
        <p:spPr>
          <a:xfrm>
            <a:off x="521501" y="3763657"/>
            <a:ext cx="9428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Kara Joseph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91728EE-0A3B-FB13-BF64-9E84D3DE9235}"/>
              </a:ext>
            </a:extLst>
          </p:cNvPr>
          <p:cNvSpPr/>
          <p:nvPr/>
        </p:nvSpPr>
        <p:spPr>
          <a:xfrm>
            <a:off x="439287" y="3849508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41F8A6E-A622-DE17-61B1-1EA8E46D2431}"/>
              </a:ext>
            </a:extLst>
          </p:cNvPr>
          <p:cNvSpPr txBox="1"/>
          <p:nvPr/>
        </p:nvSpPr>
        <p:spPr>
          <a:xfrm>
            <a:off x="530836" y="3959915"/>
            <a:ext cx="8980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Sarah Clark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F8B7C05-0C8D-8AB2-E950-B269EE310AF6}"/>
              </a:ext>
            </a:extLst>
          </p:cNvPr>
          <p:cNvSpPr/>
          <p:nvPr/>
        </p:nvSpPr>
        <p:spPr>
          <a:xfrm>
            <a:off x="448622" y="4045767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C6BF313-2D41-CE54-381A-34895C7CB39B}"/>
              </a:ext>
            </a:extLst>
          </p:cNvPr>
          <p:cNvSpPr txBox="1"/>
          <p:nvPr/>
        </p:nvSpPr>
        <p:spPr>
          <a:xfrm>
            <a:off x="509113" y="1918592"/>
            <a:ext cx="13260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Dr. Jessie Chappel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9226B95-CE47-F32D-1831-EADDD7F60517}"/>
              </a:ext>
            </a:extLst>
          </p:cNvPr>
          <p:cNvSpPr/>
          <p:nvPr/>
        </p:nvSpPr>
        <p:spPr>
          <a:xfrm>
            <a:off x="434404" y="2004445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59593A-2099-599F-AFE1-45BDF6D8836C}"/>
              </a:ext>
            </a:extLst>
          </p:cNvPr>
          <p:cNvSpPr txBox="1"/>
          <p:nvPr/>
        </p:nvSpPr>
        <p:spPr>
          <a:xfrm>
            <a:off x="5074893" y="3629351"/>
            <a:ext cx="8082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Ben Neely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A509F-0968-2429-5EF1-189F9A86CBDB}"/>
              </a:ext>
            </a:extLst>
          </p:cNvPr>
          <p:cNvGrpSpPr/>
          <p:nvPr/>
        </p:nvGrpSpPr>
        <p:grpSpPr>
          <a:xfrm>
            <a:off x="437745" y="941594"/>
            <a:ext cx="1239285" cy="253916"/>
            <a:chOff x="2473351" y="607690"/>
            <a:chExt cx="1239285" cy="253916"/>
          </a:xfrm>
        </p:grpSpPr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2A04251F-57CE-D398-3D69-E943BC3E090E}"/>
                </a:ext>
              </a:extLst>
            </p:cNvPr>
            <p:cNvSpPr txBox="1"/>
            <p:nvPr/>
          </p:nvSpPr>
          <p:spPr>
            <a:xfrm>
              <a:off x="2518078" y="607690"/>
              <a:ext cx="119455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50" dirty="0"/>
                <a:t>Dr. Erin S. Baker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A3826C6-B473-7431-64D2-34FECED1C49E}"/>
                </a:ext>
              </a:extLst>
            </p:cNvPr>
            <p:cNvSpPr/>
            <p:nvPr/>
          </p:nvSpPr>
          <p:spPr>
            <a:xfrm>
              <a:off x="2473351" y="691591"/>
              <a:ext cx="82214" cy="82214"/>
            </a:xfrm>
            <a:prstGeom prst="ellipse">
              <a:avLst/>
            </a:prstGeom>
            <a:solidFill>
              <a:srgbClr val="4B95CC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2F098039-282E-31FC-5B6C-9C28D5651231}"/>
              </a:ext>
            </a:extLst>
          </p:cNvPr>
          <p:cNvSpPr txBox="1"/>
          <p:nvPr/>
        </p:nvSpPr>
        <p:spPr>
          <a:xfrm>
            <a:off x="337389" y="777148"/>
            <a:ext cx="199488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1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Principal Investigator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8D1A6C7-DDFD-2E4A-C07F-ABA2EA4FAEAD}"/>
              </a:ext>
            </a:extLst>
          </p:cNvPr>
          <p:cNvSpPr txBox="1"/>
          <p:nvPr/>
        </p:nvSpPr>
        <p:spPr>
          <a:xfrm>
            <a:off x="5060299" y="3914693"/>
            <a:ext cx="20404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u="sng" dirty="0">
                <a:ea typeface="Cambria" panose="02040503050406030204" pitchFamily="18" charset="0"/>
              </a:rPr>
              <a:t>College of Charleston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BE037-B556-1807-E5D1-6005D1311C18}"/>
              </a:ext>
            </a:extLst>
          </p:cNvPr>
          <p:cNvSpPr txBox="1"/>
          <p:nvPr/>
        </p:nvSpPr>
        <p:spPr>
          <a:xfrm>
            <a:off x="5061104" y="4101112"/>
            <a:ext cx="11528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Alison Bland</a:t>
            </a:r>
          </a:p>
          <a:p>
            <a:r>
              <a:rPr lang="en-US" sz="1050" dirty="0">
                <a:ea typeface="Cambria" panose="02040503050406030204" pitchFamily="18" charset="0"/>
              </a:rPr>
              <a:t>Michael </a:t>
            </a:r>
            <a:r>
              <a:rPr lang="en-US" sz="1050" dirty="0" err="1">
                <a:ea typeface="Cambria" panose="02040503050406030204" pitchFamily="18" charset="0"/>
              </a:rPr>
              <a:t>Janech</a:t>
            </a:r>
            <a:endParaRPr lang="en-US" sz="1050" dirty="0">
              <a:ea typeface="Cambria" panose="020405030504060302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16F43B-C485-DDF3-7127-FFEC2912D7D1}"/>
              </a:ext>
            </a:extLst>
          </p:cNvPr>
          <p:cNvSpPr txBox="1"/>
          <p:nvPr/>
        </p:nvSpPr>
        <p:spPr>
          <a:xfrm>
            <a:off x="6642062" y="2669066"/>
            <a:ext cx="23372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u="sng" dirty="0">
                <a:ea typeface="Cambria" panose="02040503050406030204" pitchFamily="18" charset="0"/>
              </a:rPr>
              <a:t>University of California Davis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743F79-7B1D-8AB2-4D4B-1D252040E767}"/>
              </a:ext>
            </a:extLst>
          </p:cNvPr>
          <p:cNvSpPr txBox="1"/>
          <p:nvPr/>
        </p:nvSpPr>
        <p:spPr>
          <a:xfrm>
            <a:off x="6702550" y="2875639"/>
            <a:ext cx="14959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Frances M.D. Gulland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037E174-67B8-E7A8-9AE9-61B6E06407B9}"/>
              </a:ext>
            </a:extLst>
          </p:cNvPr>
          <p:cNvSpPr txBox="1"/>
          <p:nvPr/>
        </p:nvSpPr>
        <p:spPr>
          <a:xfrm>
            <a:off x="2006030" y="3555714"/>
            <a:ext cx="275002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1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Contributing Undergraduate Students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0FC9B0E-213E-D3FC-F427-DC521A2BFD97}"/>
              </a:ext>
            </a:extLst>
          </p:cNvPr>
          <p:cNvSpPr txBox="1"/>
          <p:nvPr/>
        </p:nvSpPr>
        <p:spPr>
          <a:xfrm>
            <a:off x="2212925" y="3782908"/>
            <a:ext cx="14253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Iliana Claudio (alum)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E204763-53C9-0F4E-3125-CF29A658B724}"/>
              </a:ext>
            </a:extLst>
          </p:cNvPr>
          <p:cNvSpPr/>
          <p:nvPr/>
        </p:nvSpPr>
        <p:spPr>
          <a:xfrm>
            <a:off x="2130711" y="3859353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14F9AB2-228C-15F8-D420-F4B986A700F3}"/>
              </a:ext>
            </a:extLst>
          </p:cNvPr>
          <p:cNvSpPr txBox="1"/>
          <p:nvPr/>
        </p:nvSpPr>
        <p:spPr>
          <a:xfrm>
            <a:off x="2205355" y="3992013"/>
            <a:ext cx="10631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ea typeface="Cambria" panose="02040503050406030204" pitchFamily="18" charset="0"/>
              </a:rPr>
              <a:t>Quentin DuVal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8E9F977-27E8-7DC5-9A9E-8EB12D4A64A4}"/>
              </a:ext>
            </a:extLst>
          </p:cNvPr>
          <p:cNvSpPr/>
          <p:nvPr/>
        </p:nvSpPr>
        <p:spPr>
          <a:xfrm>
            <a:off x="2123141" y="4068458"/>
            <a:ext cx="82214" cy="82214"/>
          </a:xfrm>
          <a:prstGeom prst="ellipse">
            <a:avLst/>
          </a:prstGeom>
          <a:solidFill>
            <a:srgbClr val="4B95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C15DB897-1972-83AA-8F9C-2083053EF417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57951" y="4767263"/>
            <a:ext cx="2057400" cy="273844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27</a:t>
            </a:fld>
            <a:endParaRPr lang="en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7CB8E9-E5E3-EC5D-873A-EDE01EAF5D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0492" y="3123907"/>
            <a:ext cx="1603597" cy="7649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664202-12FB-F407-7AE4-4E8CE5D286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6707" y="3965739"/>
            <a:ext cx="1531166" cy="61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764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60119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-1" y="39807"/>
            <a:ext cx="6833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What is a lipid?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D554C1-9257-B45C-17EA-42FE256148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</a:t>
            </a:fld>
            <a:endParaRPr lang="en"/>
          </a:p>
        </p:txBody>
      </p:sp>
      <p:cxnSp>
        <p:nvCxnSpPr>
          <p:cNvPr id="3" name="Google Shape;104;p2">
            <a:extLst>
              <a:ext uri="{FF2B5EF4-FFF2-40B4-BE49-F238E27FC236}">
                <a16:creationId xmlns:a16="http://schemas.microsoft.com/office/drawing/2014/main" id="{1736ED85-26DF-3FF9-5D22-5577A0281B6A}"/>
              </a:ext>
            </a:extLst>
          </p:cNvPr>
          <p:cNvCxnSpPr>
            <a:cxnSpLocks/>
          </p:cNvCxnSpPr>
          <p:nvPr/>
        </p:nvCxnSpPr>
        <p:spPr>
          <a:xfrm>
            <a:off x="-7257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47CEDAA-ABD3-8C9A-C03B-C5655CBEFF64}"/>
              </a:ext>
            </a:extLst>
          </p:cNvPr>
          <p:cNvGrpSpPr/>
          <p:nvPr/>
        </p:nvGrpSpPr>
        <p:grpSpPr>
          <a:xfrm>
            <a:off x="550122" y="900474"/>
            <a:ext cx="3273425" cy="990229"/>
            <a:chOff x="143358" y="904822"/>
            <a:chExt cx="3273425" cy="99022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20983A-5021-A79C-8B1C-8AC0741EEF0F}"/>
                </a:ext>
              </a:extLst>
            </p:cNvPr>
            <p:cNvSpPr txBox="1"/>
            <p:nvPr/>
          </p:nvSpPr>
          <p:spPr>
            <a:xfrm>
              <a:off x="317756" y="904822"/>
              <a:ext cx="2924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Wax monoester (16:0/16:0)</a:t>
              </a:r>
            </a:p>
          </p:txBody>
        </p:sp>
        <p:graphicFrame>
          <p:nvGraphicFramePr>
            <p:cNvPr id="26" name="Object 25">
              <a:extLst>
                <a:ext uri="{FF2B5EF4-FFF2-40B4-BE49-F238E27FC236}">
                  <a16:creationId xmlns:a16="http://schemas.microsoft.com/office/drawing/2014/main" id="{F158DF32-A0BF-3C4D-9A7D-AF206B8EDFD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7366342"/>
                </p:ext>
              </p:extLst>
            </p:nvPr>
          </p:nvGraphicFramePr>
          <p:xfrm>
            <a:off x="143358" y="1099714"/>
            <a:ext cx="3273425" cy="795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4" imgW="3273448" imgH="795157" progId="ChemDraw.Document.6.0">
                    <p:embed/>
                  </p:oleObj>
                </mc:Choice>
                <mc:Fallback>
                  <p:oleObj name="CS ChemDraw Drawing" r:id="rId4" imgW="3273448" imgH="795157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43358" y="1099714"/>
                          <a:ext cx="3273425" cy="7953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F4D1C14-D2B4-F6AE-9135-BB7D31770369}"/>
              </a:ext>
            </a:extLst>
          </p:cNvPr>
          <p:cNvGrpSpPr/>
          <p:nvPr/>
        </p:nvGrpSpPr>
        <p:grpSpPr>
          <a:xfrm>
            <a:off x="177149" y="2190518"/>
            <a:ext cx="2284231" cy="2642216"/>
            <a:chOff x="177149" y="2190518"/>
            <a:chExt cx="2284231" cy="2642216"/>
          </a:xfrm>
        </p:grpSpPr>
        <p:graphicFrame>
          <p:nvGraphicFramePr>
            <p:cNvPr id="25" name="Object 24">
              <a:extLst>
                <a:ext uri="{FF2B5EF4-FFF2-40B4-BE49-F238E27FC236}">
                  <a16:creationId xmlns:a16="http://schemas.microsoft.com/office/drawing/2014/main" id="{5F028ECA-78FB-0174-17F0-DCB3AE2D34E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3325512"/>
                </p:ext>
              </p:extLst>
            </p:nvPr>
          </p:nvGraphicFramePr>
          <p:xfrm>
            <a:off x="1190175" y="2190518"/>
            <a:ext cx="1271205" cy="2642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6" imgW="1535914" imgH="3194183" progId="ChemDraw.Document.6.0">
                    <p:embed/>
                  </p:oleObj>
                </mc:Choice>
                <mc:Fallback>
                  <p:oleObj name="CS ChemDraw Drawing" r:id="rId6" imgW="1535914" imgH="3194183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190175" y="2190518"/>
                          <a:ext cx="1271205" cy="264221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9C1A4DA-ED5B-46A4-1C0D-66283B951E74}"/>
                </a:ext>
              </a:extLst>
            </p:cNvPr>
            <p:cNvSpPr txBox="1"/>
            <p:nvPr/>
          </p:nvSpPr>
          <p:spPr>
            <a:xfrm>
              <a:off x="177149" y="3357738"/>
              <a:ext cx="14319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Lipid X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339A5E0-EFE5-7A12-E882-6579A1F293B6}"/>
              </a:ext>
            </a:extLst>
          </p:cNvPr>
          <p:cNvGrpSpPr/>
          <p:nvPr/>
        </p:nvGrpSpPr>
        <p:grpSpPr>
          <a:xfrm>
            <a:off x="5139025" y="812474"/>
            <a:ext cx="3287486" cy="1378044"/>
            <a:chOff x="4456853" y="772972"/>
            <a:chExt cx="3287486" cy="137804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51FEC4A-6CFF-C680-F0F9-7454A06B7007}"/>
                </a:ext>
              </a:extLst>
            </p:cNvPr>
            <p:cNvSpPr txBox="1"/>
            <p:nvPr/>
          </p:nvSpPr>
          <p:spPr>
            <a:xfrm>
              <a:off x="4638282" y="772972"/>
              <a:ext cx="2924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TG(16:0/16:0/18:0)</a:t>
              </a:r>
            </a:p>
          </p:txBody>
        </p:sp>
        <p:graphicFrame>
          <p:nvGraphicFramePr>
            <p:cNvPr id="29" name="Object 28">
              <a:extLst>
                <a:ext uri="{FF2B5EF4-FFF2-40B4-BE49-F238E27FC236}">
                  <a16:creationId xmlns:a16="http://schemas.microsoft.com/office/drawing/2014/main" id="{C2C31D34-099C-E53D-32EF-39A7CB501E7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73492031"/>
                </p:ext>
              </p:extLst>
            </p:nvPr>
          </p:nvGraphicFramePr>
          <p:xfrm>
            <a:off x="4456853" y="901120"/>
            <a:ext cx="3287486" cy="12498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8" imgW="6413987" imgH="2437949" progId="ChemDraw.Document.6.0">
                    <p:embed/>
                  </p:oleObj>
                </mc:Choice>
                <mc:Fallback>
                  <p:oleObj name="CS ChemDraw Drawing" r:id="rId8" imgW="6413987" imgH="2437949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456853" y="901120"/>
                          <a:ext cx="3287486" cy="124989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9BD3950-94CF-600C-87EA-09B3842FE468}"/>
              </a:ext>
            </a:extLst>
          </p:cNvPr>
          <p:cNvSpPr txBox="1"/>
          <p:nvPr/>
        </p:nvSpPr>
        <p:spPr>
          <a:xfrm>
            <a:off x="5060876" y="2678874"/>
            <a:ext cx="3287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Common denominator?</a:t>
            </a:r>
          </a:p>
        </p:txBody>
      </p:sp>
      <p:pic>
        <p:nvPicPr>
          <p:cNvPr id="32" name="Picture 31" descr="A glass of liquid with yellow liquid&#10;&#10;Description automatically generated">
            <a:extLst>
              <a:ext uri="{FF2B5EF4-FFF2-40B4-BE49-F238E27FC236}">
                <a16:creationId xmlns:a16="http://schemas.microsoft.com/office/drawing/2014/main" id="{03877B24-A24F-F279-8405-4907A8C2673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1152" l="8849" r="92294">
                        <a14:foregroundMark x1="8849" y1="29824" x2="8849" y2="29824"/>
                        <a14:foregroundMark x1="92323" y1="29316" x2="92323" y2="29316"/>
                        <a14:foregroundMark x1="52183" y1="91152" x2="52183" y2="911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59799" y="2532586"/>
            <a:ext cx="1489639" cy="223467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FC5F526-EC20-196A-F587-4F74B707BE58}"/>
              </a:ext>
            </a:extLst>
          </p:cNvPr>
          <p:cNvSpPr txBox="1"/>
          <p:nvPr/>
        </p:nvSpPr>
        <p:spPr>
          <a:xfrm>
            <a:off x="5060876" y="4613374"/>
            <a:ext cx="3287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Lipids do not dissolve in water!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78C0A9E-640E-AA76-8E75-C295A3A9ECE4}"/>
              </a:ext>
            </a:extLst>
          </p:cNvPr>
          <p:cNvGrpSpPr/>
          <p:nvPr/>
        </p:nvGrpSpPr>
        <p:grpSpPr>
          <a:xfrm>
            <a:off x="3072264" y="3094223"/>
            <a:ext cx="1431923" cy="1317308"/>
            <a:chOff x="3072264" y="3094223"/>
            <a:chExt cx="1431923" cy="1317308"/>
          </a:xfrm>
        </p:grpSpPr>
        <p:graphicFrame>
          <p:nvGraphicFramePr>
            <p:cNvPr id="38" name="Object 37">
              <a:extLst>
                <a:ext uri="{FF2B5EF4-FFF2-40B4-BE49-F238E27FC236}">
                  <a16:creationId xmlns:a16="http://schemas.microsoft.com/office/drawing/2014/main" id="{53839A2F-C0F3-DA75-D869-396A4FE1141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7666805"/>
                </p:ext>
              </p:extLst>
            </p:nvPr>
          </p:nvGraphicFramePr>
          <p:xfrm>
            <a:off x="3123439" y="3094223"/>
            <a:ext cx="1334158" cy="949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2" imgW="2043259" imgH="1454776" progId="ChemDraw.Document.6.0">
                    <p:embed/>
                  </p:oleObj>
                </mc:Choice>
                <mc:Fallback>
                  <p:oleObj name="CS ChemDraw Drawing" r:id="rId12" imgW="2043259" imgH="1454776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123439" y="3094223"/>
                          <a:ext cx="1334158" cy="9495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0B3F875-50ED-E15A-48D3-8B83F39AEB3C}"/>
                </a:ext>
              </a:extLst>
            </p:cNvPr>
            <p:cNvSpPr txBox="1"/>
            <p:nvPr/>
          </p:nvSpPr>
          <p:spPr>
            <a:xfrm>
              <a:off x="3072264" y="4103754"/>
              <a:ext cx="14319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/>
                <a:t>Jasmonic</a:t>
              </a:r>
              <a:r>
                <a:rPr lang="en-US" b="1" dirty="0"/>
                <a:t> acid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991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60119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-1" y="39807"/>
            <a:ext cx="6833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Lipidomics - why are lipids so important?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9FB1D76-D3ED-98EA-E998-7E1ADE5B6C33}"/>
              </a:ext>
            </a:extLst>
          </p:cNvPr>
          <p:cNvSpPr/>
          <p:nvPr/>
        </p:nvSpPr>
        <p:spPr>
          <a:xfrm>
            <a:off x="-50377" y="4917781"/>
            <a:ext cx="88634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solidFill>
                  <a:schemeClr val="bg1">
                    <a:lumMod val="65000"/>
                  </a:schemeClr>
                </a:solidFill>
              </a:rPr>
              <a:t>Fahy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, E., et. al. </a:t>
            </a:r>
            <a:r>
              <a:rPr lang="en-US" sz="1000" i="1" dirty="0">
                <a:solidFill>
                  <a:schemeClr val="bg1">
                    <a:lumMod val="65000"/>
                  </a:schemeClr>
                </a:solidFill>
              </a:rPr>
              <a:t>J Lipid Res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2009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, 50, S9-14. DOI: 10.1194/jlr.R800095-JLR200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D554C1-9257-B45C-17EA-42FE256148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</a:t>
            </a:fld>
            <a:endParaRPr lang="en"/>
          </a:p>
        </p:txBody>
      </p:sp>
      <p:cxnSp>
        <p:nvCxnSpPr>
          <p:cNvPr id="3" name="Google Shape;104;p2">
            <a:extLst>
              <a:ext uri="{FF2B5EF4-FFF2-40B4-BE49-F238E27FC236}">
                <a16:creationId xmlns:a16="http://schemas.microsoft.com/office/drawing/2014/main" id="{1736ED85-26DF-3FF9-5D22-5577A0281B6A}"/>
              </a:ext>
            </a:extLst>
          </p:cNvPr>
          <p:cNvCxnSpPr>
            <a:cxnSpLocks/>
          </p:cNvCxnSpPr>
          <p:nvPr/>
        </p:nvCxnSpPr>
        <p:spPr>
          <a:xfrm>
            <a:off x="-7257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C8D5713-B78E-913E-A38A-6D94E5425E86}"/>
              </a:ext>
            </a:extLst>
          </p:cNvPr>
          <p:cNvGrpSpPr/>
          <p:nvPr/>
        </p:nvGrpSpPr>
        <p:grpSpPr>
          <a:xfrm>
            <a:off x="1564435" y="924331"/>
            <a:ext cx="6015129" cy="3660143"/>
            <a:chOff x="1332194" y="892902"/>
            <a:chExt cx="6015129" cy="3660143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B923A75-4BF4-C318-5BB3-8B66A8E690C1}"/>
                </a:ext>
              </a:extLst>
            </p:cNvPr>
            <p:cNvGrpSpPr/>
            <p:nvPr/>
          </p:nvGrpSpPr>
          <p:grpSpPr>
            <a:xfrm>
              <a:off x="3367384" y="3811312"/>
              <a:ext cx="1651464" cy="741733"/>
              <a:chOff x="3138784" y="3699337"/>
              <a:chExt cx="1651464" cy="741733"/>
            </a:xfrm>
          </p:grpSpPr>
          <p:pic>
            <p:nvPicPr>
              <p:cNvPr id="6" name="Picture 5" descr="A yellow and blue object with letters and numbers&#10;&#10;Description automatically generated">
                <a:extLst>
                  <a:ext uri="{FF2B5EF4-FFF2-40B4-BE49-F238E27FC236}">
                    <a16:creationId xmlns:a16="http://schemas.microsoft.com/office/drawing/2014/main" id="{AB7449CC-19EB-BD84-4B98-696CE6DE3DD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40" t="2529" r="-740" b="5366"/>
              <a:stretch/>
            </p:blipFill>
            <p:spPr>
              <a:xfrm>
                <a:off x="3138784" y="3699337"/>
                <a:ext cx="1651464" cy="438275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80D96AD-8E6B-DE10-6163-8F6AA9943492}"/>
                  </a:ext>
                </a:extLst>
              </p:cNvPr>
              <p:cNvSpPr txBox="1"/>
              <p:nvPr/>
            </p:nvSpPr>
            <p:spPr>
              <a:xfrm>
                <a:off x="3138785" y="4133293"/>
                <a:ext cx="165146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Cell Membrane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866DA0D-B58A-8558-A624-25B037EBE827}"/>
                </a:ext>
              </a:extLst>
            </p:cNvPr>
            <p:cNvGrpSpPr/>
            <p:nvPr/>
          </p:nvGrpSpPr>
          <p:grpSpPr>
            <a:xfrm>
              <a:off x="1332194" y="2684752"/>
              <a:ext cx="1651463" cy="782521"/>
              <a:chOff x="1922125" y="2607541"/>
              <a:chExt cx="1651463" cy="782521"/>
            </a:xfrm>
          </p:grpSpPr>
          <p:pic>
            <p:nvPicPr>
              <p:cNvPr id="10" name="Picture 9" descr="A set of battery icons&#10;&#10;Description automatically generated">
                <a:extLst>
                  <a:ext uri="{FF2B5EF4-FFF2-40B4-BE49-F238E27FC236}">
                    <a16:creationId xmlns:a16="http://schemas.microsoft.com/office/drawing/2014/main" id="{2DA93133-C190-84B9-C717-DD10C9E49D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79410" t="4815" r="4664" b="54298"/>
              <a:stretch/>
            </p:blipFill>
            <p:spPr>
              <a:xfrm rot="5400000">
                <a:off x="2465064" y="2405839"/>
                <a:ext cx="565585" cy="96899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CF0188E-F20C-82C1-0E2E-ADA8C5C869A4}"/>
                  </a:ext>
                </a:extLst>
              </p:cNvPr>
              <p:cNvSpPr txBox="1"/>
              <p:nvPr/>
            </p:nvSpPr>
            <p:spPr>
              <a:xfrm>
                <a:off x="1922125" y="3082285"/>
                <a:ext cx="165146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Energy Storage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E8BC573-5F2C-653C-0099-0484BA703A5D}"/>
                </a:ext>
              </a:extLst>
            </p:cNvPr>
            <p:cNvGrpSpPr/>
            <p:nvPr/>
          </p:nvGrpSpPr>
          <p:grpSpPr>
            <a:xfrm>
              <a:off x="2086123" y="892902"/>
              <a:ext cx="1651463" cy="1363485"/>
              <a:chOff x="1842809" y="987669"/>
              <a:chExt cx="1651463" cy="1363485"/>
            </a:xfrm>
          </p:grpSpPr>
          <p:pic>
            <p:nvPicPr>
              <p:cNvPr id="13" name="Picture 12" descr="A black and white image of a radio tower&#10;&#10;Description automatically generated">
                <a:extLst>
                  <a:ext uri="{FF2B5EF4-FFF2-40B4-BE49-F238E27FC236}">
                    <a16:creationId xmlns:a16="http://schemas.microsoft.com/office/drawing/2014/main" id="{982DAB84-C657-D2AE-0491-DBD06A6619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2319683" y="987669"/>
                <a:ext cx="697714" cy="1045149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C085DE8-E132-7492-8C7E-7F0F4879184A}"/>
                  </a:ext>
                </a:extLst>
              </p:cNvPr>
              <p:cNvSpPr txBox="1"/>
              <p:nvPr/>
            </p:nvSpPr>
            <p:spPr>
              <a:xfrm>
                <a:off x="1842809" y="2043377"/>
                <a:ext cx="165146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Cell signaling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D6DA406-843F-F762-A955-E0695DD4A09F}"/>
                </a:ext>
              </a:extLst>
            </p:cNvPr>
            <p:cNvGrpSpPr/>
            <p:nvPr/>
          </p:nvGrpSpPr>
          <p:grpSpPr>
            <a:xfrm>
              <a:off x="4927887" y="2405281"/>
              <a:ext cx="2419436" cy="1126548"/>
              <a:chOff x="4898391" y="2467541"/>
              <a:chExt cx="2419436" cy="1126548"/>
            </a:xfrm>
          </p:grpSpPr>
          <p:pic>
            <p:nvPicPr>
              <p:cNvPr id="8" name="Picture 7" descr="A couple of people holding puzzle pieces&#10;&#10;Description automatically generated">
                <a:extLst>
                  <a:ext uri="{FF2B5EF4-FFF2-40B4-BE49-F238E27FC236}">
                    <a16:creationId xmlns:a16="http://schemas.microsoft.com/office/drawing/2014/main" id="{3C38FDF4-D98D-B2A5-B6BC-EF7FE3C593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5634965" y="2467541"/>
                <a:ext cx="910968" cy="910968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9E7E550-29BF-FFA0-F26B-7E1FDAF90A7B}"/>
                  </a:ext>
                </a:extLst>
              </p:cNvPr>
              <p:cNvSpPr txBox="1"/>
              <p:nvPr/>
            </p:nvSpPr>
            <p:spPr>
              <a:xfrm>
                <a:off x="4898391" y="3286312"/>
                <a:ext cx="241943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Lipid Biosynthesis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0B2D8BA-FA2A-07F1-AD66-6F6E6993E3CC}"/>
                </a:ext>
              </a:extLst>
            </p:cNvPr>
            <p:cNvGrpSpPr/>
            <p:nvPr/>
          </p:nvGrpSpPr>
          <p:grpSpPr>
            <a:xfrm>
              <a:off x="4067505" y="908312"/>
              <a:ext cx="2419435" cy="1423840"/>
              <a:chOff x="3639802" y="903396"/>
              <a:chExt cx="2419435" cy="142384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17A3DA1-309B-84ED-FD18-DBDBF104FC26}"/>
                  </a:ext>
                </a:extLst>
              </p:cNvPr>
              <p:cNvSpPr txBox="1"/>
              <p:nvPr/>
            </p:nvSpPr>
            <p:spPr>
              <a:xfrm>
                <a:off x="3639802" y="2019459"/>
                <a:ext cx="2419435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Inflammation</a:t>
                </a:r>
                <a:endParaRPr lang="en-US" dirty="0"/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ED968FD-F9D2-0993-6708-8062B57D3151}"/>
                  </a:ext>
                </a:extLst>
              </p:cNvPr>
              <p:cNvGrpSpPr/>
              <p:nvPr/>
            </p:nvGrpSpPr>
            <p:grpSpPr>
              <a:xfrm>
                <a:off x="4540978" y="903396"/>
                <a:ext cx="642649" cy="1134706"/>
                <a:chOff x="4400612" y="1167034"/>
                <a:chExt cx="642649" cy="1134706"/>
              </a:xfrm>
            </p:grpSpPr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9A62F1A0-977A-C1E3-24EF-74C84D1A35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75945" t="20474" r="8734" b="19410"/>
                <a:stretch/>
              </p:blipFill>
              <p:spPr>
                <a:xfrm>
                  <a:off x="4400612" y="1167034"/>
                  <a:ext cx="642649" cy="1134706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AF26D9C-6AF7-F22D-3BE4-7F2FCF45545F}"/>
                    </a:ext>
                  </a:extLst>
                </p:cNvPr>
                <p:cNvSpPr/>
                <p:nvPr/>
              </p:nvSpPr>
              <p:spPr>
                <a:xfrm>
                  <a:off x="4721936" y="1909125"/>
                  <a:ext cx="182880" cy="21945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>
                  <a:softEdge rad="63500"/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55C151E-2418-7A9A-3B10-FE9E7FCEBA40}"/>
                </a:ext>
              </a:extLst>
            </p:cNvPr>
            <p:cNvSpPr/>
            <p:nvPr/>
          </p:nvSpPr>
          <p:spPr>
            <a:xfrm>
              <a:off x="2929820" y="2285996"/>
              <a:ext cx="2518713" cy="1146348"/>
            </a:xfrm>
            <a:prstGeom prst="ellipse">
              <a:avLst/>
            </a:prstGeom>
            <a:gradFill flip="none" rotWithShape="1">
              <a:gsLst>
                <a:gs pos="0">
                  <a:srgbClr val="4B95CC">
                    <a:tint val="66000"/>
                    <a:satMod val="160000"/>
                  </a:srgbClr>
                </a:gs>
                <a:gs pos="50000">
                  <a:srgbClr val="4B95CC">
                    <a:tint val="44500"/>
                    <a:satMod val="160000"/>
                  </a:srgbClr>
                </a:gs>
                <a:gs pos="100000">
                  <a:srgbClr val="4B95CC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>
                  <a:solidFill>
                    <a:schemeClr val="tx1"/>
                  </a:solidFill>
                </a:rPr>
                <a:t>Lipid Functions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3081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60119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-1" y="39807"/>
            <a:ext cx="6833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Lipid structure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9FB1D76-D3ED-98EA-E998-7E1ADE5B6C33}"/>
              </a:ext>
            </a:extLst>
          </p:cNvPr>
          <p:cNvSpPr/>
          <p:nvPr/>
        </p:nvSpPr>
        <p:spPr>
          <a:xfrm>
            <a:off x="-50377" y="4917781"/>
            <a:ext cx="88634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solidFill>
                  <a:schemeClr val="bg1">
                    <a:lumMod val="65000"/>
                  </a:schemeClr>
                </a:solidFill>
              </a:rPr>
              <a:t>Fahy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, E., et. al. </a:t>
            </a:r>
            <a:r>
              <a:rPr lang="en-US" sz="1000" i="1" dirty="0">
                <a:solidFill>
                  <a:schemeClr val="bg1">
                    <a:lumMod val="65000"/>
                  </a:schemeClr>
                </a:solidFill>
              </a:rPr>
              <a:t>J Lipid Res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2009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, 50, S9-14. DOI: 10.1194/jlr.R800095-JLR200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D554C1-9257-B45C-17EA-42FE256148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</a:t>
            </a:fld>
            <a:endParaRPr lang="en"/>
          </a:p>
        </p:txBody>
      </p:sp>
      <p:cxnSp>
        <p:nvCxnSpPr>
          <p:cNvPr id="3" name="Google Shape;104;p2">
            <a:extLst>
              <a:ext uri="{FF2B5EF4-FFF2-40B4-BE49-F238E27FC236}">
                <a16:creationId xmlns:a16="http://schemas.microsoft.com/office/drawing/2014/main" id="{1736ED85-26DF-3FF9-5D22-5577A0281B6A}"/>
              </a:ext>
            </a:extLst>
          </p:cNvPr>
          <p:cNvCxnSpPr>
            <a:cxnSpLocks/>
          </p:cNvCxnSpPr>
          <p:nvPr/>
        </p:nvCxnSpPr>
        <p:spPr>
          <a:xfrm>
            <a:off x="-7257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15113E3-C1F4-FF4E-BF24-8F2039FDA7B2}"/>
              </a:ext>
            </a:extLst>
          </p:cNvPr>
          <p:cNvGrpSpPr/>
          <p:nvPr/>
        </p:nvGrpSpPr>
        <p:grpSpPr>
          <a:xfrm>
            <a:off x="5675382" y="1206469"/>
            <a:ext cx="3291840" cy="1306039"/>
            <a:chOff x="3781079" y="879891"/>
            <a:chExt cx="4389120" cy="1741385"/>
          </a:xfrm>
        </p:grpSpPr>
        <p:sp>
          <p:nvSpPr>
            <p:cNvPr id="24" name="Google Shape;293;p6">
              <a:extLst>
                <a:ext uri="{FF2B5EF4-FFF2-40B4-BE49-F238E27FC236}">
                  <a16:creationId xmlns:a16="http://schemas.microsoft.com/office/drawing/2014/main" id="{1003C937-08D9-F68D-D6DC-56B1DDCE7697}"/>
                </a:ext>
              </a:extLst>
            </p:cNvPr>
            <p:cNvSpPr/>
            <p:nvPr/>
          </p:nvSpPr>
          <p:spPr>
            <a:xfrm rot="10800000">
              <a:off x="3781079" y="1432555"/>
              <a:ext cx="4389120" cy="1188719"/>
            </a:xfrm>
            <a:prstGeom prst="trapezoid">
              <a:avLst>
                <a:gd name="adj" fmla="val 61620"/>
              </a:avLst>
            </a:prstGeom>
            <a:solidFill>
              <a:srgbClr val="61D6FF"/>
            </a:solidFill>
            <a:ln w="38100" cap="flat" cmpd="sng">
              <a:solidFill>
                <a:sysClr val="windowText" lastClr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defTabSz="685800">
                <a:buClrTx/>
                <a:defRPr/>
              </a:pPr>
              <a:endParaRPr sz="1500">
                <a:solidFill>
                  <a:prstClr val="black"/>
                </a:solidFill>
                <a:latin typeface="Helvetica"/>
              </a:endParaRPr>
            </a:p>
          </p:txBody>
        </p:sp>
        <p:sp>
          <p:nvSpPr>
            <p:cNvPr id="25" name="Google Shape;294;p6">
              <a:extLst>
                <a:ext uri="{FF2B5EF4-FFF2-40B4-BE49-F238E27FC236}">
                  <a16:creationId xmlns:a16="http://schemas.microsoft.com/office/drawing/2014/main" id="{68847D82-3928-40DB-0FD1-108CB10AF83C}"/>
                </a:ext>
              </a:extLst>
            </p:cNvPr>
            <p:cNvSpPr txBox="1"/>
            <p:nvPr/>
          </p:nvSpPr>
          <p:spPr>
            <a:xfrm>
              <a:off x="4560083" y="1432557"/>
              <a:ext cx="2831049" cy="11887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1913" tIns="61913" rIns="61913" bIns="61913" anchor="ctr" anchorCtr="0">
              <a:noAutofit/>
            </a:bodyPr>
            <a:lstStyle/>
            <a:p>
              <a:pPr algn="ctr" defTabSz="685800">
                <a:lnSpc>
                  <a:spcPct val="90000"/>
                </a:lnSpc>
                <a:buClrTx/>
                <a:defRPr/>
              </a:pPr>
              <a:r>
                <a:rPr lang="en-US" sz="5400">
                  <a:solidFill>
                    <a:prstClr val="white"/>
                  </a:solidFill>
                </a:rPr>
                <a:t> </a:t>
              </a:r>
              <a:endParaRPr sz="5400">
                <a:solidFill>
                  <a:prstClr val="white"/>
                </a:solidFill>
              </a:endParaRPr>
            </a:p>
          </p:txBody>
        </p:sp>
        <p:sp>
          <p:nvSpPr>
            <p:cNvPr id="26" name="Google Shape;299;p6">
              <a:extLst>
                <a:ext uri="{FF2B5EF4-FFF2-40B4-BE49-F238E27FC236}">
                  <a16:creationId xmlns:a16="http://schemas.microsoft.com/office/drawing/2014/main" id="{06D6B4E2-21BD-AD91-951A-AA7663D3AA62}"/>
                </a:ext>
              </a:extLst>
            </p:cNvPr>
            <p:cNvSpPr txBox="1"/>
            <p:nvPr/>
          </p:nvSpPr>
          <p:spPr>
            <a:xfrm>
              <a:off x="4925746" y="1479754"/>
              <a:ext cx="2113133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2100" b="1" dirty="0">
                  <a:solidFill>
                    <a:prstClr val="black"/>
                  </a:solidFill>
                </a:rPr>
                <a:t>Category</a:t>
              </a:r>
              <a:endParaRPr sz="2100" b="1" dirty="0">
                <a:solidFill>
                  <a:prstClr val="black"/>
                </a:solidFill>
              </a:endParaRPr>
            </a:p>
          </p:txBody>
        </p:sp>
        <p:sp>
          <p:nvSpPr>
            <p:cNvPr id="27" name="Google Shape;321;p6">
              <a:extLst>
                <a:ext uri="{FF2B5EF4-FFF2-40B4-BE49-F238E27FC236}">
                  <a16:creationId xmlns:a16="http://schemas.microsoft.com/office/drawing/2014/main" id="{7739C5F0-77B6-3F05-07FC-406217DA1770}"/>
                </a:ext>
              </a:extLst>
            </p:cNvPr>
            <p:cNvSpPr txBox="1"/>
            <p:nvPr/>
          </p:nvSpPr>
          <p:spPr>
            <a:xfrm>
              <a:off x="4239352" y="1918599"/>
              <a:ext cx="3391516" cy="6770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1425" dirty="0">
                  <a:solidFill>
                    <a:prstClr val="black"/>
                  </a:solidFill>
                </a:rPr>
                <a:t>8</a:t>
              </a:r>
            </a:p>
            <a:p>
              <a:pPr algn="ctr" defTabSz="685800">
                <a:buClrTx/>
                <a:defRPr/>
              </a:pPr>
              <a:r>
                <a:rPr lang="en-US" sz="1425" dirty="0">
                  <a:solidFill>
                    <a:prstClr val="black"/>
                  </a:solidFill>
                </a:rPr>
                <a:t>lipid categories</a:t>
              </a:r>
              <a:endParaRPr sz="1425" dirty="0">
                <a:solidFill>
                  <a:prstClr val="black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87A5B10-4A84-942B-A842-AB35E7AC4151}"/>
                </a:ext>
              </a:extLst>
            </p:cNvPr>
            <p:cNvSpPr txBox="1"/>
            <p:nvPr/>
          </p:nvSpPr>
          <p:spPr>
            <a:xfrm>
              <a:off x="4547550" y="879891"/>
              <a:ext cx="3024760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/>
                <a:t>Lipid Speciation</a:t>
              </a: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FDCC8C29-A30A-6E6F-9E78-E3C40853C9E6}"/>
              </a:ext>
            </a:extLst>
          </p:cNvPr>
          <p:cNvGrpSpPr/>
          <p:nvPr/>
        </p:nvGrpSpPr>
        <p:grpSpPr>
          <a:xfrm>
            <a:off x="1815076" y="1123977"/>
            <a:ext cx="2140554" cy="1097832"/>
            <a:chOff x="4501424" y="1709022"/>
            <a:chExt cx="3058844" cy="1587994"/>
          </a:xfrm>
        </p:grpSpPr>
        <p:pic>
          <p:nvPicPr>
            <p:cNvPr id="330" name="Picture 329">
              <a:extLst>
                <a:ext uri="{FF2B5EF4-FFF2-40B4-BE49-F238E27FC236}">
                  <a16:creationId xmlns:a16="http://schemas.microsoft.com/office/drawing/2014/main" id="{9D4FD522-AD0C-12D3-1671-B979EF2F4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66628" y="2296678"/>
              <a:ext cx="1982205" cy="1000338"/>
            </a:xfrm>
            <a:prstGeom prst="rect">
              <a:avLst/>
            </a:prstGeom>
          </p:spPr>
        </p:pic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D1B597F0-33E8-21DF-872F-485EC82B6C6A}"/>
                </a:ext>
              </a:extLst>
            </p:cNvPr>
            <p:cNvGrpSpPr/>
            <p:nvPr/>
          </p:nvGrpSpPr>
          <p:grpSpPr>
            <a:xfrm>
              <a:off x="4501424" y="1709022"/>
              <a:ext cx="3058844" cy="445195"/>
              <a:chOff x="4455985" y="3344287"/>
              <a:chExt cx="3058844" cy="445195"/>
            </a:xfrm>
          </p:grpSpPr>
          <p:sp>
            <p:nvSpPr>
              <p:cNvPr id="332" name="Rounded Rectangle 117">
                <a:extLst>
                  <a:ext uri="{FF2B5EF4-FFF2-40B4-BE49-F238E27FC236}">
                    <a16:creationId xmlns:a16="http://schemas.microsoft.com/office/drawing/2014/main" id="{16D75CEC-73BD-E438-1754-8EAC9A8636EC}"/>
                  </a:ext>
                </a:extLst>
              </p:cNvPr>
              <p:cNvSpPr/>
              <p:nvPr/>
            </p:nvSpPr>
            <p:spPr>
              <a:xfrm>
                <a:off x="4554134" y="3400808"/>
                <a:ext cx="2862546" cy="347140"/>
              </a:xfrm>
              <a:prstGeom prst="roundRect">
                <a:avLst/>
              </a:prstGeom>
              <a:solidFill>
                <a:srgbClr val="CCDCF4"/>
              </a:solidFill>
              <a:ln w="28575">
                <a:solidFill>
                  <a:srgbClr val="5A8E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33" name="TextBox 332">
                <a:extLst>
                  <a:ext uri="{FF2B5EF4-FFF2-40B4-BE49-F238E27FC236}">
                    <a16:creationId xmlns:a16="http://schemas.microsoft.com/office/drawing/2014/main" id="{5028B653-FF36-047E-6527-95A03D30AA63}"/>
                  </a:ext>
                </a:extLst>
              </p:cNvPr>
              <p:cNvSpPr txBox="1"/>
              <p:nvPr/>
            </p:nvSpPr>
            <p:spPr>
              <a:xfrm>
                <a:off x="4455985" y="3344287"/>
                <a:ext cx="3058844" cy="445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Glycerophospholipids</a:t>
                </a:r>
              </a:p>
            </p:txBody>
          </p:sp>
        </p:grp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6D135E80-13B9-EAB5-EEE4-8A80BD65B6B4}"/>
              </a:ext>
            </a:extLst>
          </p:cNvPr>
          <p:cNvGrpSpPr/>
          <p:nvPr/>
        </p:nvGrpSpPr>
        <p:grpSpPr>
          <a:xfrm>
            <a:off x="3630675" y="2495481"/>
            <a:ext cx="1575631" cy="1002195"/>
            <a:chOff x="4914892" y="5434866"/>
            <a:chExt cx="2251570" cy="1449659"/>
          </a:xfrm>
        </p:grpSpPr>
        <p:pic>
          <p:nvPicPr>
            <p:cNvPr id="326" name="Picture 325">
              <a:extLst>
                <a:ext uri="{FF2B5EF4-FFF2-40B4-BE49-F238E27FC236}">
                  <a16:creationId xmlns:a16="http://schemas.microsoft.com/office/drawing/2014/main" id="{5C8392C7-0921-61FB-A2F3-9B9CF8F42B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11711" y="5986461"/>
              <a:ext cx="1429033" cy="898064"/>
            </a:xfrm>
            <a:prstGeom prst="rect">
              <a:avLst/>
            </a:prstGeom>
          </p:spPr>
        </p:pic>
        <p:grpSp>
          <p:nvGrpSpPr>
            <p:cNvPr id="327" name="Group 326">
              <a:extLst>
                <a:ext uri="{FF2B5EF4-FFF2-40B4-BE49-F238E27FC236}">
                  <a16:creationId xmlns:a16="http://schemas.microsoft.com/office/drawing/2014/main" id="{5E970DB0-6CBF-01F5-B905-6E61DC1177BA}"/>
                </a:ext>
              </a:extLst>
            </p:cNvPr>
            <p:cNvGrpSpPr/>
            <p:nvPr/>
          </p:nvGrpSpPr>
          <p:grpSpPr>
            <a:xfrm>
              <a:off x="4914892" y="5434866"/>
              <a:ext cx="2251570" cy="414724"/>
              <a:chOff x="4913849" y="5435759"/>
              <a:chExt cx="2251570" cy="414724"/>
            </a:xfrm>
          </p:grpSpPr>
          <p:sp>
            <p:nvSpPr>
              <p:cNvPr id="328" name="Rounded Rectangle 121">
                <a:extLst>
                  <a:ext uri="{FF2B5EF4-FFF2-40B4-BE49-F238E27FC236}">
                    <a16:creationId xmlns:a16="http://schemas.microsoft.com/office/drawing/2014/main" id="{48A8CE47-1281-B1F3-8311-B61D6EE62967}"/>
                  </a:ext>
                </a:extLst>
              </p:cNvPr>
              <p:cNvSpPr/>
              <p:nvPr/>
            </p:nvSpPr>
            <p:spPr>
              <a:xfrm>
                <a:off x="5118841" y="5484723"/>
                <a:ext cx="1857361" cy="365760"/>
              </a:xfrm>
              <a:prstGeom prst="roundRect">
                <a:avLst/>
              </a:prstGeom>
              <a:solidFill>
                <a:srgbClr val="E4B9F5"/>
              </a:solidFill>
              <a:ln w="28575">
                <a:solidFill>
                  <a:srgbClr val="B032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31E2AB6C-6974-0B32-C8F6-55AF568F0E10}"/>
                  </a:ext>
                </a:extLst>
              </p:cNvPr>
              <p:cNvSpPr txBox="1"/>
              <p:nvPr/>
            </p:nvSpPr>
            <p:spPr>
              <a:xfrm>
                <a:off x="4913849" y="5435759"/>
                <a:ext cx="2251570" cy="402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Sphingolipids</a:t>
                </a:r>
              </a:p>
            </p:txBody>
          </p:sp>
        </p:grp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22E7C28F-6696-6D3F-A98C-7011E3EE9729}"/>
              </a:ext>
            </a:extLst>
          </p:cNvPr>
          <p:cNvGrpSpPr/>
          <p:nvPr/>
        </p:nvGrpSpPr>
        <p:grpSpPr>
          <a:xfrm>
            <a:off x="1239875" y="2546349"/>
            <a:ext cx="1212451" cy="754714"/>
            <a:chOff x="632740" y="3997260"/>
            <a:chExt cx="1380778" cy="834533"/>
          </a:xfrm>
        </p:grpSpPr>
        <p:pic>
          <p:nvPicPr>
            <p:cNvPr id="322" name="Picture 321">
              <a:extLst>
                <a:ext uri="{FF2B5EF4-FFF2-40B4-BE49-F238E27FC236}">
                  <a16:creationId xmlns:a16="http://schemas.microsoft.com/office/drawing/2014/main" id="{938734E9-B7F7-D017-A764-C2C1AADF9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0154" y="4401483"/>
              <a:ext cx="589254" cy="430310"/>
            </a:xfrm>
            <a:prstGeom prst="rect">
              <a:avLst/>
            </a:prstGeom>
          </p:spPr>
        </p:pic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2C205CB1-494D-EF24-5B8D-05855217F0C6}"/>
                </a:ext>
              </a:extLst>
            </p:cNvPr>
            <p:cNvGrpSpPr/>
            <p:nvPr/>
          </p:nvGrpSpPr>
          <p:grpSpPr>
            <a:xfrm>
              <a:off x="632740" y="3997260"/>
              <a:ext cx="1380778" cy="340328"/>
              <a:chOff x="-156080" y="5788271"/>
              <a:chExt cx="1732587" cy="445194"/>
            </a:xfrm>
          </p:grpSpPr>
          <p:sp>
            <p:nvSpPr>
              <p:cNvPr id="324" name="Rounded Rectangle 133">
                <a:extLst>
                  <a:ext uri="{FF2B5EF4-FFF2-40B4-BE49-F238E27FC236}">
                    <a16:creationId xmlns:a16="http://schemas.microsoft.com/office/drawing/2014/main" id="{7CB358C0-0394-836A-CC62-02506F0918F4}"/>
                  </a:ext>
                </a:extLst>
              </p:cNvPr>
              <p:cNvSpPr/>
              <p:nvPr/>
            </p:nvSpPr>
            <p:spPr>
              <a:xfrm>
                <a:off x="-60070" y="5830394"/>
                <a:ext cx="1540569" cy="365760"/>
              </a:xfrm>
              <a:prstGeom prst="roundRect">
                <a:avLst/>
              </a:prstGeom>
              <a:solidFill>
                <a:srgbClr val="B9FFFD"/>
              </a:solidFill>
              <a:ln w="28575">
                <a:solidFill>
                  <a:srgbClr val="009E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25" name="TextBox 324">
                <a:extLst>
                  <a:ext uri="{FF2B5EF4-FFF2-40B4-BE49-F238E27FC236}">
                    <a16:creationId xmlns:a16="http://schemas.microsoft.com/office/drawing/2014/main" id="{2D1E2AE9-A0BC-42C7-ABBB-096EFA9FA13B}"/>
                  </a:ext>
                </a:extLst>
              </p:cNvPr>
              <p:cNvSpPr txBox="1"/>
              <p:nvPr/>
            </p:nvSpPr>
            <p:spPr>
              <a:xfrm>
                <a:off x="-156080" y="5788271"/>
                <a:ext cx="1732587" cy="445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Fatty Acids</a:t>
                </a:r>
              </a:p>
            </p:txBody>
          </p:sp>
        </p:grp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801051CF-B2EA-473B-3018-151DF63EC26C}"/>
              </a:ext>
            </a:extLst>
          </p:cNvPr>
          <p:cNvGrpSpPr/>
          <p:nvPr/>
        </p:nvGrpSpPr>
        <p:grpSpPr>
          <a:xfrm>
            <a:off x="177735" y="849488"/>
            <a:ext cx="1479793" cy="1233798"/>
            <a:chOff x="181979" y="2723966"/>
            <a:chExt cx="2114617" cy="1784667"/>
          </a:xfrm>
        </p:grpSpPr>
        <p:pic>
          <p:nvPicPr>
            <p:cNvPr id="318" name="Picture 317">
              <a:extLst>
                <a:ext uri="{FF2B5EF4-FFF2-40B4-BE49-F238E27FC236}">
                  <a16:creationId xmlns:a16="http://schemas.microsoft.com/office/drawing/2014/main" id="{E2440239-E891-8EE4-8F00-14442E647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1979" y="3341753"/>
              <a:ext cx="2114617" cy="1166880"/>
            </a:xfrm>
            <a:prstGeom prst="rect">
              <a:avLst/>
            </a:prstGeom>
          </p:spPr>
        </p:pic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87B543EA-D894-6B01-FA5C-151152A1037F}"/>
                </a:ext>
              </a:extLst>
            </p:cNvPr>
            <p:cNvGrpSpPr/>
            <p:nvPr/>
          </p:nvGrpSpPr>
          <p:grpSpPr>
            <a:xfrm>
              <a:off x="272575" y="2723966"/>
              <a:ext cx="1933424" cy="402613"/>
              <a:chOff x="216076" y="2724859"/>
              <a:chExt cx="1933424" cy="402613"/>
            </a:xfrm>
          </p:grpSpPr>
          <p:sp>
            <p:nvSpPr>
              <p:cNvPr id="320" name="Rounded Rectangle 137">
                <a:extLst>
                  <a:ext uri="{FF2B5EF4-FFF2-40B4-BE49-F238E27FC236}">
                    <a16:creationId xmlns:a16="http://schemas.microsoft.com/office/drawing/2014/main" id="{C7A74494-CAA9-6404-1BFA-B8978407B3C0}"/>
                  </a:ext>
                </a:extLst>
              </p:cNvPr>
              <p:cNvSpPr/>
              <p:nvPr/>
            </p:nvSpPr>
            <p:spPr>
              <a:xfrm>
                <a:off x="332226" y="2743286"/>
                <a:ext cx="1701126" cy="365760"/>
              </a:xfrm>
              <a:prstGeom prst="roundRect">
                <a:avLst/>
              </a:prstGeom>
              <a:solidFill>
                <a:srgbClr val="DE006F">
                  <a:alpha val="40000"/>
                </a:srgbClr>
              </a:solidFill>
              <a:ln w="28575">
                <a:solidFill>
                  <a:srgbClr val="6600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321" name="TextBox 320">
                <a:extLst>
                  <a:ext uri="{FF2B5EF4-FFF2-40B4-BE49-F238E27FC236}">
                    <a16:creationId xmlns:a16="http://schemas.microsoft.com/office/drawing/2014/main" id="{279EE31C-4042-33BE-21B5-A491A5531DB7}"/>
                  </a:ext>
                </a:extLst>
              </p:cNvPr>
              <p:cNvSpPr txBox="1"/>
              <p:nvPr/>
            </p:nvSpPr>
            <p:spPr>
              <a:xfrm>
                <a:off x="216076" y="2724859"/>
                <a:ext cx="1933424" cy="402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Sterol Lipids</a:t>
                </a:r>
              </a:p>
            </p:txBody>
          </p:sp>
        </p:grp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3A1C65B7-96E9-D471-9D46-0FB115B1582D}"/>
              </a:ext>
            </a:extLst>
          </p:cNvPr>
          <p:cNvGrpSpPr/>
          <p:nvPr/>
        </p:nvGrpSpPr>
        <p:grpSpPr>
          <a:xfrm>
            <a:off x="90764" y="3627415"/>
            <a:ext cx="1767530" cy="1086821"/>
            <a:chOff x="836242" y="2663668"/>
            <a:chExt cx="2012920" cy="1201765"/>
          </a:xfrm>
        </p:grpSpPr>
        <p:pic>
          <p:nvPicPr>
            <p:cNvPr id="314" name="Picture 313">
              <a:extLst>
                <a:ext uri="{FF2B5EF4-FFF2-40B4-BE49-F238E27FC236}">
                  <a16:creationId xmlns:a16="http://schemas.microsoft.com/office/drawing/2014/main" id="{87B72435-570C-CAC4-B81D-706BA61E0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6242" y="3131345"/>
              <a:ext cx="2012920" cy="734088"/>
            </a:xfrm>
            <a:prstGeom prst="rect">
              <a:avLst/>
            </a:prstGeom>
          </p:spPr>
        </p:pic>
        <p:grpSp>
          <p:nvGrpSpPr>
            <p:cNvPr id="315" name="Group 314">
              <a:extLst>
                <a:ext uri="{FF2B5EF4-FFF2-40B4-BE49-F238E27FC236}">
                  <a16:creationId xmlns:a16="http://schemas.microsoft.com/office/drawing/2014/main" id="{B5A081E1-EFC2-ED83-C492-992042DE1810}"/>
                </a:ext>
              </a:extLst>
            </p:cNvPr>
            <p:cNvGrpSpPr/>
            <p:nvPr/>
          </p:nvGrpSpPr>
          <p:grpSpPr>
            <a:xfrm>
              <a:off x="1050149" y="2663668"/>
              <a:ext cx="1697038" cy="313359"/>
              <a:chOff x="148660" y="4348144"/>
              <a:chExt cx="2129427" cy="409919"/>
            </a:xfrm>
          </p:grpSpPr>
          <p:sp>
            <p:nvSpPr>
              <p:cNvPr id="316" name="Rounded Rectangle 113">
                <a:extLst>
                  <a:ext uri="{FF2B5EF4-FFF2-40B4-BE49-F238E27FC236}">
                    <a16:creationId xmlns:a16="http://schemas.microsoft.com/office/drawing/2014/main" id="{3793E324-2245-B41B-CD35-5F269255882E}"/>
                  </a:ext>
                </a:extLst>
              </p:cNvPr>
              <p:cNvSpPr/>
              <p:nvPr/>
            </p:nvSpPr>
            <p:spPr>
              <a:xfrm>
                <a:off x="218885" y="4392308"/>
                <a:ext cx="1988977" cy="365755"/>
              </a:xfrm>
              <a:prstGeom prst="roundRect">
                <a:avLst/>
              </a:prstGeom>
              <a:solidFill>
                <a:srgbClr val="FFA893"/>
              </a:solidFill>
              <a:ln w="28575">
                <a:solidFill>
                  <a:srgbClr val="FF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17" name="TextBox 316">
                <a:extLst>
                  <a:ext uri="{FF2B5EF4-FFF2-40B4-BE49-F238E27FC236}">
                    <a16:creationId xmlns:a16="http://schemas.microsoft.com/office/drawing/2014/main" id="{DECBB8B1-87E5-978B-3D3E-226DB884EF56}"/>
                  </a:ext>
                </a:extLst>
              </p:cNvPr>
              <p:cNvSpPr txBox="1"/>
              <p:nvPr/>
            </p:nvSpPr>
            <p:spPr>
              <a:xfrm>
                <a:off x="148660" y="4348144"/>
                <a:ext cx="2129427" cy="4026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Saccharolipids</a:t>
                </a:r>
              </a:p>
            </p:txBody>
          </p:sp>
        </p:grp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68C5A01D-A01F-D56B-6749-6BD3AEB3C526}"/>
              </a:ext>
            </a:extLst>
          </p:cNvPr>
          <p:cNvGrpSpPr/>
          <p:nvPr/>
        </p:nvGrpSpPr>
        <p:grpSpPr>
          <a:xfrm>
            <a:off x="5043855" y="3628213"/>
            <a:ext cx="1515413" cy="887842"/>
            <a:chOff x="5963086" y="4057235"/>
            <a:chExt cx="1725801" cy="981742"/>
          </a:xfrm>
        </p:grpSpPr>
        <p:grpSp>
          <p:nvGrpSpPr>
            <p:cNvPr id="310" name="Group 309">
              <a:extLst>
                <a:ext uri="{FF2B5EF4-FFF2-40B4-BE49-F238E27FC236}">
                  <a16:creationId xmlns:a16="http://schemas.microsoft.com/office/drawing/2014/main" id="{4FA42F27-CB2B-5B49-A608-52BE0CE17B40}"/>
                </a:ext>
              </a:extLst>
            </p:cNvPr>
            <p:cNvGrpSpPr/>
            <p:nvPr/>
          </p:nvGrpSpPr>
          <p:grpSpPr>
            <a:xfrm>
              <a:off x="6083831" y="4057235"/>
              <a:ext cx="1412366" cy="307777"/>
              <a:chOff x="6581409" y="6331680"/>
              <a:chExt cx="1772224" cy="402614"/>
            </a:xfrm>
          </p:grpSpPr>
          <p:sp>
            <p:nvSpPr>
              <p:cNvPr id="312" name="Rounded Rectangle 129">
                <a:extLst>
                  <a:ext uri="{FF2B5EF4-FFF2-40B4-BE49-F238E27FC236}">
                    <a16:creationId xmlns:a16="http://schemas.microsoft.com/office/drawing/2014/main" id="{B253B780-62B1-216C-BD55-B3059A33E0D1}"/>
                  </a:ext>
                </a:extLst>
              </p:cNvPr>
              <p:cNvSpPr/>
              <p:nvPr/>
            </p:nvSpPr>
            <p:spPr>
              <a:xfrm>
                <a:off x="6704913" y="6364038"/>
                <a:ext cx="1540023" cy="365760"/>
              </a:xfrm>
              <a:prstGeom prst="roundRect">
                <a:avLst/>
              </a:prstGeom>
              <a:solidFill>
                <a:srgbClr val="FFE1AB"/>
              </a:solidFill>
              <a:ln w="28575">
                <a:solidFill>
                  <a:srgbClr val="FFA5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313" name="TextBox 312">
                <a:extLst>
                  <a:ext uri="{FF2B5EF4-FFF2-40B4-BE49-F238E27FC236}">
                    <a16:creationId xmlns:a16="http://schemas.microsoft.com/office/drawing/2014/main" id="{D917B9F0-4CA4-5912-145C-9506695CC00D}"/>
                  </a:ext>
                </a:extLst>
              </p:cNvPr>
              <p:cNvSpPr txBox="1"/>
              <p:nvPr/>
            </p:nvSpPr>
            <p:spPr>
              <a:xfrm>
                <a:off x="6581409" y="6331680"/>
                <a:ext cx="1772224" cy="402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Polyketides</a:t>
                </a:r>
              </a:p>
            </p:txBody>
          </p:sp>
        </p:grpSp>
        <p:pic>
          <p:nvPicPr>
            <p:cNvPr id="311" name="Picture 310">
              <a:extLst>
                <a:ext uri="{FF2B5EF4-FFF2-40B4-BE49-F238E27FC236}">
                  <a16:creationId xmlns:a16="http://schemas.microsoft.com/office/drawing/2014/main" id="{BB4779B1-455A-5540-3DE3-99C5D2BE8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963086" y="4629037"/>
              <a:ext cx="1725801" cy="409940"/>
            </a:xfrm>
            <a:prstGeom prst="rect">
              <a:avLst/>
            </a:prstGeom>
          </p:spPr>
        </p:pic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816C0FE1-4984-579A-4A4D-26DD6FCC2712}"/>
              </a:ext>
            </a:extLst>
          </p:cNvPr>
          <p:cNvGrpSpPr/>
          <p:nvPr/>
        </p:nvGrpSpPr>
        <p:grpSpPr>
          <a:xfrm>
            <a:off x="2679988" y="3651311"/>
            <a:ext cx="1473589" cy="950733"/>
            <a:chOff x="2617395" y="3188017"/>
            <a:chExt cx="1678170" cy="1051291"/>
          </a:xfrm>
        </p:grpSpPr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4B159CF0-F51A-FD48-341E-B5E2B1C24269}"/>
                </a:ext>
              </a:extLst>
            </p:cNvPr>
            <p:cNvGrpSpPr/>
            <p:nvPr/>
          </p:nvGrpSpPr>
          <p:grpSpPr>
            <a:xfrm>
              <a:off x="3113130" y="3657397"/>
              <a:ext cx="869636" cy="581911"/>
              <a:chOff x="7509091" y="2623451"/>
              <a:chExt cx="1336575" cy="1049741"/>
            </a:xfrm>
          </p:grpSpPr>
          <p:pic>
            <p:nvPicPr>
              <p:cNvPr id="306" name="Picture 305">
                <a:extLst>
                  <a:ext uri="{FF2B5EF4-FFF2-40B4-BE49-F238E27FC236}">
                    <a16:creationId xmlns:a16="http://schemas.microsoft.com/office/drawing/2014/main" id="{CA6AE833-40C2-8F3E-4018-A615924A01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509091" y="2937156"/>
                <a:ext cx="994601" cy="462554"/>
              </a:xfrm>
              <a:prstGeom prst="rect">
                <a:avLst/>
              </a:prstGeom>
            </p:spPr>
          </p:pic>
          <p:sp>
            <p:nvSpPr>
              <p:cNvPr id="307" name="Left Bracket 306">
                <a:extLst>
                  <a:ext uri="{FF2B5EF4-FFF2-40B4-BE49-F238E27FC236}">
                    <a16:creationId xmlns:a16="http://schemas.microsoft.com/office/drawing/2014/main" id="{75F79CEE-1A9B-F2BF-25CA-1F508F6FE4A3}"/>
                  </a:ext>
                </a:extLst>
              </p:cNvPr>
              <p:cNvSpPr/>
              <p:nvPr/>
            </p:nvSpPr>
            <p:spPr>
              <a:xfrm>
                <a:off x="7636785" y="2623451"/>
                <a:ext cx="78307" cy="776259"/>
              </a:xfrm>
              <a:prstGeom prst="leftBracke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08" name="Left Bracket 307">
                <a:extLst>
                  <a:ext uri="{FF2B5EF4-FFF2-40B4-BE49-F238E27FC236}">
                    <a16:creationId xmlns:a16="http://schemas.microsoft.com/office/drawing/2014/main" id="{15B47DCB-9396-41D3-43BD-EEB665AD8EDD}"/>
                  </a:ext>
                </a:extLst>
              </p:cNvPr>
              <p:cNvSpPr/>
              <p:nvPr/>
            </p:nvSpPr>
            <p:spPr>
              <a:xfrm flipH="1">
                <a:off x="8270484" y="2626012"/>
                <a:ext cx="78307" cy="776259"/>
              </a:xfrm>
              <a:prstGeom prst="leftBracke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3118411A-E3DD-8AF0-9BC9-049404BF2EAF}"/>
                  </a:ext>
                </a:extLst>
              </p:cNvPr>
              <p:cNvSpPr txBox="1"/>
              <p:nvPr/>
            </p:nvSpPr>
            <p:spPr>
              <a:xfrm>
                <a:off x="8309638" y="3206314"/>
                <a:ext cx="536028" cy="4668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n</a:t>
                </a:r>
              </a:p>
            </p:txBody>
          </p:sp>
        </p:grpSp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1794E483-6330-5EA3-584F-C64A9DB2E40E}"/>
                </a:ext>
              </a:extLst>
            </p:cNvPr>
            <p:cNvGrpSpPr/>
            <p:nvPr/>
          </p:nvGrpSpPr>
          <p:grpSpPr>
            <a:xfrm>
              <a:off x="2617395" y="3188017"/>
              <a:ext cx="1678170" cy="340327"/>
              <a:chOff x="2009110" y="5023160"/>
              <a:chExt cx="2105750" cy="445186"/>
            </a:xfrm>
          </p:grpSpPr>
          <p:sp>
            <p:nvSpPr>
              <p:cNvPr id="304" name="Rounded Rectangle 141">
                <a:extLst>
                  <a:ext uri="{FF2B5EF4-FFF2-40B4-BE49-F238E27FC236}">
                    <a16:creationId xmlns:a16="http://schemas.microsoft.com/office/drawing/2014/main" id="{A66A6B94-D616-3EAC-B513-D9455F48413C}"/>
                  </a:ext>
                </a:extLst>
              </p:cNvPr>
              <p:cNvSpPr/>
              <p:nvPr/>
            </p:nvSpPr>
            <p:spPr>
              <a:xfrm>
                <a:off x="2223220" y="5088797"/>
                <a:ext cx="1688309" cy="323947"/>
              </a:xfrm>
              <a:prstGeom prst="roundRect">
                <a:avLst/>
              </a:prstGeom>
              <a:solidFill>
                <a:srgbClr val="BDBDFF"/>
              </a:solidFill>
              <a:ln w="28575">
                <a:solidFill>
                  <a:srgbClr val="0000B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05" name="TextBox 304">
                <a:extLst>
                  <a:ext uri="{FF2B5EF4-FFF2-40B4-BE49-F238E27FC236}">
                    <a16:creationId xmlns:a16="http://schemas.microsoft.com/office/drawing/2014/main" id="{9B805444-85EF-3680-C7FA-94DBD26A2011}"/>
                  </a:ext>
                </a:extLst>
              </p:cNvPr>
              <p:cNvSpPr txBox="1"/>
              <p:nvPr/>
            </p:nvSpPr>
            <p:spPr>
              <a:xfrm>
                <a:off x="2009110" y="5023160"/>
                <a:ext cx="2105750" cy="445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Prenol Lipids</a:t>
                </a:r>
              </a:p>
            </p:txBody>
          </p:sp>
        </p:grp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4AA826DE-C72C-039C-600D-284585F0A06E}"/>
              </a:ext>
            </a:extLst>
          </p:cNvPr>
          <p:cNvGrpSpPr/>
          <p:nvPr/>
        </p:nvGrpSpPr>
        <p:grpSpPr>
          <a:xfrm>
            <a:off x="4135947" y="749185"/>
            <a:ext cx="1307037" cy="1390893"/>
            <a:chOff x="2566121" y="2556431"/>
            <a:chExt cx="1867749" cy="2011900"/>
          </a:xfrm>
        </p:grpSpPr>
        <p:pic>
          <p:nvPicPr>
            <p:cNvPr id="298" name="Picture 297">
              <a:extLst>
                <a:ext uri="{FF2B5EF4-FFF2-40B4-BE49-F238E27FC236}">
                  <a16:creationId xmlns:a16="http://schemas.microsoft.com/office/drawing/2014/main" id="{AE44FF37-F439-0455-8C6E-F7BFA251AB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779550" y="3282056"/>
              <a:ext cx="1467803" cy="1286275"/>
            </a:xfrm>
            <a:prstGeom prst="rect">
              <a:avLst/>
            </a:prstGeom>
          </p:spPr>
        </p:pic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792D2571-A6A6-AA78-39CF-DB87A8433896}"/>
                </a:ext>
              </a:extLst>
            </p:cNvPr>
            <p:cNvGrpSpPr/>
            <p:nvPr/>
          </p:nvGrpSpPr>
          <p:grpSpPr>
            <a:xfrm>
              <a:off x="2566121" y="2556431"/>
              <a:ext cx="1867749" cy="402613"/>
              <a:chOff x="2530135" y="2556431"/>
              <a:chExt cx="1867749" cy="402613"/>
            </a:xfrm>
          </p:grpSpPr>
          <p:sp>
            <p:nvSpPr>
              <p:cNvPr id="300" name="Rounded Rectangle 125">
                <a:extLst>
                  <a:ext uri="{FF2B5EF4-FFF2-40B4-BE49-F238E27FC236}">
                    <a16:creationId xmlns:a16="http://schemas.microsoft.com/office/drawing/2014/main" id="{E047F697-5D39-473B-6E02-3C7D4311BC63}"/>
                  </a:ext>
                </a:extLst>
              </p:cNvPr>
              <p:cNvSpPr/>
              <p:nvPr/>
            </p:nvSpPr>
            <p:spPr>
              <a:xfrm>
                <a:off x="2639915" y="2574101"/>
                <a:ext cx="1675100" cy="365763"/>
              </a:xfrm>
              <a:prstGeom prst="roundRect">
                <a:avLst/>
              </a:prstGeom>
              <a:solidFill>
                <a:srgbClr val="B7FFB7"/>
              </a:solidFill>
              <a:ln w="28575">
                <a:solidFill>
                  <a:srgbClr val="008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01" name="TextBox 300">
                <a:extLst>
                  <a:ext uri="{FF2B5EF4-FFF2-40B4-BE49-F238E27FC236}">
                    <a16:creationId xmlns:a16="http://schemas.microsoft.com/office/drawing/2014/main" id="{504EDD2A-ED30-5174-4B01-92AD48B81C4B}"/>
                  </a:ext>
                </a:extLst>
              </p:cNvPr>
              <p:cNvSpPr txBox="1"/>
              <p:nvPr/>
            </p:nvSpPr>
            <p:spPr>
              <a:xfrm>
                <a:off x="2530135" y="2556431"/>
                <a:ext cx="1867749" cy="402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Glycerolipids</a:t>
                </a:r>
              </a:p>
            </p:txBody>
          </p:sp>
        </p:grp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102D49-2E9E-870A-954B-4C7CAF39B4D2}"/>
              </a:ext>
            </a:extLst>
          </p:cNvPr>
          <p:cNvSpPr/>
          <p:nvPr/>
        </p:nvSpPr>
        <p:spPr>
          <a:xfrm>
            <a:off x="75799" y="3609127"/>
            <a:ext cx="1874545" cy="1197864"/>
          </a:xfrm>
          <a:prstGeom prst="roundRect">
            <a:avLst/>
          </a:prstGeom>
          <a:solidFill>
            <a:srgbClr val="E7E6E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9A4E79A-C769-E8F6-5C3D-DFA0C9F73DC6}"/>
              </a:ext>
            </a:extLst>
          </p:cNvPr>
          <p:cNvSpPr/>
          <p:nvPr/>
        </p:nvSpPr>
        <p:spPr>
          <a:xfrm>
            <a:off x="2682278" y="3608466"/>
            <a:ext cx="1502954" cy="1196747"/>
          </a:xfrm>
          <a:prstGeom prst="roundRect">
            <a:avLst/>
          </a:prstGeom>
          <a:solidFill>
            <a:srgbClr val="E7E6E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2AE0BB7-94D7-4216-69DC-F1BAF6AD35A3}"/>
              </a:ext>
            </a:extLst>
          </p:cNvPr>
          <p:cNvSpPr/>
          <p:nvPr/>
        </p:nvSpPr>
        <p:spPr>
          <a:xfrm>
            <a:off x="4973285" y="3609127"/>
            <a:ext cx="1604271" cy="1197864"/>
          </a:xfrm>
          <a:prstGeom prst="roundRect">
            <a:avLst/>
          </a:prstGeom>
          <a:solidFill>
            <a:srgbClr val="E7E6E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18EFF-13AD-F5AF-F18D-8D97C5D1C9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6</a:t>
            </a:fld>
            <a:endParaRPr lang="en"/>
          </a:p>
        </p:txBody>
      </p:sp>
      <p:pic>
        <p:nvPicPr>
          <p:cNvPr id="8" name="Google Shape;274;p34">
            <a:extLst>
              <a:ext uri="{FF2B5EF4-FFF2-40B4-BE49-F238E27FC236}">
                <a16:creationId xmlns:a16="http://schemas.microsoft.com/office/drawing/2014/main" id="{D1EC98CA-221D-39D6-235D-D27ACA30623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60119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3565B5-9E3A-2AC1-5F31-F57B7C2D2123}"/>
              </a:ext>
            </a:extLst>
          </p:cNvPr>
          <p:cNvSpPr txBox="1"/>
          <p:nvPr/>
        </p:nvSpPr>
        <p:spPr>
          <a:xfrm>
            <a:off x="0" y="39807"/>
            <a:ext cx="5826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Lipid classes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6D643-3A2F-996F-42CE-1C150378576F}"/>
              </a:ext>
            </a:extLst>
          </p:cNvPr>
          <p:cNvSpPr txBox="1"/>
          <p:nvPr/>
        </p:nvSpPr>
        <p:spPr>
          <a:xfrm>
            <a:off x="1307651" y="2096195"/>
            <a:ext cx="887067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1" b="1" dirty="0">
                <a:solidFill>
                  <a:srgbClr val="FF0000"/>
                </a:solidFill>
              </a:rPr>
              <a:t>X =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8AE8B2-C6A8-3B4A-57B6-67C1D9C94B9C}"/>
              </a:ext>
            </a:extLst>
          </p:cNvPr>
          <p:cNvSpPr/>
          <p:nvPr/>
        </p:nvSpPr>
        <p:spPr>
          <a:xfrm>
            <a:off x="5114407" y="1326328"/>
            <a:ext cx="173803" cy="253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1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08330C8-8628-EE08-6334-7AB7D9C27360}"/>
              </a:ext>
            </a:extLst>
          </p:cNvPr>
          <p:cNvGrpSpPr/>
          <p:nvPr/>
        </p:nvGrpSpPr>
        <p:grpSpPr>
          <a:xfrm>
            <a:off x="166640" y="2268834"/>
            <a:ext cx="645788" cy="1211567"/>
            <a:chOff x="631604" y="2544919"/>
            <a:chExt cx="861051" cy="161542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D66D6CC-7C42-743E-9CCF-F758D41E71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7719"/>
            <a:stretch/>
          </p:blipFill>
          <p:spPr>
            <a:xfrm>
              <a:off x="707217" y="2544919"/>
              <a:ext cx="709824" cy="1289973"/>
            </a:xfrm>
            <a:prstGeom prst="rect">
              <a:avLst/>
            </a:prstGeom>
          </p:spPr>
        </p:pic>
        <p:sp>
          <p:nvSpPr>
            <p:cNvPr id="15" name="Rounded Rectangle 68">
              <a:extLst>
                <a:ext uri="{FF2B5EF4-FFF2-40B4-BE49-F238E27FC236}">
                  <a16:creationId xmlns:a16="http://schemas.microsoft.com/office/drawing/2014/main" id="{00205D4F-9A1B-C9DF-52E5-66C8B472EB44}"/>
                </a:ext>
              </a:extLst>
            </p:cNvPr>
            <p:cNvSpPr/>
            <p:nvPr/>
          </p:nvSpPr>
          <p:spPr>
            <a:xfrm>
              <a:off x="631604" y="3794581"/>
              <a:ext cx="861051" cy="365760"/>
            </a:xfrm>
            <a:prstGeom prst="roundRect">
              <a:avLst/>
            </a:prstGeom>
            <a:solidFill>
              <a:srgbClr val="CCDCF4"/>
            </a:solidFill>
            <a:ln w="28575">
              <a:solidFill>
                <a:srgbClr val="5A8E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1" b="1" dirty="0">
                  <a:solidFill>
                    <a:schemeClr val="tx1"/>
                  </a:solidFill>
                </a:rPr>
                <a:t>PC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0970487-A6DA-B47A-E266-6CC1CFF589AA}"/>
              </a:ext>
            </a:extLst>
          </p:cNvPr>
          <p:cNvGrpSpPr/>
          <p:nvPr/>
        </p:nvGrpSpPr>
        <p:grpSpPr>
          <a:xfrm>
            <a:off x="6099689" y="2281120"/>
            <a:ext cx="688863" cy="1199281"/>
            <a:chOff x="2487059" y="2561300"/>
            <a:chExt cx="918484" cy="159904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D6B8125-FCA7-4A89-FF0F-375D4E3B6E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3029"/>
            <a:stretch/>
          </p:blipFill>
          <p:spPr>
            <a:xfrm>
              <a:off x="2487059" y="2561300"/>
              <a:ext cx="918484" cy="1257210"/>
            </a:xfrm>
            <a:prstGeom prst="rect">
              <a:avLst/>
            </a:prstGeom>
          </p:spPr>
        </p:pic>
        <p:sp>
          <p:nvSpPr>
            <p:cNvPr id="18" name="Rounded Rectangle 74">
              <a:extLst>
                <a:ext uri="{FF2B5EF4-FFF2-40B4-BE49-F238E27FC236}">
                  <a16:creationId xmlns:a16="http://schemas.microsoft.com/office/drawing/2014/main" id="{AE37B8BC-18C0-6EDA-BBF7-3C12FDC58B40}"/>
                </a:ext>
              </a:extLst>
            </p:cNvPr>
            <p:cNvSpPr/>
            <p:nvPr/>
          </p:nvSpPr>
          <p:spPr>
            <a:xfrm>
              <a:off x="2544492" y="3794581"/>
              <a:ext cx="861051" cy="365760"/>
            </a:xfrm>
            <a:prstGeom prst="roundRect">
              <a:avLst/>
            </a:prstGeom>
            <a:solidFill>
              <a:srgbClr val="CCDCF4"/>
            </a:solidFill>
            <a:ln w="28575">
              <a:solidFill>
                <a:srgbClr val="5A8E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1" b="1" dirty="0">
                  <a:solidFill>
                    <a:schemeClr val="tx1"/>
                  </a:solidFill>
                </a:rPr>
                <a:t>PE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C6530AC-B362-EF81-E869-451529518AB9}"/>
              </a:ext>
            </a:extLst>
          </p:cNvPr>
          <p:cNvGrpSpPr/>
          <p:nvPr/>
        </p:nvGrpSpPr>
        <p:grpSpPr>
          <a:xfrm>
            <a:off x="2034125" y="2499384"/>
            <a:ext cx="1266567" cy="981017"/>
            <a:chOff x="3846503" y="2852319"/>
            <a:chExt cx="1688754" cy="130802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825D203-5B31-810B-B321-223D7A5A6E1B}"/>
                </a:ext>
              </a:extLst>
            </p:cNvPr>
            <p:cNvGrpSpPr/>
            <p:nvPr/>
          </p:nvGrpSpPr>
          <p:grpSpPr>
            <a:xfrm>
              <a:off x="3846503" y="2852319"/>
              <a:ext cx="1688754" cy="1018072"/>
              <a:chOff x="3846503" y="2852319"/>
              <a:chExt cx="1688754" cy="1018072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5EA3BF15-233B-134F-A0C2-35E70D9C02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52940"/>
              <a:stretch/>
            </p:blipFill>
            <p:spPr>
              <a:xfrm>
                <a:off x="3995753" y="2852319"/>
                <a:ext cx="1539504" cy="1018072"/>
              </a:xfrm>
              <a:prstGeom prst="rect">
                <a:avLst/>
              </a:prstGeom>
            </p:spPr>
          </p:pic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36DDCA8-160B-CB19-F2F6-316E107DC9CC}"/>
                  </a:ext>
                </a:extLst>
              </p:cNvPr>
              <p:cNvSpPr/>
              <p:nvPr/>
            </p:nvSpPr>
            <p:spPr>
              <a:xfrm>
                <a:off x="3846503" y="3206854"/>
                <a:ext cx="298499" cy="2104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1"/>
              </a:p>
            </p:txBody>
          </p:sp>
        </p:grpSp>
        <p:sp>
          <p:nvSpPr>
            <p:cNvPr id="21" name="Rounded Rectangle 88">
              <a:extLst>
                <a:ext uri="{FF2B5EF4-FFF2-40B4-BE49-F238E27FC236}">
                  <a16:creationId xmlns:a16="http://schemas.microsoft.com/office/drawing/2014/main" id="{3F36F2CB-A435-7CF2-DB93-EE3F865DE10D}"/>
                </a:ext>
              </a:extLst>
            </p:cNvPr>
            <p:cNvSpPr/>
            <p:nvPr/>
          </p:nvSpPr>
          <p:spPr>
            <a:xfrm>
              <a:off x="4260355" y="3794581"/>
              <a:ext cx="861051" cy="365760"/>
            </a:xfrm>
            <a:prstGeom prst="roundRect">
              <a:avLst/>
            </a:prstGeom>
            <a:solidFill>
              <a:srgbClr val="CCDCF4"/>
            </a:solidFill>
            <a:ln w="28575">
              <a:solidFill>
                <a:srgbClr val="5A8E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1" b="1" dirty="0">
                  <a:solidFill>
                    <a:schemeClr val="tx1"/>
                  </a:solidFill>
                </a:rPr>
                <a:t>PI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8CFE450-4EAE-1D2C-C7E2-4CBBF78B8A81}"/>
              </a:ext>
            </a:extLst>
          </p:cNvPr>
          <p:cNvGrpSpPr/>
          <p:nvPr/>
        </p:nvGrpSpPr>
        <p:grpSpPr>
          <a:xfrm>
            <a:off x="4965316" y="3355049"/>
            <a:ext cx="645788" cy="1040935"/>
            <a:chOff x="7598220" y="2772429"/>
            <a:chExt cx="861051" cy="1387912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70A33DD-1122-43E0-91E7-E75D209982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72963" r="-1"/>
            <a:stretch/>
          </p:blipFill>
          <p:spPr>
            <a:xfrm>
              <a:off x="7628358" y="2772429"/>
              <a:ext cx="800774" cy="1158802"/>
            </a:xfrm>
            <a:prstGeom prst="rect">
              <a:avLst/>
            </a:prstGeom>
          </p:spPr>
        </p:pic>
        <p:sp>
          <p:nvSpPr>
            <p:cNvPr id="29" name="Rounded Rectangle 105">
              <a:extLst>
                <a:ext uri="{FF2B5EF4-FFF2-40B4-BE49-F238E27FC236}">
                  <a16:creationId xmlns:a16="http://schemas.microsoft.com/office/drawing/2014/main" id="{D91538C2-61FD-B9AB-E6AA-6761A749AC84}"/>
                </a:ext>
              </a:extLst>
            </p:cNvPr>
            <p:cNvSpPr/>
            <p:nvPr/>
          </p:nvSpPr>
          <p:spPr>
            <a:xfrm>
              <a:off x="7598220" y="3794581"/>
              <a:ext cx="861051" cy="365760"/>
            </a:xfrm>
            <a:prstGeom prst="roundRect">
              <a:avLst/>
            </a:prstGeom>
            <a:solidFill>
              <a:srgbClr val="CCDCF4"/>
            </a:solidFill>
            <a:ln w="28575">
              <a:solidFill>
                <a:srgbClr val="5A8E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1" b="1" dirty="0">
                  <a:solidFill>
                    <a:schemeClr val="tx1"/>
                  </a:solidFill>
                </a:rPr>
                <a:t>PS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608D956-7B19-29A6-1FE8-C38DF0F19198}"/>
              </a:ext>
            </a:extLst>
          </p:cNvPr>
          <p:cNvGrpSpPr/>
          <p:nvPr/>
        </p:nvGrpSpPr>
        <p:grpSpPr>
          <a:xfrm>
            <a:off x="6807196" y="1400853"/>
            <a:ext cx="645788" cy="692887"/>
            <a:chOff x="480757" y="5419970"/>
            <a:chExt cx="861051" cy="923851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EDC8A38-A8DA-3536-E481-B36BE1F93F69}"/>
                </a:ext>
              </a:extLst>
            </p:cNvPr>
            <p:cNvGrpSpPr/>
            <p:nvPr/>
          </p:nvGrpSpPr>
          <p:grpSpPr>
            <a:xfrm>
              <a:off x="605407" y="5419970"/>
              <a:ext cx="652937" cy="338725"/>
              <a:chOff x="686984" y="5630195"/>
              <a:chExt cx="652937" cy="338725"/>
            </a:xfrm>
          </p:grpSpPr>
          <p:sp>
            <p:nvSpPr>
              <p:cNvPr id="4097" name="TextBox 4096">
                <a:extLst>
                  <a:ext uri="{FF2B5EF4-FFF2-40B4-BE49-F238E27FC236}">
                    <a16:creationId xmlns:a16="http://schemas.microsoft.com/office/drawing/2014/main" id="{FE17D27A-E62D-2241-F6FC-2AAFD47163EC}"/>
                  </a:ext>
                </a:extLst>
              </p:cNvPr>
              <p:cNvSpPr txBox="1"/>
              <p:nvPr/>
            </p:nvSpPr>
            <p:spPr>
              <a:xfrm>
                <a:off x="748543" y="5630195"/>
                <a:ext cx="591378" cy="338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dirty="0"/>
                  <a:t>OH</a:t>
                </a:r>
              </a:p>
            </p:txBody>
          </p:sp>
          <p:cxnSp>
            <p:nvCxnSpPr>
              <p:cNvPr id="4099" name="Straight Connector 4098">
                <a:extLst>
                  <a:ext uri="{FF2B5EF4-FFF2-40B4-BE49-F238E27FC236}">
                    <a16:creationId xmlns:a16="http://schemas.microsoft.com/office/drawing/2014/main" id="{10988879-BFBE-A9EB-0999-02DCFC8ABE00}"/>
                  </a:ext>
                </a:extLst>
              </p:cNvPr>
              <p:cNvCxnSpPr/>
              <p:nvPr/>
            </p:nvCxnSpPr>
            <p:spPr>
              <a:xfrm flipH="1" flipV="1">
                <a:off x="686984" y="5699358"/>
                <a:ext cx="127255" cy="7047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96" name="Rounded Rectangle 108">
              <a:extLst>
                <a:ext uri="{FF2B5EF4-FFF2-40B4-BE49-F238E27FC236}">
                  <a16:creationId xmlns:a16="http://schemas.microsoft.com/office/drawing/2014/main" id="{FE123D1B-D78D-1B0B-B20F-1B80B42A3191}"/>
                </a:ext>
              </a:extLst>
            </p:cNvPr>
            <p:cNvSpPr/>
            <p:nvPr/>
          </p:nvSpPr>
          <p:spPr>
            <a:xfrm>
              <a:off x="480757" y="5978060"/>
              <a:ext cx="861051" cy="365761"/>
            </a:xfrm>
            <a:prstGeom prst="roundRect">
              <a:avLst/>
            </a:prstGeom>
            <a:solidFill>
              <a:srgbClr val="CCDCF4"/>
            </a:solidFill>
            <a:ln w="28575">
              <a:solidFill>
                <a:srgbClr val="5A8E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1" b="1" dirty="0">
                  <a:solidFill>
                    <a:schemeClr val="tx1"/>
                  </a:solidFill>
                </a:rPr>
                <a:t>PA</a:t>
              </a:r>
            </a:p>
          </p:txBody>
        </p:sp>
      </p:grpSp>
      <p:grpSp>
        <p:nvGrpSpPr>
          <p:cNvPr id="4103" name="Group 4102">
            <a:extLst>
              <a:ext uri="{FF2B5EF4-FFF2-40B4-BE49-F238E27FC236}">
                <a16:creationId xmlns:a16="http://schemas.microsoft.com/office/drawing/2014/main" id="{2108A687-B654-1048-2AAE-2E6A953CBC0B}"/>
              </a:ext>
            </a:extLst>
          </p:cNvPr>
          <p:cNvGrpSpPr/>
          <p:nvPr/>
        </p:nvGrpSpPr>
        <p:grpSpPr>
          <a:xfrm>
            <a:off x="7906087" y="2597800"/>
            <a:ext cx="916355" cy="882600"/>
            <a:chOff x="5852230" y="5367606"/>
            <a:chExt cx="1221805" cy="1176799"/>
          </a:xfrm>
        </p:grpSpPr>
        <p:pic>
          <p:nvPicPr>
            <p:cNvPr id="4104" name="Picture 4103">
              <a:extLst>
                <a:ext uri="{FF2B5EF4-FFF2-40B4-BE49-F238E27FC236}">
                  <a16:creationId xmlns:a16="http://schemas.microsoft.com/office/drawing/2014/main" id="{926B6B4A-C25E-7781-6885-BFEE013B1A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77105" b="35510"/>
            <a:stretch/>
          </p:blipFill>
          <p:spPr>
            <a:xfrm>
              <a:off x="5852230" y="5367606"/>
              <a:ext cx="1221805" cy="602109"/>
            </a:xfrm>
            <a:prstGeom prst="rect">
              <a:avLst/>
            </a:prstGeom>
          </p:spPr>
        </p:pic>
        <p:sp>
          <p:nvSpPr>
            <p:cNvPr id="4105" name="Rounded Rectangle 116">
              <a:extLst>
                <a:ext uri="{FF2B5EF4-FFF2-40B4-BE49-F238E27FC236}">
                  <a16:creationId xmlns:a16="http://schemas.microsoft.com/office/drawing/2014/main" id="{B02A2F8C-7F01-DF1B-5797-51BACAAD5B5E}"/>
                </a:ext>
              </a:extLst>
            </p:cNvPr>
            <p:cNvSpPr/>
            <p:nvPr/>
          </p:nvSpPr>
          <p:spPr>
            <a:xfrm>
              <a:off x="6032610" y="6178645"/>
              <a:ext cx="861051" cy="365760"/>
            </a:xfrm>
            <a:prstGeom prst="roundRect">
              <a:avLst/>
            </a:prstGeom>
            <a:solidFill>
              <a:srgbClr val="CCDCF4"/>
            </a:solidFill>
            <a:ln w="28575">
              <a:solidFill>
                <a:srgbClr val="5A8E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1" b="1" dirty="0">
                  <a:solidFill>
                    <a:schemeClr val="tx1"/>
                  </a:solidFill>
                </a:rPr>
                <a:t>PGP</a:t>
              </a:r>
            </a:p>
          </p:txBody>
        </p:sp>
      </p:grpSp>
      <p:grpSp>
        <p:nvGrpSpPr>
          <p:cNvPr id="4106" name="Group 4105">
            <a:extLst>
              <a:ext uri="{FF2B5EF4-FFF2-40B4-BE49-F238E27FC236}">
                <a16:creationId xmlns:a16="http://schemas.microsoft.com/office/drawing/2014/main" id="{00EA9522-4645-1C52-8721-D8BA409F039E}"/>
              </a:ext>
            </a:extLst>
          </p:cNvPr>
          <p:cNvGrpSpPr/>
          <p:nvPr/>
        </p:nvGrpSpPr>
        <p:grpSpPr>
          <a:xfrm>
            <a:off x="1180219" y="3856046"/>
            <a:ext cx="645788" cy="1014492"/>
            <a:chOff x="7540769" y="5191749"/>
            <a:chExt cx="861051" cy="1352656"/>
          </a:xfrm>
        </p:grpSpPr>
        <p:pic>
          <p:nvPicPr>
            <p:cNvPr id="4107" name="Picture 4106">
              <a:extLst>
                <a:ext uri="{FF2B5EF4-FFF2-40B4-BE49-F238E27FC236}">
                  <a16:creationId xmlns:a16="http://schemas.microsoft.com/office/drawing/2014/main" id="{CAB708DE-E8F6-2EEB-5E2A-2FB3C2DCF1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88710" b="25072"/>
            <a:stretch/>
          </p:blipFill>
          <p:spPr>
            <a:xfrm>
              <a:off x="7649605" y="5191749"/>
              <a:ext cx="643378" cy="839269"/>
            </a:xfrm>
            <a:prstGeom prst="rect">
              <a:avLst/>
            </a:prstGeom>
          </p:spPr>
        </p:pic>
        <p:sp>
          <p:nvSpPr>
            <p:cNvPr id="4108" name="Rounded Rectangle 119">
              <a:extLst>
                <a:ext uri="{FF2B5EF4-FFF2-40B4-BE49-F238E27FC236}">
                  <a16:creationId xmlns:a16="http://schemas.microsoft.com/office/drawing/2014/main" id="{AC11D33E-763B-1224-4523-05BBA537855A}"/>
                </a:ext>
              </a:extLst>
            </p:cNvPr>
            <p:cNvSpPr/>
            <p:nvPr/>
          </p:nvSpPr>
          <p:spPr>
            <a:xfrm>
              <a:off x="7540769" y="6178645"/>
              <a:ext cx="861051" cy="365760"/>
            </a:xfrm>
            <a:prstGeom prst="roundRect">
              <a:avLst/>
            </a:prstGeom>
            <a:solidFill>
              <a:srgbClr val="CCDCF4"/>
            </a:solidFill>
            <a:ln w="28575">
              <a:solidFill>
                <a:srgbClr val="5A8E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1" b="1" dirty="0">
                  <a:solidFill>
                    <a:schemeClr val="tx1"/>
                  </a:solidFill>
                </a:rPr>
                <a:t>PPA</a:t>
              </a:r>
            </a:p>
          </p:txBody>
        </p:sp>
      </p:grpSp>
      <p:grpSp>
        <p:nvGrpSpPr>
          <p:cNvPr id="4109" name="Group 4108">
            <a:extLst>
              <a:ext uri="{FF2B5EF4-FFF2-40B4-BE49-F238E27FC236}">
                <a16:creationId xmlns:a16="http://schemas.microsoft.com/office/drawing/2014/main" id="{68B3F8EE-AD41-27FC-2468-51CDF143EDD9}"/>
              </a:ext>
            </a:extLst>
          </p:cNvPr>
          <p:cNvGrpSpPr/>
          <p:nvPr/>
        </p:nvGrpSpPr>
        <p:grpSpPr>
          <a:xfrm>
            <a:off x="2800053" y="3865477"/>
            <a:ext cx="1364076" cy="975900"/>
            <a:chOff x="3716489" y="5243205"/>
            <a:chExt cx="1818768" cy="1301200"/>
          </a:xfrm>
        </p:grpSpPr>
        <p:grpSp>
          <p:nvGrpSpPr>
            <p:cNvPr id="4110" name="Group 4109">
              <a:extLst>
                <a:ext uri="{FF2B5EF4-FFF2-40B4-BE49-F238E27FC236}">
                  <a16:creationId xmlns:a16="http://schemas.microsoft.com/office/drawing/2014/main" id="{B0F115B1-2620-9A46-1912-0089C9A196ED}"/>
                </a:ext>
              </a:extLst>
            </p:cNvPr>
            <p:cNvGrpSpPr/>
            <p:nvPr/>
          </p:nvGrpSpPr>
          <p:grpSpPr>
            <a:xfrm>
              <a:off x="3874052" y="5288083"/>
              <a:ext cx="1661205" cy="1256322"/>
              <a:chOff x="3874052" y="5288083"/>
              <a:chExt cx="1661205" cy="1256322"/>
            </a:xfrm>
          </p:grpSpPr>
          <p:pic>
            <p:nvPicPr>
              <p:cNvPr id="4112" name="Picture 4111">
                <a:extLst>
                  <a:ext uri="{FF2B5EF4-FFF2-40B4-BE49-F238E27FC236}">
                    <a16:creationId xmlns:a16="http://schemas.microsoft.com/office/drawing/2014/main" id="{12C1241C-546B-4997-E641-07941B93E64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73026"/>
              <a:stretch/>
            </p:blipFill>
            <p:spPr>
              <a:xfrm>
                <a:off x="3874052" y="5288083"/>
                <a:ext cx="1661205" cy="967970"/>
              </a:xfrm>
              <a:prstGeom prst="rect">
                <a:avLst/>
              </a:prstGeom>
            </p:spPr>
          </p:pic>
          <p:sp>
            <p:nvSpPr>
              <p:cNvPr id="4113" name="Rounded Rectangle 124">
                <a:extLst>
                  <a:ext uri="{FF2B5EF4-FFF2-40B4-BE49-F238E27FC236}">
                    <a16:creationId xmlns:a16="http://schemas.microsoft.com/office/drawing/2014/main" id="{BD6DAE30-CB3E-E626-CE99-9A3033ACF503}"/>
                  </a:ext>
                </a:extLst>
              </p:cNvPr>
              <p:cNvSpPr/>
              <p:nvPr/>
            </p:nvSpPr>
            <p:spPr>
              <a:xfrm>
                <a:off x="4274129" y="6178645"/>
                <a:ext cx="861051" cy="365760"/>
              </a:xfrm>
              <a:prstGeom prst="roundRect">
                <a:avLst/>
              </a:prstGeom>
              <a:solidFill>
                <a:srgbClr val="CCDCF4"/>
              </a:solidFill>
              <a:ln w="28575">
                <a:solidFill>
                  <a:srgbClr val="5A8E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1" b="1" dirty="0">
                    <a:solidFill>
                      <a:schemeClr val="tx1"/>
                    </a:solidFill>
                  </a:rPr>
                  <a:t>PIP</a:t>
                </a:r>
              </a:p>
            </p:txBody>
          </p:sp>
        </p:grpSp>
        <p:sp>
          <p:nvSpPr>
            <p:cNvPr id="4111" name="Rectangle 4110">
              <a:extLst>
                <a:ext uri="{FF2B5EF4-FFF2-40B4-BE49-F238E27FC236}">
                  <a16:creationId xmlns:a16="http://schemas.microsoft.com/office/drawing/2014/main" id="{CD4D5554-8E5F-6C6D-1B99-9F767649F57F}"/>
                </a:ext>
              </a:extLst>
            </p:cNvPr>
            <p:cNvSpPr/>
            <p:nvPr/>
          </p:nvSpPr>
          <p:spPr>
            <a:xfrm>
              <a:off x="3716489" y="5243205"/>
              <a:ext cx="298499" cy="244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1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490B8F-DCA4-61C5-D3C7-43E4493FA673}"/>
              </a:ext>
            </a:extLst>
          </p:cNvPr>
          <p:cNvGrpSpPr/>
          <p:nvPr/>
        </p:nvGrpSpPr>
        <p:grpSpPr>
          <a:xfrm>
            <a:off x="6532308" y="3134423"/>
            <a:ext cx="1617824" cy="1765010"/>
            <a:chOff x="32629" y="3056889"/>
            <a:chExt cx="1617824" cy="1765010"/>
          </a:xfrm>
        </p:grpSpPr>
        <p:grpSp>
          <p:nvGrpSpPr>
            <p:cNvPr id="4100" name="Group 4099">
              <a:extLst>
                <a:ext uri="{FF2B5EF4-FFF2-40B4-BE49-F238E27FC236}">
                  <a16:creationId xmlns:a16="http://schemas.microsoft.com/office/drawing/2014/main" id="{D22AC728-242F-9514-00FE-CDCB21CCC339}"/>
                </a:ext>
              </a:extLst>
            </p:cNvPr>
            <p:cNvGrpSpPr/>
            <p:nvPr/>
          </p:nvGrpSpPr>
          <p:grpSpPr>
            <a:xfrm>
              <a:off x="32629" y="3433423"/>
              <a:ext cx="1617824" cy="1388476"/>
              <a:chOff x="1826187" y="4693106"/>
              <a:chExt cx="2157098" cy="1851299"/>
            </a:xfrm>
          </p:grpSpPr>
          <p:pic>
            <p:nvPicPr>
              <p:cNvPr id="4101" name="Picture 4100">
                <a:extLst>
                  <a:ext uri="{FF2B5EF4-FFF2-40B4-BE49-F238E27FC236}">
                    <a16:creationId xmlns:a16="http://schemas.microsoft.com/office/drawing/2014/main" id="{70751CC1-58D4-7597-901B-D91DD11641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t="34233"/>
              <a:stretch/>
            </p:blipFill>
            <p:spPr>
              <a:xfrm>
                <a:off x="1826187" y="4693106"/>
                <a:ext cx="2157098" cy="1257212"/>
              </a:xfrm>
              <a:prstGeom prst="rect">
                <a:avLst/>
              </a:prstGeom>
            </p:spPr>
          </p:pic>
          <p:sp>
            <p:nvSpPr>
              <p:cNvPr id="4102" name="Rounded Rectangle 113">
                <a:extLst>
                  <a:ext uri="{FF2B5EF4-FFF2-40B4-BE49-F238E27FC236}">
                    <a16:creationId xmlns:a16="http://schemas.microsoft.com/office/drawing/2014/main" id="{4189A7D8-3DFD-6E57-92B5-4A889227839E}"/>
                  </a:ext>
                </a:extLst>
              </p:cNvPr>
              <p:cNvSpPr/>
              <p:nvPr/>
            </p:nvSpPr>
            <p:spPr>
              <a:xfrm>
                <a:off x="2442271" y="6178645"/>
                <a:ext cx="861051" cy="365760"/>
              </a:xfrm>
              <a:prstGeom prst="roundRect">
                <a:avLst/>
              </a:prstGeom>
              <a:solidFill>
                <a:srgbClr val="CCDCF4"/>
              </a:solidFill>
              <a:ln w="28575">
                <a:solidFill>
                  <a:srgbClr val="5A8E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1" b="1" dirty="0">
                    <a:solidFill>
                      <a:schemeClr val="tx1"/>
                    </a:solidFill>
                  </a:rPr>
                  <a:t>CL</a:t>
                </a:r>
              </a:p>
            </p:txBody>
          </p:sp>
        </p:grpSp>
        <p:sp>
          <p:nvSpPr>
            <p:cNvPr id="4114" name="Rectangle 4113">
              <a:extLst>
                <a:ext uri="{FF2B5EF4-FFF2-40B4-BE49-F238E27FC236}">
                  <a16:creationId xmlns:a16="http://schemas.microsoft.com/office/drawing/2014/main" id="{923B7156-AE2E-109C-FABD-1BEF686BAA40}"/>
                </a:ext>
              </a:extLst>
            </p:cNvPr>
            <p:cNvSpPr/>
            <p:nvPr/>
          </p:nvSpPr>
          <p:spPr>
            <a:xfrm rot="5400000">
              <a:off x="331793" y="3087481"/>
              <a:ext cx="645788" cy="5846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1"/>
            </a:p>
          </p:txBody>
        </p:sp>
      </p:grpSp>
      <p:sp>
        <p:nvSpPr>
          <p:cNvPr id="4121" name="TextBox 4120">
            <a:extLst>
              <a:ext uri="{FF2B5EF4-FFF2-40B4-BE49-F238E27FC236}">
                <a16:creationId xmlns:a16="http://schemas.microsoft.com/office/drawing/2014/main" id="{ED0122EC-84C5-AD0A-8311-678F3BB568A0}"/>
              </a:ext>
            </a:extLst>
          </p:cNvPr>
          <p:cNvSpPr txBox="1"/>
          <p:nvPr/>
        </p:nvSpPr>
        <p:spPr>
          <a:xfrm>
            <a:off x="-1886" y="4899702"/>
            <a:ext cx="46548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en-US" sz="1000" dirty="0">
                <a:solidFill>
                  <a:srgbClr val="FFFFFF">
                    <a:lumMod val="65000"/>
                  </a:srgbClr>
                </a:solidFill>
              </a:rPr>
              <a:t>Fahy, E., et. al. </a:t>
            </a:r>
            <a:r>
              <a:rPr lang="en-US" sz="1000" i="1" dirty="0">
                <a:solidFill>
                  <a:srgbClr val="FFFFFF">
                    <a:lumMod val="65000"/>
                  </a:srgbClr>
                </a:solidFill>
              </a:rPr>
              <a:t>J Lipid Res</a:t>
            </a:r>
            <a:r>
              <a:rPr lang="en-US" sz="1000" dirty="0">
                <a:solidFill>
                  <a:srgbClr val="FFFFFF">
                    <a:lumMod val="65000"/>
                  </a:srgbClr>
                </a:solidFill>
              </a:rPr>
              <a:t> </a:t>
            </a:r>
            <a:r>
              <a:rPr lang="en-US" sz="1000" b="1" dirty="0">
                <a:solidFill>
                  <a:srgbClr val="FFFFFF">
                    <a:lumMod val="65000"/>
                  </a:srgbClr>
                </a:solidFill>
              </a:rPr>
              <a:t>2009</a:t>
            </a:r>
            <a:r>
              <a:rPr lang="en-US" sz="1000" dirty="0">
                <a:solidFill>
                  <a:srgbClr val="FFFFFF">
                    <a:lumMod val="65000"/>
                  </a:srgbClr>
                </a:solidFill>
              </a:rPr>
              <a:t>, 50, S9-14. </a:t>
            </a:r>
            <a:r>
              <a:rPr lang="en-US" sz="1000" dirty="0" err="1">
                <a:solidFill>
                  <a:srgbClr val="FFFFFF">
                    <a:lumMod val="65000"/>
                  </a:srgbClr>
                </a:solidFill>
              </a:rPr>
              <a:t>doi</a:t>
            </a:r>
            <a:r>
              <a:rPr lang="en-US" sz="1000" dirty="0">
                <a:solidFill>
                  <a:srgbClr val="FFFFFF">
                    <a:lumMod val="65000"/>
                  </a:srgbClr>
                </a:solidFill>
              </a:rPr>
              <a:t>: 10.1194/jlr.R800095-JLR200</a:t>
            </a:r>
          </a:p>
        </p:txBody>
      </p:sp>
      <p:cxnSp>
        <p:nvCxnSpPr>
          <p:cNvPr id="3" name="Google Shape;104;p2">
            <a:extLst>
              <a:ext uri="{FF2B5EF4-FFF2-40B4-BE49-F238E27FC236}">
                <a16:creationId xmlns:a16="http://schemas.microsoft.com/office/drawing/2014/main" id="{B7B71406-D68B-C8BB-056E-A6AACECDC731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68346450-022A-8750-A0C7-77C185DEA3C1}"/>
              </a:ext>
            </a:extLst>
          </p:cNvPr>
          <p:cNvGrpSpPr/>
          <p:nvPr/>
        </p:nvGrpSpPr>
        <p:grpSpPr>
          <a:xfrm>
            <a:off x="3843138" y="1969049"/>
            <a:ext cx="2192446" cy="891615"/>
            <a:chOff x="4514626" y="2621175"/>
            <a:chExt cx="2923261" cy="1188820"/>
          </a:xfrm>
        </p:grpSpPr>
        <p:sp>
          <p:nvSpPr>
            <p:cNvPr id="7" name="Google Shape;295;p6">
              <a:extLst>
                <a:ext uri="{FF2B5EF4-FFF2-40B4-BE49-F238E27FC236}">
                  <a16:creationId xmlns:a16="http://schemas.microsoft.com/office/drawing/2014/main" id="{5AFCCCE5-C3AE-4FBA-B195-52F3B0E2C2DA}"/>
                </a:ext>
              </a:extLst>
            </p:cNvPr>
            <p:cNvSpPr/>
            <p:nvPr/>
          </p:nvSpPr>
          <p:spPr>
            <a:xfrm rot="10800000">
              <a:off x="4514626" y="2621175"/>
              <a:ext cx="2923261" cy="1188818"/>
            </a:xfrm>
            <a:prstGeom prst="trapezoid">
              <a:avLst>
                <a:gd name="adj" fmla="val 61620"/>
              </a:avLst>
            </a:prstGeom>
            <a:solidFill>
              <a:srgbClr val="89AAD3"/>
            </a:solidFill>
            <a:ln w="38100" cap="flat" cmpd="sng">
              <a:solidFill>
                <a:sysClr val="windowText" lastClr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defTabSz="685800">
                <a:buClrTx/>
                <a:defRPr/>
              </a:pPr>
              <a:endParaRPr sz="1500">
                <a:solidFill>
                  <a:prstClr val="black"/>
                </a:solidFill>
                <a:latin typeface="Helvetica"/>
              </a:endParaRPr>
            </a:p>
          </p:txBody>
        </p:sp>
        <p:sp>
          <p:nvSpPr>
            <p:cNvPr id="4" name="Google Shape;296;p6">
              <a:extLst>
                <a:ext uri="{FF2B5EF4-FFF2-40B4-BE49-F238E27FC236}">
                  <a16:creationId xmlns:a16="http://schemas.microsoft.com/office/drawing/2014/main" id="{3C6DF7BF-72C7-3C97-29A8-1B056576D8DB}"/>
                </a:ext>
              </a:extLst>
            </p:cNvPr>
            <p:cNvSpPr txBox="1"/>
            <p:nvPr/>
          </p:nvSpPr>
          <p:spPr>
            <a:xfrm>
              <a:off x="5031925" y="2621276"/>
              <a:ext cx="1887366" cy="11887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1913" tIns="61913" rIns="61913" bIns="61913" anchor="ctr" anchorCtr="0">
              <a:noAutofit/>
            </a:bodyPr>
            <a:lstStyle/>
            <a:p>
              <a:pPr algn="ctr" defTabSz="685800">
                <a:lnSpc>
                  <a:spcPct val="90000"/>
                </a:lnSpc>
                <a:buClrTx/>
                <a:defRPr/>
              </a:pPr>
              <a:r>
                <a:rPr lang="en-US" sz="5400">
                  <a:solidFill>
                    <a:prstClr val="white"/>
                  </a:solidFill>
                </a:rPr>
                <a:t> </a:t>
              </a:r>
              <a:endParaRPr sz="5400">
                <a:solidFill>
                  <a:prstClr val="white"/>
                </a:solidFill>
              </a:endParaRPr>
            </a:p>
          </p:txBody>
        </p:sp>
        <p:sp>
          <p:nvSpPr>
            <p:cNvPr id="32" name="Google Shape;300;p6">
              <a:extLst>
                <a:ext uri="{FF2B5EF4-FFF2-40B4-BE49-F238E27FC236}">
                  <a16:creationId xmlns:a16="http://schemas.microsoft.com/office/drawing/2014/main" id="{58F69E78-E273-B88C-52F2-A56DC984ADD7}"/>
                </a:ext>
              </a:extLst>
            </p:cNvPr>
            <p:cNvSpPr txBox="1"/>
            <p:nvPr/>
          </p:nvSpPr>
          <p:spPr>
            <a:xfrm>
              <a:off x="4925746" y="2624130"/>
              <a:ext cx="2113133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2100" b="1" dirty="0">
                  <a:solidFill>
                    <a:prstClr val="black"/>
                  </a:solidFill>
                </a:rPr>
                <a:t>Class</a:t>
              </a:r>
              <a:endParaRPr sz="2100" b="1" dirty="0">
                <a:solidFill>
                  <a:prstClr val="black"/>
                </a:solidFill>
              </a:endParaRPr>
            </a:p>
          </p:txBody>
        </p:sp>
        <p:sp>
          <p:nvSpPr>
            <p:cNvPr id="33" name="Google Shape;322;p6">
              <a:extLst>
                <a:ext uri="{FF2B5EF4-FFF2-40B4-BE49-F238E27FC236}">
                  <a16:creationId xmlns:a16="http://schemas.microsoft.com/office/drawing/2014/main" id="{3C50F20B-5BD0-EAB9-9610-7B00B33AC7E3}"/>
                </a:ext>
              </a:extLst>
            </p:cNvPr>
            <p:cNvSpPr txBox="1"/>
            <p:nvPr/>
          </p:nvSpPr>
          <p:spPr>
            <a:xfrm>
              <a:off x="4750833" y="2971242"/>
              <a:ext cx="2434288" cy="6770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1425" dirty="0">
                  <a:solidFill>
                    <a:prstClr val="black"/>
                  </a:solidFill>
                </a:rPr>
                <a:t>Common lipids vary by head group</a:t>
              </a:r>
              <a:endParaRPr sz="1425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A8058B5-74BC-33E0-D39E-8B01CBEA1820}"/>
              </a:ext>
            </a:extLst>
          </p:cNvPr>
          <p:cNvGrpSpPr/>
          <p:nvPr/>
        </p:nvGrpSpPr>
        <p:grpSpPr>
          <a:xfrm>
            <a:off x="8000445" y="1068192"/>
            <a:ext cx="727641" cy="1025548"/>
            <a:chOff x="6060016" y="2792944"/>
            <a:chExt cx="970188" cy="136739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18D9A00-D48B-2B69-7DE0-E7DA122D60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66892"/>
            <a:stretch/>
          </p:blipFill>
          <p:spPr>
            <a:xfrm>
              <a:off x="6060016" y="2792944"/>
              <a:ext cx="970188" cy="1098722"/>
            </a:xfrm>
            <a:prstGeom prst="rect">
              <a:avLst/>
            </a:prstGeom>
          </p:spPr>
        </p:pic>
        <p:sp>
          <p:nvSpPr>
            <p:cNvPr id="26" name="Rounded Rectangle 102">
              <a:extLst>
                <a:ext uri="{FF2B5EF4-FFF2-40B4-BE49-F238E27FC236}">
                  <a16:creationId xmlns:a16="http://schemas.microsoft.com/office/drawing/2014/main" id="{CD84E758-1C29-23D7-2BC8-E662C26734DB}"/>
                </a:ext>
              </a:extLst>
            </p:cNvPr>
            <p:cNvSpPr/>
            <p:nvPr/>
          </p:nvSpPr>
          <p:spPr>
            <a:xfrm>
              <a:off x="6114585" y="3794581"/>
              <a:ext cx="861051" cy="365760"/>
            </a:xfrm>
            <a:prstGeom prst="roundRect">
              <a:avLst/>
            </a:prstGeom>
            <a:solidFill>
              <a:srgbClr val="CCDCF4"/>
            </a:solidFill>
            <a:ln w="28575">
              <a:solidFill>
                <a:srgbClr val="5A8E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1" b="1" dirty="0">
                  <a:solidFill>
                    <a:schemeClr val="tx1"/>
                  </a:solidFill>
                </a:rPr>
                <a:t>PG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B074E2B-702F-C2EA-9A2E-476E742BCCDB}"/>
              </a:ext>
            </a:extLst>
          </p:cNvPr>
          <p:cNvGrpSpPr/>
          <p:nvPr/>
        </p:nvGrpSpPr>
        <p:grpSpPr>
          <a:xfrm>
            <a:off x="3298462" y="660056"/>
            <a:ext cx="3291840" cy="1306039"/>
            <a:chOff x="3781079" y="879891"/>
            <a:chExt cx="4389120" cy="1741385"/>
          </a:xfrm>
        </p:grpSpPr>
        <p:sp>
          <p:nvSpPr>
            <p:cNvPr id="40" name="Google Shape;293;p6">
              <a:extLst>
                <a:ext uri="{FF2B5EF4-FFF2-40B4-BE49-F238E27FC236}">
                  <a16:creationId xmlns:a16="http://schemas.microsoft.com/office/drawing/2014/main" id="{40ADDD3A-7B3B-51F5-00D2-B2B2EE8AD839}"/>
                </a:ext>
              </a:extLst>
            </p:cNvPr>
            <p:cNvSpPr/>
            <p:nvPr/>
          </p:nvSpPr>
          <p:spPr>
            <a:xfrm rot="10800000">
              <a:off x="3781079" y="1432555"/>
              <a:ext cx="4389120" cy="1188719"/>
            </a:xfrm>
            <a:prstGeom prst="trapezoid">
              <a:avLst>
                <a:gd name="adj" fmla="val 61620"/>
              </a:avLst>
            </a:prstGeom>
            <a:solidFill>
              <a:srgbClr val="61D6FF"/>
            </a:solidFill>
            <a:ln w="38100" cap="flat" cmpd="sng">
              <a:solidFill>
                <a:sysClr val="windowText" lastClr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defTabSz="685800">
                <a:buClrTx/>
                <a:defRPr/>
              </a:pPr>
              <a:endParaRPr sz="1500">
                <a:solidFill>
                  <a:prstClr val="black"/>
                </a:solidFill>
                <a:latin typeface="Helvetica"/>
              </a:endParaRPr>
            </a:p>
          </p:txBody>
        </p:sp>
        <p:sp>
          <p:nvSpPr>
            <p:cNvPr id="41" name="Google Shape;294;p6">
              <a:extLst>
                <a:ext uri="{FF2B5EF4-FFF2-40B4-BE49-F238E27FC236}">
                  <a16:creationId xmlns:a16="http://schemas.microsoft.com/office/drawing/2014/main" id="{9DA9DFFD-2AC6-A770-C186-D19B494F40FB}"/>
                </a:ext>
              </a:extLst>
            </p:cNvPr>
            <p:cNvSpPr txBox="1"/>
            <p:nvPr/>
          </p:nvSpPr>
          <p:spPr>
            <a:xfrm>
              <a:off x="4560083" y="1432557"/>
              <a:ext cx="2831049" cy="11887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1913" tIns="61913" rIns="61913" bIns="61913" anchor="ctr" anchorCtr="0">
              <a:noAutofit/>
            </a:bodyPr>
            <a:lstStyle/>
            <a:p>
              <a:pPr algn="ctr" defTabSz="685800">
                <a:lnSpc>
                  <a:spcPct val="90000"/>
                </a:lnSpc>
                <a:buClrTx/>
                <a:defRPr/>
              </a:pPr>
              <a:r>
                <a:rPr lang="en-US" sz="5400">
                  <a:solidFill>
                    <a:prstClr val="white"/>
                  </a:solidFill>
                </a:rPr>
                <a:t> </a:t>
              </a:r>
              <a:endParaRPr sz="5400">
                <a:solidFill>
                  <a:prstClr val="white"/>
                </a:solidFill>
              </a:endParaRPr>
            </a:p>
          </p:txBody>
        </p:sp>
        <p:sp>
          <p:nvSpPr>
            <p:cNvPr id="42" name="Google Shape;299;p6">
              <a:extLst>
                <a:ext uri="{FF2B5EF4-FFF2-40B4-BE49-F238E27FC236}">
                  <a16:creationId xmlns:a16="http://schemas.microsoft.com/office/drawing/2014/main" id="{703DA8AF-437A-6EAF-0DA2-68FE5F8DB2DA}"/>
                </a:ext>
              </a:extLst>
            </p:cNvPr>
            <p:cNvSpPr txBox="1"/>
            <p:nvPr/>
          </p:nvSpPr>
          <p:spPr>
            <a:xfrm>
              <a:off x="4925746" y="1479754"/>
              <a:ext cx="2113133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2100" b="1" dirty="0">
                  <a:solidFill>
                    <a:prstClr val="black"/>
                  </a:solidFill>
                </a:rPr>
                <a:t>Category</a:t>
              </a:r>
              <a:endParaRPr sz="2100" b="1" dirty="0">
                <a:solidFill>
                  <a:prstClr val="black"/>
                </a:solidFill>
              </a:endParaRPr>
            </a:p>
          </p:txBody>
        </p:sp>
        <p:sp>
          <p:nvSpPr>
            <p:cNvPr id="43" name="Google Shape;321;p6">
              <a:extLst>
                <a:ext uri="{FF2B5EF4-FFF2-40B4-BE49-F238E27FC236}">
                  <a16:creationId xmlns:a16="http://schemas.microsoft.com/office/drawing/2014/main" id="{3FEB1A2C-EEE1-DA39-FF1B-78CEDB66B151}"/>
                </a:ext>
              </a:extLst>
            </p:cNvPr>
            <p:cNvSpPr txBox="1"/>
            <p:nvPr/>
          </p:nvSpPr>
          <p:spPr>
            <a:xfrm>
              <a:off x="4239352" y="1918599"/>
              <a:ext cx="3391516" cy="6770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1425" dirty="0">
                  <a:solidFill>
                    <a:prstClr val="black"/>
                  </a:solidFill>
                </a:rPr>
                <a:t>8</a:t>
              </a:r>
            </a:p>
            <a:p>
              <a:pPr algn="ctr" defTabSz="685800">
                <a:buClrTx/>
                <a:defRPr/>
              </a:pPr>
              <a:r>
                <a:rPr lang="en-US" sz="1425" dirty="0">
                  <a:solidFill>
                    <a:prstClr val="black"/>
                  </a:solidFill>
                </a:rPr>
                <a:t>lipid categories</a:t>
              </a:r>
              <a:endParaRPr sz="1425" dirty="0">
                <a:solidFill>
                  <a:prstClr val="black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9FC51C6-CA3C-187A-C085-CB823031F0BC}"/>
                </a:ext>
              </a:extLst>
            </p:cNvPr>
            <p:cNvSpPr txBox="1"/>
            <p:nvPr/>
          </p:nvSpPr>
          <p:spPr>
            <a:xfrm>
              <a:off x="4547550" y="879891"/>
              <a:ext cx="3024760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/>
                <a:t>Lipid Speciation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AE520C2-B9E5-F4B7-ED40-5B65EF84DA19}"/>
              </a:ext>
            </a:extLst>
          </p:cNvPr>
          <p:cNvGrpSpPr/>
          <p:nvPr/>
        </p:nvGrpSpPr>
        <p:grpSpPr>
          <a:xfrm>
            <a:off x="574339" y="721351"/>
            <a:ext cx="2651139" cy="1239041"/>
            <a:chOff x="574339" y="721351"/>
            <a:chExt cx="2651139" cy="1239041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A571D61-9838-19B9-55E2-CA0867DBEF6A}"/>
                </a:ext>
              </a:extLst>
            </p:cNvPr>
            <p:cNvGrpSpPr/>
            <p:nvPr/>
          </p:nvGrpSpPr>
          <p:grpSpPr>
            <a:xfrm>
              <a:off x="574339" y="721351"/>
              <a:ext cx="2369696" cy="1239041"/>
              <a:chOff x="586884" y="952006"/>
              <a:chExt cx="2369696" cy="1239041"/>
            </a:xfrm>
            <a:solidFill>
              <a:srgbClr val="61D6FF"/>
            </a:solidFill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8AD6D157-9E60-3C2F-FB4D-1FCCA182FCA3}"/>
                  </a:ext>
                </a:extLst>
              </p:cNvPr>
              <p:cNvSpPr/>
              <p:nvPr/>
            </p:nvSpPr>
            <p:spPr>
              <a:xfrm>
                <a:off x="586884" y="952006"/>
                <a:ext cx="2369696" cy="1239041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b="1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4115" name="Picture 4114">
                <a:extLst>
                  <a:ext uri="{FF2B5EF4-FFF2-40B4-BE49-F238E27FC236}">
                    <a16:creationId xmlns:a16="http://schemas.microsoft.com/office/drawing/2014/main" id="{94E67C34-5264-3654-30EC-C875A60C61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060033" y="1305567"/>
                <a:ext cx="1486652" cy="750255"/>
              </a:xfrm>
              <a:prstGeom prst="rect">
                <a:avLst/>
              </a:prstGeom>
              <a:grpFill/>
              <a:ln>
                <a:solidFill>
                  <a:srgbClr val="61D6FF"/>
                </a:solidFill>
              </a:ln>
            </p:spPr>
          </p:pic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3A4B282-6156-7F35-2B78-8E4294B0279A}"/>
                  </a:ext>
                </a:extLst>
              </p:cNvPr>
              <p:cNvSpPr txBox="1"/>
              <p:nvPr/>
            </p:nvSpPr>
            <p:spPr>
              <a:xfrm>
                <a:off x="733082" y="1008552"/>
                <a:ext cx="2140554" cy="307778"/>
              </a:xfrm>
              <a:prstGeom prst="rect">
                <a:avLst/>
              </a:prstGeom>
              <a:grpFill/>
              <a:ln>
                <a:solidFill>
                  <a:srgbClr val="61D6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Glycerophospholipids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8F604CA-B257-255E-98CE-E60C36406604}"/>
                </a:ext>
              </a:extLst>
            </p:cNvPr>
            <p:cNvSpPr txBox="1"/>
            <p:nvPr/>
          </p:nvSpPr>
          <p:spPr>
            <a:xfrm>
              <a:off x="2338411" y="1326508"/>
              <a:ext cx="887067" cy="2540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1" b="1" dirty="0">
                  <a:solidFill>
                    <a:srgbClr val="FF0000"/>
                  </a:solidFill>
                </a:rPr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715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621F130C-3638-5C9D-AFAA-CC168929B010}"/>
              </a:ext>
            </a:extLst>
          </p:cNvPr>
          <p:cNvSpPr/>
          <p:nvPr/>
        </p:nvSpPr>
        <p:spPr>
          <a:xfrm>
            <a:off x="3149600" y="2571750"/>
            <a:ext cx="1190171" cy="320553"/>
          </a:xfrm>
          <a:prstGeom prst="roundRect">
            <a:avLst/>
          </a:prstGeom>
          <a:solidFill>
            <a:srgbClr val="C6D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itle 1">
            <a:extLst>
              <a:ext uri="{FF2B5EF4-FFF2-40B4-BE49-F238E27FC236}">
                <a16:creationId xmlns:a16="http://schemas.microsoft.com/office/drawing/2014/main" id="{0E319C1C-1E16-454A-86CD-801E00B487FF}"/>
              </a:ext>
            </a:extLst>
          </p:cNvPr>
          <p:cNvSpPr txBox="1">
            <a:spLocks/>
          </p:cNvSpPr>
          <p:nvPr/>
        </p:nvSpPr>
        <p:spPr>
          <a:xfrm>
            <a:off x="1" y="2"/>
            <a:ext cx="5915025" cy="440285"/>
          </a:xfrm>
          <a:prstGeom prst="rect">
            <a:avLst/>
          </a:prstGeom>
        </p:spPr>
        <p:txBody>
          <a:bodyPr vert="horz" lIns="68580" tIns="34291" rIns="68580" bIns="34291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Passions</a:t>
            </a:r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0DF49C58-39C3-44BD-87DB-40754614F5A3}"/>
              </a:ext>
            </a:extLst>
          </p:cNvPr>
          <p:cNvSpPr txBox="1">
            <a:spLocks/>
          </p:cNvSpPr>
          <p:nvPr/>
        </p:nvSpPr>
        <p:spPr>
          <a:xfrm>
            <a:off x="37410" y="2"/>
            <a:ext cx="5915025" cy="440285"/>
          </a:xfrm>
          <a:prstGeom prst="rect">
            <a:avLst/>
          </a:prstGeom>
        </p:spPr>
        <p:txBody>
          <a:bodyPr vert="horz" lIns="68580" tIns="34291" rIns="68580" bIns="34291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Lipid nomenclature</a:t>
            </a:r>
          </a:p>
        </p:txBody>
      </p:sp>
      <p:pic>
        <p:nvPicPr>
          <p:cNvPr id="4" name="Google Shape;274;p34">
            <a:extLst>
              <a:ext uri="{FF2B5EF4-FFF2-40B4-BE49-F238E27FC236}">
                <a16:creationId xmlns:a16="http://schemas.microsoft.com/office/drawing/2014/main" id="{1EC6137F-824E-D503-6606-9967E338112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33991"/>
            <a:ext cx="1152332" cy="6092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Google Shape;104;p2">
            <a:extLst>
              <a:ext uri="{FF2B5EF4-FFF2-40B4-BE49-F238E27FC236}">
                <a16:creationId xmlns:a16="http://schemas.microsoft.com/office/drawing/2014/main" id="{2BF36D70-D0FE-066E-3721-F83450418A1E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A2049DA-2D99-CC37-B806-EC30658F3B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7</a:t>
            </a:fld>
            <a:endParaRPr lang="en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EE3769E-0AEE-F2AE-0FEE-9B431302EA6B}"/>
              </a:ext>
            </a:extLst>
          </p:cNvPr>
          <p:cNvSpPr txBox="1"/>
          <p:nvPr/>
        </p:nvSpPr>
        <p:spPr>
          <a:xfrm>
            <a:off x="271103" y="2573508"/>
            <a:ext cx="1788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PC(18:0_18:1)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7B9119C-336A-E452-F83A-EF6D44227D8B}"/>
              </a:ext>
            </a:extLst>
          </p:cNvPr>
          <p:cNvGrpSpPr/>
          <p:nvPr/>
        </p:nvGrpSpPr>
        <p:grpSpPr>
          <a:xfrm>
            <a:off x="141323" y="3129727"/>
            <a:ext cx="4769979" cy="1755712"/>
            <a:chOff x="925093" y="3112843"/>
            <a:chExt cx="4769979" cy="1755712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69CFF4B-4A40-5863-058E-C86CAF535543}"/>
                </a:ext>
              </a:extLst>
            </p:cNvPr>
            <p:cNvSpPr txBox="1"/>
            <p:nvPr/>
          </p:nvSpPr>
          <p:spPr>
            <a:xfrm>
              <a:off x="966571" y="3112843"/>
              <a:ext cx="15454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800080"/>
                  </a:solidFill>
                </a:rPr>
                <a:t>Fatty Acyl (FA)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40D8D89-31BB-4427-66EA-26A1C827029E}"/>
                </a:ext>
              </a:extLst>
            </p:cNvPr>
            <p:cNvGrpSpPr/>
            <p:nvPr/>
          </p:nvGrpSpPr>
          <p:grpSpPr>
            <a:xfrm>
              <a:off x="925093" y="3418127"/>
              <a:ext cx="4330692" cy="667590"/>
              <a:chOff x="-48977" y="3455488"/>
              <a:chExt cx="4330692" cy="667590"/>
            </a:xfrm>
          </p:grpSpPr>
          <p:sp>
            <p:nvSpPr>
              <p:cNvPr id="41" name="Rounded Rectangle 51">
                <a:extLst>
                  <a:ext uri="{FF2B5EF4-FFF2-40B4-BE49-F238E27FC236}">
                    <a16:creationId xmlns:a16="http://schemas.microsoft.com/office/drawing/2014/main" id="{A5CEF890-8AB7-7648-AE7D-75E5D579B96D}"/>
                  </a:ext>
                </a:extLst>
              </p:cNvPr>
              <p:cNvSpPr/>
              <p:nvPr/>
            </p:nvSpPr>
            <p:spPr>
              <a:xfrm>
                <a:off x="-7499" y="3483557"/>
                <a:ext cx="4289214" cy="639521"/>
              </a:xfrm>
              <a:prstGeom prst="roundRect">
                <a:avLst/>
              </a:prstGeom>
              <a:noFill/>
              <a:ln w="38100"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0415DDB-233C-ECDD-1DAF-B747E4987465}"/>
                  </a:ext>
                </a:extLst>
              </p:cNvPr>
              <p:cNvSpPr/>
              <p:nvPr/>
            </p:nvSpPr>
            <p:spPr>
              <a:xfrm>
                <a:off x="-48977" y="3455488"/>
                <a:ext cx="5998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800080"/>
                    </a:solidFill>
                  </a:rPr>
                  <a:t>18:0</a:t>
                </a:r>
                <a:endParaRPr lang="en-US" dirty="0">
                  <a:solidFill>
                    <a:srgbClr val="800080"/>
                  </a:solidFill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BE79853-C730-467F-150B-235E081AC3ED}"/>
                </a:ext>
              </a:extLst>
            </p:cNvPr>
            <p:cNvGrpSpPr/>
            <p:nvPr/>
          </p:nvGrpSpPr>
          <p:grpSpPr>
            <a:xfrm>
              <a:off x="1040582" y="4088161"/>
              <a:ext cx="4654490" cy="780394"/>
              <a:chOff x="66512" y="4125522"/>
              <a:chExt cx="4654490" cy="780394"/>
            </a:xfrm>
          </p:grpSpPr>
          <p:sp>
            <p:nvSpPr>
              <p:cNvPr id="42" name="Rounded Rectangle 158">
                <a:extLst>
                  <a:ext uri="{FF2B5EF4-FFF2-40B4-BE49-F238E27FC236}">
                    <a16:creationId xmlns:a16="http://schemas.microsoft.com/office/drawing/2014/main" id="{20817AC6-4A00-6B8D-E169-EB5490EAE69D}"/>
                  </a:ext>
                </a:extLst>
              </p:cNvPr>
              <p:cNvSpPr/>
              <p:nvPr/>
            </p:nvSpPr>
            <p:spPr>
              <a:xfrm>
                <a:off x="119982" y="4125522"/>
                <a:ext cx="4601020" cy="699000"/>
              </a:xfrm>
              <a:prstGeom prst="roundRect">
                <a:avLst/>
              </a:prstGeom>
              <a:noFill/>
              <a:ln w="38100"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ABFD2CC-5416-BCED-C817-8F9B5DF555A1}"/>
                  </a:ext>
                </a:extLst>
              </p:cNvPr>
              <p:cNvSpPr/>
              <p:nvPr/>
            </p:nvSpPr>
            <p:spPr>
              <a:xfrm>
                <a:off x="66512" y="4536584"/>
                <a:ext cx="5998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800080"/>
                    </a:solidFill>
                  </a:rPr>
                  <a:t>18:1</a:t>
                </a:r>
                <a:endParaRPr lang="en-US" dirty="0">
                  <a:solidFill>
                    <a:srgbClr val="800080"/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A707A2C-B326-5760-E613-90830C665765}"/>
              </a:ext>
            </a:extLst>
          </p:cNvPr>
          <p:cNvGrpSpPr/>
          <p:nvPr/>
        </p:nvGrpSpPr>
        <p:grpSpPr>
          <a:xfrm>
            <a:off x="5088483" y="2797588"/>
            <a:ext cx="1823320" cy="1808681"/>
            <a:chOff x="6153908" y="2727965"/>
            <a:chExt cx="1823320" cy="1808681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56F19C7-F95A-3F84-DBEB-F8C2F77DE9A1}"/>
                </a:ext>
              </a:extLst>
            </p:cNvPr>
            <p:cNvSpPr/>
            <p:nvPr/>
          </p:nvSpPr>
          <p:spPr>
            <a:xfrm>
              <a:off x="6153908" y="3038272"/>
              <a:ext cx="1823320" cy="1498374"/>
            </a:xfrm>
            <a:prstGeom prst="ellipse">
              <a:avLst/>
            </a:prstGeom>
            <a:noFill/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CA645E6-A182-3157-50FB-FCEDBC1A68FB}"/>
                </a:ext>
              </a:extLst>
            </p:cNvPr>
            <p:cNvSpPr txBox="1"/>
            <p:nvPr/>
          </p:nvSpPr>
          <p:spPr>
            <a:xfrm>
              <a:off x="6153908" y="2727965"/>
              <a:ext cx="182332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Head Group (HG)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9C66275-6906-55D3-7323-3B8C2915B6B1}"/>
                </a:ext>
              </a:extLst>
            </p:cNvPr>
            <p:cNvSpPr/>
            <p:nvPr/>
          </p:nvSpPr>
          <p:spPr>
            <a:xfrm>
              <a:off x="6850605" y="4167314"/>
              <a:ext cx="4299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PC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B4D7DD25-167D-853C-914D-30C81360EB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907405"/>
              </p:ext>
            </p:extLst>
          </p:nvPr>
        </p:nvGraphicFramePr>
        <p:xfrm>
          <a:off x="317994" y="3511462"/>
          <a:ext cx="6306699" cy="1148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6441401" imgH="1173274" progId="ChemDraw.Document.6.0">
                  <p:embed/>
                </p:oleObj>
              </mc:Choice>
              <mc:Fallback>
                <p:oleObj name="CS ChemDraw Drawing" r:id="rId4" imgW="6441401" imgH="1173274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7994" y="3511462"/>
                        <a:ext cx="6306699" cy="1148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C7BB97E-F6A8-4B75-68CF-8C87367C0E52}"/>
              </a:ext>
            </a:extLst>
          </p:cNvPr>
          <p:cNvCxnSpPr/>
          <p:nvPr/>
        </p:nvCxnSpPr>
        <p:spPr>
          <a:xfrm>
            <a:off x="1938233" y="2716332"/>
            <a:ext cx="1141771" cy="0"/>
          </a:xfrm>
          <a:prstGeom prst="straightConnector1">
            <a:avLst/>
          </a:prstGeom>
          <a:ln w="38100">
            <a:solidFill>
              <a:srgbClr val="4B95CC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5E2DCA6-B0DB-4706-F899-66F02E4380F1}"/>
              </a:ext>
            </a:extLst>
          </p:cNvPr>
          <p:cNvSpPr txBox="1"/>
          <p:nvPr/>
        </p:nvSpPr>
        <p:spPr>
          <a:xfrm>
            <a:off x="2851039" y="2579704"/>
            <a:ext cx="1788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PC(18:0/18:1)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28A620B-E932-E5FF-A22A-C83DAA63AB2D}"/>
              </a:ext>
            </a:extLst>
          </p:cNvPr>
          <p:cNvGrpSpPr/>
          <p:nvPr/>
        </p:nvGrpSpPr>
        <p:grpSpPr>
          <a:xfrm>
            <a:off x="6511799" y="2786189"/>
            <a:ext cx="1584850" cy="891539"/>
            <a:chOff x="4925746" y="3809996"/>
            <a:chExt cx="2113133" cy="1188719"/>
          </a:xfrm>
        </p:grpSpPr>
        <p:sp>
          <p:nvSpPr>
            <p:cNvPr id="6" name="Google Shape;297;p6">
              <a:extLst>
                <a:ext uri="{FF2B5EF4-FFF2-40B4-BE49-F238E27FC236}">
                  <a16:creationId xmlns:a16="http://schemas.microsoft.com/office/drawing/2014/main" id="{0CF41AD2-C1CB-81E2-7862-EEC4D71F8DE8}"/>
                </a:ext>
              </a:extLst>
            </p:cNvPr>
            <p:cNvSpPr/>
            <p:nvPr/>
          </p:nvSpPr>
          <p:spPr>
            <a:xfrm rot="10800000">
              <a:off x="5249698" y="3809996"/>
              <a:ext cx="1451819" cy="1188719"/>
            </a:xfrm>
            <a:prstGeom prst="trapezoid">
              <a:avLst>
                <a:gd name="adj" fmla="val 61620"/>
              </a:avLst>
            </a:prstGeom>
            <a:solidFill>
              <a:srgbClr val="1F497D">
                <a:lumMod val="20000"/>
                <a:lumOff val="80000"/>
              </a:srgbClr>
            </a:solidFill>
            <a:ln w="38100" cap="flat" cmpd="sng">
              <a:solidFill>
                <a:sysClr val="windowText" lastClr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defTabSz="685800">
                <a:buClrTx/>
                <a:defRPr/>
              </a:pPr>
              <a:endParaRPr sz="1500">
                <a:solidFill>
                  <a:prstClr val="black"/>
                </a:solidFill>
                <a:latin typeface="Helvetica"/>
              </a:endParaRPr>
            </a:p>
          </p:txBody>
        </p:sp>
        <p:sp>
          <p:nvSpPr>
            <p:cNvPr id="8" name="Google Shape;301;p6">
              <a:extLst>
                <a:ext uri="{FF2B5EF4-FFF2-40B4-BE49-F238E27FC236}">
                  <a16:creationId xmlns:a16="http://schemas.microsoft.com/office/drawing/2014/main" id="{FF825C7B-B1E3-63EA-2B8D-042FBA2A011A}"/>
                </a:ext>
              </a:extLst>
            </p:cNvPr>
            <p:cNvSpPr txBox="1"/>
            <p:nvPr/>
          </p:nvSpPr>
          <p:spPr>
            <a:xfrm>
              <a:off x="4925746" y="3833001"/>
              <a:ext cx="2113133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2100" b="1" dirty="0">
                  <a:solidFill>
                    <a:prstClr val="black"/>
                  </a:solidFill>
                </a:rPr>
                <a:t>Lipid</a:t>
              </a:r>
              <a:endParaRPr sz="2100" b="1" dirty="0">
                <a:solidFill>
                  <a:prstClr val="black"/>
                </a:solidFill>
              </a:endParaRPr>
            </a:p>
          </p:txBody>
        </p:sp>
        <p:sp>
          <p:nvSpPr>
            <p:cNvPr id="12" name="Google Shape;366;p6">
              <a:extLst>
                <a:ext uri="{FF2B5EF4-FFF2-40B4-BE49-F238E27FC236}">
                  <a16:creationId xmlns:a16="http://schemas.microsoft.com/office/drawing/2014/main" id="{ECD0FB17-DC4F-B913-B4E4-4162A7FC4147}"/>
                </a:ext>
              </a:extLst>
            </p:cNvPr>
            <p:cNvSpPr txBox="1"/>
            <p:nvPr/>
          </p:nvSpPr>
          <p:spPr>
            <a:xfrm>
              <a:off x="5489229" y="4262329"/>
              <a:ext cx="948743" cy="3846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1425" dirty="0">
                  <a:solidFill>
                    <a:prstClr val="black"/>
                  </a:solidFill>
                </a:rPr>
                <a:t>FAs</a:t>
              </a:r>
              <a:endParaRPr sz="1425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E75A576-CAF1-6914-5821-0D6F933A942F}"/>
              </a:ext>
            </a:extLst>
          </p:cNvPr>
          <p:cNvGrpSpPr/>
          <p:nvPr/>
        </p:nvGrpSpPr>
        <p:grpSpPr>
          <a:xfrm>
            <a:off x="6205232" y="1892269"/>
            <a:ext cx="2192446" cy="891615"/>
            <a:chOff x="4524302" y="2621175"/>
            <a:chExt cx="2923261" cy="1188820"/>
          </a:xfrm>
        </p:grpSpPr>
        <p:sp>
          <p:nvSpPr>
            <p:cNvPr id="14" name="Google Shape;295;p6">
              <a:extLst>
                <a:ext uri="{FF2B5EF4-FFF2-40B4-BE49-F238E27FC236}">
                  <a16:creationId xmlns:a16="http://schemas.microsoft.com/office/drawing/2014/main" id="{D27229CE-A5FB-616E-12FF-F9F0FC93A1EB}"/>
                </a:ext>
              </a:extLst>
            </p:cNvPr>
            <p:cNvSpPr/>
            <p:nvPr/>
          </p:nvSpPr>
          <p:spPr>
            <a:xfrm rot="10800000">
              <a:off x="4524302" y="2621175"/>
              <a:ext cx="2923261" cy="1188819"/>
            </a:xfrm>
            <a:prstGeom prst="trapezoid">
              <a:avLst>
                <a:gd name="adj" fmla="val 61620"/>
              </a:avLst>
            </a:prstGeom>
            <a:solidFill>
              <a:srgbClr val="89AAD3"/>
            </a:solidFill>
            <a:ln w="38100" cap="flat" cmpd="sng">
              <a:solidFill>
                <a:sysClr val="windowText" lastClr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defTabSz="685800">
                <a:buClrTx/>
                <a:defRPr/>
              </a:pPr>
              <a:endParaRPr sz="1500">
                <a:solidFill>
                  <a:prstClr val="black"/>
                </a:solidFill>
                <a:latin typeface="Helvetica"/>
              </a:endParaRPr>
            </a:p>
          </p:txBody>
        </p:sp>
        <p:sp>
          <p:nvSpPr>
            <p:cNvPr id="15" name="Google Shape;296;p6">
              <a:extLst>
                <a:ext uri="{FF2B5EF4-FFF2-40B4-BE49-F238E27FC236}">
                  <a16:creationId xmlns:a16="http://schemas.microsoft.com/office/drawing/2014/main" id="{219A83E9-2942-E88D-F523-FCDC3C296212}"/>
                </a:ext>
              </a:extLst>
            </p:cNvPr>
            <p:cNvSpPr txBox="1"/>
            <p:nvPr/>
          </p:nvSpPr>
          <p:spPr>
            <a:xfrm>
              <a:off x="5031925" y="2621276"/>
              <a:ext cx="1887366" cy="11887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1913" tIns="61913" rIns="61913" bIns="61913" anchor="ctr" anchorCtr="0">
              <a:noAutofit/>
            </a:bodyPr>
            <a:lstStyle/>
            <a:p>
              <a:pPr algn="ctr" defTabSz="685800">
                <a:lnSpc>
                  <a:spcPct val="90000"/>
                </a:lnSpc>
                <a:buClrTx/>
                <a:defRPr/>
              </a:pPr>
              <a:r>
                <a:rPr lang="en-US" sz="5400">
                  <a:solidFill>
                    <a:prstClr val="white"/>
                  </a:solidFill>
                </a:rPr>
                <a:t> </a:t>
              </a:r>
              <a:endParaRPr sz="5400">
                <a:solidFill>
                  <a:prstClr val="white"/>
                </a:solidFill>
              </a:endParaRPr>
            </a:p>
          </p:txBody>
        </p:sp>
        <p:sp>
          <p:nvSpPr>
            <p:cNvPr id="16" name="Google Shape;300;p6">
              <a:extLst>
                <a:ext uri="{FF2B5EF4-FFF2-40B4-BE49-F238E27FC236}">
                  <a16:creationId xmlns:a16="http://schemas.microsoft.com/office/drawing/2014/main" id="{956BC5A5-ED12-AC77-A92D-76C7D687817B}"/>
                </a:ext>
              </a:extLst>
            </p:cNvPr>
            <p:cNvSpPr txBox="1"/>
            <p:nvPr/>
          </p:nvSpPr>
          <p:spPr>
            <a:xfrm>
              <a:off x="4925746" y="2624130"/>
              <a:ext cx="2113133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2100" b="1" dirty="0">
                  <a:solidFill>
                    <a:prstClr val="black"/>
                  </a:solidFill>
                </a:rPr>
                <a:t>Class</a:t>
              </a:r>
              <a:endParaRPr sz="2100" b="1" dirty="0">
                <a:solidFill>
                  <a:prstClr val="black"/>
                </a:solidFill>
              </a:endParaRPr>
            </a:p>
          </p:txBody>
        </p:sp>
        <p:sp>
          <p:nvSpPr>
            <p:cNvPr id="19" name="Google Shape;322;p6">
              <a:extLst>
                <a:ext uri="{FF2B5EF4-FFF2-40B4-BE49-F238E27FC236}">
                  <a16:creationId xmlns:a16="http://schemas.microsoft.com/office/drawing/2014/main" id="{A1D7D524-37DF-DCB1-6BDE-F1E14F088369}"/>
                </a:ext>
              </a:extLst>
            </p:cNvPr>
            <p:cNvSpPr txBox="1"/>
            <p:nvPr/>
          </p:nvSpPr>
          <p:spPr>
            <a:xfrm>
              <a:off x="4750833" y="2971242"/>
              <a:ext cx="2434288" cy="6770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1425" dirty="0">
                  <a:solidFill>
                    <a:prstClr val="black"/>
                  </a:solidFill>
                </a:rPr>
                <a:t>Common lipids vary by head group</a:t>
              </a:r>
              <a:endParaRPr sz="1425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DD19453-DD9C-FEB0-5361-65278E820DCA}"/>
              </a:ext>
            </a:extLst>
          </p:cNvPr>
          <p:cNvGrpSpPr/>
          <p:nvPr/>
        </p:nvGrpSpPr>
        <p:grpSpPr>
          <a:xfrm>
            <a:off x="5653299" y="583276"/>
            <a:ext cx="3291840" cy="1306039"/>
            <a:chOff x="3781079" y="879891"/>
            <a:chExt cx="4389120" cy="1741385"/>
          </a:xfrm>
        </p:grpSpPr>
        <p:sp>
          <p:nvSpPr>
            <p:cNvPr id="21" name="Google Shape;293;p6">
              <a:extLst>
                <a:ext uri="{FF2B5EF4-FFF2-40B4-BE49-F238E27FC236}">
                  <a16:creationId xmlns:a16="http://schemas.microsoft.com/office/drawing/2014/main" id="{38830DAA-6738-542E-7168-226D981CE8EA}"/>
                </a:ext>
              </a:extLst>
            </p:cNvPr>
            <p:cNvSpPr/>
            <p:nvPr/>
          </p:nvSpPr>
          <p:spPr>
            <a:xfrm rot="10800000">
              <a:off x="3781079" y="1432555"/>
              <a:ext cx="4389120" cy="1188719"/>
            </a:xfrm>
            <a:prstGeom prst="trapezoid">
              <a:avLst>
                <a:gd name="adj" fmla="val 61620"/>
              </a:avLst>
            </a:prstGeom>
            <a:solidFill>
              <a:srgbClr val="61D6FF"/>
            </a:solidFill>
            <a:ln w="38100" cap="flat" cmpd="sng">
              <a:solidFill>
                <a:sysClr val="windowText" lastClr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 defTabSz="685800">
                <a:buClrTx/>
                <a:defRPr/>
              </a:pPr>
              <a:endParaRPr sz="1500">
                <a:solidFill>
                  <a:prstClr val="black"/>
                </a:solidFill>
                <a:latin typeface="Helvetica"/>
              </a:endParaRPr>
            </a:p>
          </p:txBody>
        </p:sp>
        <p:sp>
          <p:nvSpPr>
            <p:cNvPr id="22" name="Google Shape;294;p6">
              <a:extLst>
                <a:ext uri="{FF2B5EF4-FFF2-40B4-BE49-F238E27FC236}">
                  <a16:creationId xmlns:a16="http://schemas.microsoft.com/office/drawing/2014/main" id="{CC537D1A-4C5E-E1B1-B156-19455DB52037}"/>
                </a:ext>
              </a:extLst>
            </p:cNvPr>
            <p:cNvSpPr txBox="1"/>
            <p:nvPr/>
          </p:nvSpPr>
          <p:spPr>
            <a:xfrm>
              <a:off x="4560083" y="1432557"/>
              <a:ext cx="2831049" cy="11887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1913" tIns="61913" rIns="61913" bIns="61913" anchor="ctr" anchorCtr="0">
              <a:noAutofit/>
            </a:bodyPr>
            <a:lstStyle/>
            <a:p>
              <a:pPr algn="ctr" defTabSz="685800">
                <a:lnSpc>
                  <a:spcPct val="90000"/>
                </a:lnSpc>
                <a:buClrTx/>
                <a:defRPr/>
              </a:pPr>
              <a:r>
                <a:rPr lang="en-US" sz="5400">
                  <a:solidFill>
                    <a:prstClr val="white"/>
                  </a:solidFill>
                </a:rPr>
                <a:t> </a:t>
              </a:r>
              <a:endParaRPr sz="5400">
                <a:solidFill>
                  <a:prstClr val="white"/>
                </a:solidFill>
              </a:endParaRPr>
            </a:p>
          </p:txBody>
        </p:sp>
        <p:sp>
          <p:nvSpPr>
            <p:cNvPr id="23" name="Google Shape;299;p6">
              <a:extLst>
                <a:ext uri="{FF2B5EF4-FFF2-40B4-BE49-F238E27FC236}">
                  <a16:creationId xmlns:a16="http://schemas.microsoft.com/office/drawing/2014/main" id="{FD5E0053-12B0-0BB6-203C-FCCB3EE9D470}"/>
                </a:ext>
              </a:extLst>
            </p:cNvPr>
            <p:cNvSpPr txBox="1"/>
            <p:nvPr/>
          </p:nvSpPr>
          <p:spPr>
            <a:xfrm>
              <a:off x="4925746" y="1479754"/>
              <a:ext cx="2113133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2100" b="1" dirty="0">
                  <a:solidFill>
                    <a:prstClr val="black"/>
                  </a:solidFill>
                </a:rPr>
                <a:t>Category</a:t>
              </a:r>
              <a:endParaRPr sz="2100" b="1" dirty="0">
                <a:solidFill>
                  <a:prstClr val="black"/>
                </a:solidFill>
              </a:endParaRPr>
            </a:p>
          </p:txBody>
        </p:sp>
        <p:sp>
          <p:nvSpPr>
            <p:cNvPr id="24" name="Google Shape;321;p6">
              <a:extLst>
                <a:ext uri="{FF2B5EF4-FFF2-40B4-BE49-F238E27FC236}">
                  <a16:creationId xmlns:a16="http://schemas.microsoft.com/office/drawing/2014/main" id="{A1309C21-34E8-0683-4F8A-3E7D7A0E559C}"/>
                </a:ext>
              </a:extLst>
            </p:cNvPr>
            <p:cNvSpPr txBox="1"/>
            <p:nvPr/>
          </p:nvSpPr>
          <p:spPr>
            <a:xfrm>
              <a:off x="4239352" y="1918599"/>
              <a:ext cx="3391516" cy="6770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 defTabSz="685800">
                <a:buClrTx/>
                <a:defRPr/>
              </a:pPr>
              <a:r>
                <a:rPr lang="en-US" sz="1425" dirty="0">
                  <a:solidFill>
                    <a:prstClr val="black"/>
                  </a:solidFill>
                </a:rPr>
                <a:t>8</a:t>
              </a:r>
            </a:p>
            <a:p>
              <a:pPr algn="ctr" defTabSz="685800">
                <a:buClrTx/>
                <a:defRPr/>
              </a:pPr>
              <a:r>
                <a:rPr lang="en-US" sz="1425" dirty="0">
                  <a:solidFill>
                    <a:prstClr val="black"/>
                  </a:solidFill>
                </a:rPr>
                <a:t>lipid categories</a:t>
              </a:r>
              <a:endParaRPr sz="1425" dirty="0">
                <a:solidFill>
                  <a:prstClr val="black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BF19C47-FE50-A67A-D701-6FE8B4F324E6}"/>
                </a:ext>
              </a:extLst>
            </p:cNvPr>
            <p:cNvSpPr txBox="1"/>
            <p:nvPr/>
          </p:nvSpPr>
          <p:spPr>
            <a:xfrm>
              <a:off x="4547550" y="879891"/>
              <a:ext cx="3024760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/>
                <a:t>Lipid Speciation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F70734F-1B6E-9FF9-2F68-4567EC18DE8F}"/>
              </a:ext>
            </a:extLst>
          </p:cNvPr>
          <p:cNvGrpSpPr/>
          <p:nvPr/>
        </p:nvGrpSpPr>
        <p:grpSpPr>
          <a:xfrm>
            <a:off x="2680372" y="627235"/>
            <a:ext cx="645788" cy="1397574"/>
            <a:chOff x="2680372" y="627235"/>
            <a:chExt cx="645788" cy="139757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94E3D9D-D813-6257-0E0A-EF2A41502BD7}"/>
                </a:ext>
              </a:extLst>
            </p:cNvPr>
            <p:cNvGrpSpPr/>
            <p:nvPr/>
          </p:nvGrpSpPr>
          <p:grpSpPr>
            <a:xfrm>
              <a:off x="2680372" y="627235"/>
              <a:ext cx="645788" cy="1397574"/>
              <a:chOff x="631604" y="2430848"/>
              <a:chExt cx="861051" cy="1863432"/>
            </a:xfrm>
          </p:grpSpPr>
          <p:sp>
            <p:nvSpPr>
              <p:cNvPr id="49" name="Rounded Rectangle 68">
                <a:extLst>
                  <a:ext uri="{FF2B5EF4-FFF2-40B4-BE49-F238E27FC236}">
                    <a16:creationId xmlns:a16="http://schemas.microsoft.com/office/drawing/2014/main" id="{A68125F2-D25B-CD95-59E5-67BC88CCFA31}"/>
                  </a:ext>
                </a:extLst>
              </p:cNvPr>
              <p:cNvSpPr/>
              <p:nvPr/>
            </p:nvSpPr>
            <p:spPr>
              <a:xfrm>
                <a:off x="631604" y="2627151"/>
                <a:ext cx="861051" cy="1667129"/>
              </a:xfrm>
              <a:prstGeom prst="roundRect">
                <a:avLst/>
              </a:prstGeom>
              <a:solidFill>
                <a:srgbClr val="89AAD3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1" b="1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05F66064-9A5F-52A1-40B4-8466549D6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77719"/>
              <a:stretch/>
            </p:blipFill>
            <p:spPr>
              <a:xfrm>
                <a:off x="713567" y="2430848"/>
                <a:ext cx="709824" cy="1289973"/>
              </a:xfrm>
              <a:prstGeom prst="rect">
                <a:avLst/>
              </a:prstGeom>
            </p:spPr>
          </p:pic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F778C50-FEB8-28EB-0777-3E0AF6344130}"/>
                </a:ext>
              </a:extLst>
            </p:cNvPr>
            <p:cNvSpPr txBox="1"/>
            <p:nvPr/>
          </p:nvSpPr>
          <p:spPr>
            <a:xfrm>
              <a:off x="2728738" y="1655821"/>
              <a:ext cx="5323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PC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8C58C09-BF0C-3A8D-09A6-D5CE9EE9DB78}"/>
              </a:ext>
            </a:extLst>
          </p:cNvPr>
          <p:cNvGrpSpPr/>
          <p:nvPr/>
        </p:nvGrpSpPr>
        <p:grpSpPr>
          <a:xfrm>
            <a:off x="191233" y="780114"/>
            <a:ext cx="2651139" cy="1239041"/>
            <a:chOff x="574339" y="721351"/>
            <a:chExt cx="2651139" cy="1239041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92C87B9-E812-2E19-1C9B-9FACDDB5CE5C}"/>
                </a:ext>
              </a:extLst>
            </p:cNvPr>
            <p:cNvGrpSpPr/>
            <p:nvPr/>
          </p:nvGrpSpPr>
          <p:grpSpPr>
            <a:xfrm>
              <a:off x="574339" y="721351"/>
              <a:ext cx="2369696" cy="1239041"/>
              <a:chOff x="586884" y="952006"/>
              <a:chExt cx="2369696" cy="1239041"/>
            </a:xfrm>
            <a:solidFill>
              <a:srgbClr val="61D6FF"/>
            </a:solidFill>
          </p:grpSpPr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CEF7DA52-3B93-DD42-4E2F-C34D5AB3A12C}"/>
                  </a:ext>
                </a:extLst>
              </p:cNvPr>
              <p:cNvSpPr/>
              <p:nvPr/>
            </p:nvSpPr>
            <p:spPr>
              <a:xfrm>
                <a:off x="586884" y="952006"/>
                <a:ext cx="2369696" cy="1239041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b="1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3752E171-EAFE-AE4A-A395-BDEC387352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60033" y="1305567"/>
                <a:ext cx="1486652" cy="750255"/>
              </a:xfrm>
              <a:prstGeom prst="rect">
                <a:avLst/>
              </a:prstGeom>
              <a:grpFill/>
              <a:ln>
                <a:solidFill>
                  <a:srgbClr val="61D6FF"/>
                </a:solidFill>
              </a:ln>
            </p:spPr>
          </p:pic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30A0C4A-56CD-B67E-C8A0-21D7B3079D15}"/>
                  </a:ext>
                </a:extLst>
              </p:cNvPr>
              <p:cNvSpPr txBox="1"/>
              <p:nvPr/>
            </p:nvSpPr>
            <p:spPr>
              <a:xfrm>
                <a:off x="733082" y="1008552"/>
                <a:ext cx="2140554" cy="307778"/>
              </a:xfrm>
              <a:prstGeom prst="rect">
                <a:avLst/>
              </a:prstGeom>
              <a:grpFill/>
              <a:ln>
                <a:solidFill>
                  <a:srgbClr val="61D6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Glycerophospholipids</a:t>
                </a:r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FB4E3E9-FD21-1B37-951B-332D3CB2D517}"/>
                </a:ext>
              </a:extLst>
            </p:cNvPr>
            <p:cNvSpPr txBox="1"/>
            <p:nvPr/>
          </p:nvSpPr>
          <p:spPr>
            <a:xfrm>
              <a:off x="2338411" y="1326508"/>
              <a:ext cx="887067" cy="2540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1" b="1" dirty="0">
                  <a:solidFill>
                    <a:srgbClr val="FF0000"/>
                  </a:solidFill>
                </a:rPr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918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>
            <a:extLst>
              <a:ext uri="{FF2B5EF4-FFF2-40B4-BE49-F238E27FC236}">
                <a16:creationId xmlns:a16="http://schemas.microsoft.com/office/drawing/2014/main" id="{0E319C1C-1E16-454A-86CD-801E00B487FF}"/>
              </a:ext>
            </a:extLst>
          </p:cNvPr>
          <p:cNvSpPr txBox="1">
            <a:spLocks/>
          </p:cNvSpPr>
          <p:nvPr/>
        </p:nvSpPr>
        <p:spPr>
          <a:xfrm>
            <a:off x="1" y="2"/>
            <a:ext cx="5915025" cy="440285"/>
          </a:xfrm>
          <a:prstGeom prst="rect">
            <a:avLst/>
          </a:prstGeom>
        </p:spPr>
        <p:txBody>
          <a:bodyPr vert="horz" lIns="68580" tIns="34291" rIns="68580" bIns="34291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Passions</a:t>
            </a:r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0DF49C58-39C3-44BD-87DB-40754614F5A3}"/>
              </a:ext>
            </a:extLst>
          </p:cNvPr>
          <p:cNvSpPr txBox="1">
            <a:spLocks/>
          </p:cNvSpPr>
          <p:nvPr/>
        </p:nvSpPr>
        <p:spPr>
          <a:xfrm>
            <a:off x="37410" y="2"/>
            <a:ext cx="5915025" cy="440285"/>
          </a:xfrm>
          <a:prstGeom prst="rect">
            <a:avLst/>
          </a:prstGeom>
        </p:spPr>
        <p:txBody>
          <a:bodyPr vert="horz" lIns="68580" tIns="34291" rIns="68580" bIns="34291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Targeted vs. untargeted analysis</a:t>
            </a:r>
          </a:p>
        </p:txBody>
      </p:sp>
      <p:pic>
        <p:nvPicPr>
          <p:cNvPr id="4" name="Google Shape;274;p34">
            <a:extLst>
              <a:ext uri="{FF2B5EF4-FFF2-40B4-BE49-F238E27FC236}">
                <a16:creationId xmlns:a16="http://schemas.microsoft.com/office/drawing/2014/main" id="{1EC6137F-824E-D503-6606-9967E338112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559" y="-33991"/>
            <a:ext cx="1152332" cy="6092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Google Shape;104;p2">
            <a:extLst>
              <a:ext uri="{FF2B5EF4-FFF2-40B4-BE49-F238E27FC236}">
                <a16:creationId xmlns:a16="http://schemas.microsoft.com/office/drawing/2014/main" id="{2BF36D70-D0FE-066E-3721-F83450418A1E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A2049DA-2D99-CC37-B806-EC30658F3B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8</a:t>
            </a:fld>
            <a:endParaRPr lang="en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CD60E0E-6B90-7380-4F99-76E63B60C0FF}"/>
              </a:ext>
            </a:extLst>
          </p:cNvPr>
          <p:cNvSpPr/>
          <p:nvPr/>
        </p:nvSpPr>
        <p:spPr>
          <a:xfrm>
            <a:off x="428172" y="921657"/>
            <a:ext cx="3802290" cy="3759200"/>
          </a:xfrm>
          <a:prstGeom prst="roundRect">
            <a:avLst/>
          </a:prstGeom>
          <a:solidFill>
            <a:schemeClr val="bg1"/>
          </a:solidFill>
          <a:ln>
            <a:solidFill>
              <a:srgbClr val="4B95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0E8C931-008F-C671-B0AC-705DBEF9FA00}"/>
              </a:ext>
            </a:extLst>
          </p:cNvPr>
          <p:cNvSpPr/>
          <p:nvPr/>
        </p:nvSpPr>
        <p:spPr>
          <a:xfrm>
            <a:off x="4572000" y="921657"/>
            <a:ext cx="4064000" cy="3759200"/>
          </a:xfrm>
          <a:prstGeom prst="roundRect">
            <a:avLst/>
          </a:prstGeom>
          <a:solidFill>
            <a:schemeClr val="bg1"/>
          </a:solidFill>
          <a:ln>
            <a:solidFill>
              <a:srgbClr val="4B95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97AB87-E773-64F5-54D9-4E2DBA9B385D}"/>
              </a:ext>
            </a:extLst>
          </p:cNvPr>
          <p:cNvSpPr txBox="1"/>
          <p:nvPr/>
        </p:nvSpPr>
        <p:spPr>
          <a:xfrm>
            <a:off x="1190625" y="958687"/>
            <a:ext cx="2373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Targeted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F31A5A-AE62-7238-32B5-151D0C1E3ABD}"/>
              </a:ext>
            </a:extLst>
          </p:cNvPr>
          <p:cNvSpPr txBox="1"/>
          <p:nvPr/>
        </p:nvSpPr>
        <p:spPr>
          <a:xfrm>
            <a:off x="5354414" y="958687"/>
            <a:ext cx="2373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Non-targeted Analysis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5AE988-2080-E3D8-20F3-641882C624A9}"/>
              </a:ext>
            </a:extLst>
          </p:cNvPr>
          <p:cNvSpPr txBox="1"/>
          <p:nvPr/>
        </p:nvSpPr>
        <p:spPr>
          <a:xfrm>
            <a:off x="508000" y="1197429"/>
            <a:ext cx="36430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Pre-determined list of analytes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detect known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Quantitative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Rapid &amp; sensitive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Regulatory methods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A4F182-EF3B-8C1D-1E2A-2C437A22C752}"/>
              </a:ext>
            </a:extLst>
          </p:cNvPr>
          <p:cNvSpPr txBox="1"/>
          <p:nvPr/>
        </p:nvSpPr>
        <p:spPr>
          <a:xfrm>
            <a:off x="4620530" y="1197429"/>
            <a:ext cx="39646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Feature finding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Requires high-resolution mass spectrometry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Complex</a:t>
            </a:r>
            <a:r>
              <a:rPr lang="en-US" dirty="0"/>
              <a:t> multidimensional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 consuming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Qualitative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Exploratory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298A0B2-921C-2FF5-5019-7EB753CE48AE}"/>
              </a:ext>
            </a:extLst>
          </p:cNvPr>
          <p:cNvGrpSpPr/>
          <p:nvPr/>
        </p:nvGrpSpPr>
        <p:grpSpPr>
          <a:xfrm>
            <a:off x="6442847" y="2535173"/>
            <a:ext cx="2006209" cy="1902249"/>
            <a:chOff x="6342263" y="2361191"/>
            <a:chExt cx="2178103" cy="2097310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F231351-C6B8-6CA9-F480-7814FD080D5E}"/>
                </a:ext>
              </a:extLst>
            </p:cNvPr>
            <p:cNvGrpSpPr/>
            <p:nvPr/>
          </p:nvGrpSpPr>
          <p:grpSpPr>
            <a:xfrm>
              <a:off x="6342263" y="2361191"/>
              <a:ext cx="2178103" cy="2097310"/>
              <a:chOff x="5747893" y="2441896"/>
              <a:chExt cx="2178103" cy="2097310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674EDE6E-39EB-EA97-DE05-312E62EA749E}"/>
                  </a:ext>
                </a:extLst>
              </p:cNvPr>
              <p:cNvGrpSpPr/>
              <p:nvPr/>
            </p:nvGrpSpPr>
            <p:grpSpPr>
              <a:xfrm>
                <a:off x="5747893" y="2441896"/>
                <a:ext cx="2178103" cy="948707"/>
                <a:chOff x="2868951" y="1940802"/>
                <a:chExt cx="3462266" cy="1239537"/>
              </a:xfrm>
            </p:grpSpPr>
            <p:pic>
              <p:nvPicPr>
                <p:cNvPr id="22" name="Graphic 56" descr="Magnifying glass with solid fill">
                  <a:extLst>
                    <a:ext uri="{FF2B5EF4-FFF2-40B4-BE49-F238E27FC236}">
                      <a16:creationId xmlns:a16="http://schemas.microsoft.com/office/drawing/2014/main" id="{84B8A920-4522-8630-BDEF-419BE404BE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99318" y="2238434"/>
                  <a:ext cx="1039111" cy="941905"/>
                </a:xfrm>
                <a:prstGeom prst="rect">
                  <a:avLst/>
                </a:prstGeom>
              </p:spPr>
            </p:pic>
            <p:sp>
              <p:nvSpPr>
                <p:cNvPr id="23" name="TextBox 60">
                  <a:extLst>
                    <a:ext uri="{FF2B5EF4-FFF2-40B4-BE49-F238E27FC236}">
                      <a16:creationId xmlns:a16="http://schemas.microsoft.com/office/drawing/2014/main" id="{6EB2CF7D-F1C2-C22C-FBAF-B0E788D10A34}"/>
                    </a:ext>
                  </a:extLst>
                </p:cNvPr>
                <p:cNvSpPr txBox="1"/>
                <p:nvPr/>
              </p:nvSpPr>
              <p:spPr>
                <a:xfrm>
                  <a:off x="2868951" y="1948676"/>
                  <a:ext cx="34622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400" b="1" dirty="0"/>
                    <a:t>Unknown unknowns</a:t>
                  </a:r>
                </a:p>
              </p:txBody>
            </p:sp>
            <p:sp>
              <p:nvSpPr>
                <p:cNvPr id="24" name="Rectangle: Rounded Corners 23">
                  <a:extLst>
                    <a:ext uri="{FF2B5EF4-FFF2-40B4-BE49-F238E27FC236}">
                      <a16:creationId xmlns:a16="http://schemas.microsoft.com/office/drawing/2014/main" id="{F5A28E4F-1228-576D-D8CD-837FC516D136}"/>
                    </a:ext>
                  </a:extLst>
                </p:cNvPr>
                <p:cNvSpPr/>
                <p:nvPr/>
              </p:nvSpPr>
              <p:spPr>
                <a:xfrm>
                  <a:off x="2868951" y="1940802"/>
                  <a:ext cx="3462266" cy="1236238"/>
                </a:xfrm>
                <a:prstGeom prst="round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25" name="TextBox 12">
                  <a:extLst>
                    <a:ext uri="{FF2B5EF4-FFF2-40B4-BE49-F238E27FC236}">
                      <a16:creationId xmlns:a16="http://schemas.microsoft.com/office/drawing/2014/main" id="{4E79E6C1-08D1-6371-71A9-9FF556B15B31}"/>
                    </a:ext>
                  </a:extLst>
                </p:cNvPr>
                <p:cNvSpPr txBox="1"/>
                <p:nvPr/>
              </p:nvSpPr>
              <p:spPr>
                <a:xfrm>
                  <a:off x="2960506" y="2514454"/>
                  <a:ext cx="183830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400" dirty="0"/>
                    <a:t>Discovery</a:t>
                  </a: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BEF948DC-99CF-8B95-8803-CCD57E4D7438}"/>
                  </a:ext>
                </a:extLst>
              </p:cNvPr>
              <p:cNvGrpSpPr/>
              <p:nvPr/>
            </p:nvGrpSpPr>
            <p:grpSpPr>
              <a:xfrm>
                <a:off x="5747893" y="3667136"/>
                <a:ext cx="2178103" cy="872070"/>
                <a:chOff x="2840869" y="1997029"/>
                <a:chExt cx="3462267" cy="1139407"/>
              </a:xfrm>
            </p:grpSpPr>
            <p:pic>
              <p:nvPicPr>
                <p:cNvPr id="28" name="Graphic 56" descr="Clipboard Mixed with solid fill">
                  <a:extLst>
                    <a:ext uri="{FF2B5EF4-FFF2-40B4-BE49-F238E27FC236}">
                      <a16:creationId xmlns:a16="http://schemas.microsoft.com/office/drawing/2014/main" id="{D22B3222-2864-43BA-2B84-A58AC9CC27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/>
                <a:stretch/>
              </p:blipFill>
              <p:spPr>
                <a:xfrm>
                  <a:off x="4899318" y="2282337"/>
                  <a:ext cx="1039111" cy="854098"/>
                </a:xfrm>
                <a:prstGeom prst="rect">
                  <a:avLst/>
                </a:prstGeom>
              </p:spPr>
            </p:pic>
            <p:sp>
              <p:nvSpPr>
                <p:cNvPr id="29" name="TextBox 60">
                  <a:extLst>
                    <a:ext uri="{FF2B5EF4-FFF2-40B4-BE49-F238E27FC236}">
                      <a16:creationId xmlns:a16="http://schemas.microsoft.com/office/drawing/2014/main" id="{789CD4CA-8340-AE79-9517-F3F0CE18B5E5}"/>
                    </a:ext>
                  </a:extLst>
                </p:cNvPr>
                <p:cNvSpPr txBox="1"/>
                <p:nvPr/>
              </p:nvSpPr>
              <p:spPr>
                <a:xfrm>
                  <a:off x="2840869" y="1997029"/>
                  <a:ext cx="3462267" cy="4021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400" b="1" dirty="0"/>
                    <a:t>Known unknowns</a:t>
                  </a:r>
                </a:p>
              </p:txBody>
            </p:sp>
            <p:sp>
              <p:nvSpPr>
                <p:cNvPr id="30" name="Rectangle: Rounded Corners 29">
                  <a:extLst>
                    <a:ext uri="{FF2B5EF4-FFF2-40B4-BE49-F238E27FC236}">
                      <a16:creationId xmlns:a16="http://schemas.microsoft.com/office/drawing/2014/main" id="{7393090D-27C2-9D56-E2DD-443479BAEF58}"/>
                    </a:ext>
                  </a:extLst>
                </p:cNvPr>
                <p:cNvSpPr/>
                <p:nvPr/>
              </p:nvSpPr>
              <p:spPr>
                <a:xfrm>
                  <a:off x="2840869" y="2000507"/>
                  <a:ext cx="3462267" cy="1135929"/>
                </a:xfrm>
                <a:prstGeom prst="round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1" name="TextBox 12">
                  <a:extLst>
                    <a:ext uri="{FF2B5EF4-FFF2-40B4-BE49-F238E27FC236}">
                      <a16:creationId xmlns:a16="http://schemas.microsoft.com/office/drawing/2014/main" id="{66103401-FEEC-C206-4827-1AF9BC783710}"/>
                    </a:ext>
                  </a:extLst>
                </p:cNvPr>
                <p:cNvSpPr txBox="1"/>
                <p:nvPr/>
              </p:nvSpPr>
              <p:spPr>
                <a:xfrm>
                  <a:off x="2960507" y="2392959"/>
                  <a:ext cx="1838308" cy="6836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400" dirty="0"/>
                    <a:t>Suspect Screening</a:t>
                  </a:r>
                </a:p>
              </p:txBody>
            </p:sp>
          </p:grpSp>
        </p:grpSp>
        <p:sp>
          <p:nvSpPr>
            <p:cNvPr id="50" name="Arrow: Down 49">
              <a:extLst>
                <a:ext uri="{FF2B5EF4-FFF2-40B4-BE49-F238E27FC236}">
                  <a16:creationId xmlns:a16="http://schemas.microsoft.com/office/drawing/2014/main" id="{A57C2946-172C-0EFF-FB28-0B906D0F843B}"/>
                </a:ext>
              </a:extLst>
            </p:cNvPr>
            <p:cNvSpPr/>
            <p:nvPr/>
          </p:nvSpPr>
          <p:spPr>
            <a:xfrm>
              <a:off x="7283505" y="3315804"/>
              <a:ext cx="295618" cy="251504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6CA53DE-722F-A224-D3B2-9EC9BA656489}"/>
              </a:ext>
            </a:extLst>
          </p:cNvPr>
          <p:cNvGrpSpPr/>
          <p:nvPr/>
        </p:nvGrpSpPr>
        <p:grpSpPr>
          <a:xfrm>
            <a:off x="3082063" y="1789269"/>
            <a:ext cx="2461228" cy="1900250"/>
            <a:chOff x="3082063" y="1789269"/>
            <a:chExt cx="2461228" cy="1900250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19D8684E-C7DA-B132-C86B-177A70F9B5B1}"/>
                </a:ext>
              </a:extLst>
            </p:cNvPr>
            <p:cNvGrpSpPr/>
            <p:nvPr/>
          </p:nvGrpSpPr>
          <p:grpSpPr>
            <a:xfrm>
              <a:off x="3082063" y="1789269"/>
              <a:ext cx="2461228" cy="1900250"/>
              <a:chOff x="3158552" y="3006878"/>
              <a:chExt cx="2461228" cy="1900250"/>
            </a:xfrm>
          </p:grpSpPr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2F2076A1-8E53-C966-6254-A5F4F3D6EF07}"/>
                  </a:ext>
                </a:extLst>
              </p:cNvPr>
              <p:cNvSpPr/>
              <p:nvPr/>
            </p:nvSpPr>
            <p:spPr>
              <a:xfrm>
                <a:off x="3241224" y="3006878"/>
                <a:ext cx="2320014" cy="190025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4B95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0" name="Google Shape;116;p1">
                <a:extLst>
                  <a:ext uri="{FF2B5EF4-FFF2-40B4-BE49-F238E27FC236}">
                    <a16:creationId xmlns:a16="http://schemas.microsoft.com/office/drawing/2014/main" id="{4CFFFC7B-89A8-4691-A961-FDB756A5C35D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 rotWithShape="1">
              <a:blip r:embed="rId8">
                <a:alphaModFix/>
              </a:blip>
              <a:srcRect r="11369"/>
              <a:stretch/>
            </p:blipFill>
            <p:spPr>
              <a:xfrm>
                <a:off x="3689517" y="4273590"/>
                <a:ext cx="1393494" cy="582309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F1A1F3D4-B01B-6013-C4B0-EFD06D3E8F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79663" y="3552878"/>
                <a:ext cx="341538" cy="0"/>
              </a:xfrm>
              <a:prstGeom prst="straightConnector1">
                <a:avLst/>
              </a:prstGeom>
              <a:ln w="28575">
                <a:solidFill>
                  <a:srgbClr val="4B95C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0E063174-D43C-9C73-0645-94CAB3CCAD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79663" y="4060141"/>
                <a:ext cx="341538" cy="0"/>
              </a:xfrm>
              <a:prstGeom prst="straightConnector1">
                <a:avLst/>
              </a:prstGeom>
              <a:ln w="28575">
                <a:solidFill>
                  <a:srgbClr val="4B95C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EC9BA3A-C18E-12A1-121D-1B68296C5750}"/>
                  </a:ext>
                </a:extLst>
              </p:cNvPr>
              <p:cNvSpPr txBox="1"/>
              <p:nvPr/>
            </p:nvSpPr>
            <p:spPr>
              <a:xfrm>
                <a:off x="3158552" y="3291268"/>
                <a:ext cx="10796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Collection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62944CD-DB6D-3E15-589C-94F78CFA706C}"/>
                  </a:ext>
                </a:extLst>
              </p:cNvPr>
              <p:cNvSpPr txBox="1"/>
              <p:nvPr/>
            </p:nvSpPr>
            <p:spPr>
              <a:xfrm>
                <a:off x="4442765" y="3398990"/>
                <a:ext cx="117701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Untargeted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6688B65-1547-983F-C3A9-39D6449E6784}"/>
                  </a:ext>
                </a:extLst>
              </p:cNvPr>
              <p:cNvSpPr txBox="1"/>
              <p:nvPr/>
            </p:nvSpPr>
            <p:spPr>
              <a:xfrm>
                <a:off x="3241225" y="3798531"/>
                <a:ext cx="90986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</a:t>
                </a:r>
              </a:p>
              <a:p>
                <a:pPr algn="ctr"/>
                <a:r>
                  <a:rPr lang="en-US" dirty="0"/>
                  <a:t>Analysis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DC21C2C-D5F0-564A-7B27-3D20554C354C}"/>
                  </a:ext>
                </a:extLst>
              </p:cNvPr>
              <p:cNvSpPr txBox="1"/>
              <p:nvPr/>
            </p:nvSpPr>
            <p:spPr>
              <a:xfrm>
                <a:off x="4516810" y="3798531"/>
                <a:ext cx="10289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Suspect Screening</a:t>
                </a: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DA3E945-5185-895E-FC74-D4D06DF36702}"/>
                </a:ext>
              </a:extLst>
            </p:cNvPr>
            <p:cNvSpPr txBox="1"/>
            <p:nvPr/>
          </p:nvSpPr>
          <p:spPr>
            <a:xfrm>
              <a:off x="3352254" y="1820003"/>
              <a:ext cx="2003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/>
                <a:t>Baker Lab Analysis</a:t>
              </a:r>
            </a:p>
          </p:txBody>
        </p:sp>
      </p:grpSp>
      <p:pic>
        <p:nvPicPr>
          <p:cNvPr id="1026" name="Picture 2" descr="EPA weakens protections for streams and wetlands | CNN Politics">
            <a:extLst>
              <a:ext uri="{FF2B5EF4-FFF2-40B4-BE49-F238E27FC236}">
                <a16:creationId xmlns:a16="http://schemas.microsoft.com/office/drawing/2014/main" id="{DBF174D6-0262-6129-D7E3-5B25BDE6A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91" y="3400339"/>
            <a:ext cx="1869479" cy="105194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3EF7897-4554-BC4C-DA90-24F0B6A50992}"/>
              </a:ext>
            </a:extLst>
          </p:cNvPr>
          <p:cNvSpPr txBox="1"/>
          <p:nvPr/>
        </p:nvSpPr>
        <p:spPr>
          <a:xfrm>
            <a:off x="0" y="4881292"/>
            <a:ext cx="724609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chemeClr val="bg1">
                    <a:lumMod val="65000"/>
                  </a:schemeClr>
                </a:solidFill>
              </a:rPr>
              <a:t>https://www.cnn.com/2020/01/23/politics/trump-epa-repeals-obama-water-regulation/index.html</a:t>
            </a:r>
          </a:p>
        </p:txBody>
      </p:sp>
    </p:spTree>
    <p:extLst>
      <p:ext uri="{BB962C8B-B14F-4D97-AF65-F5344CB8AC3E}">
        <p14:creationId xmlns:p14="http://schemas.microsoft.com/office/powerpoint/2010/main" val="100594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nk brain with a white background&#10;&#10;Description automatically generated">
            <a:extLst>
              <a:ext uri="{FF2B5EF4-FFF2-40B4-BE49-F238E27FC236}">
                <a16:creationId xmlns:a16="http://schemas.microsoft.com/office/drawing/2014/main" id="{87F9AD6A-9686-CB02-CFED-49BD01797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493" y="1974078"/>
            <a:ext cx="536813" cy="439210"/>
          </a:xfrm>
          <a:prstGeom prst="rect">
            <a:avLst/>
          </a:prstGeom>
        </p:spPr>
      </p:pic>
      <p:pic>
        <p:nvPicPr>
          <p:cNvPr id="274" name="Google Shape;274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88559" y="-33991"/>
            <a:ext cx="1152332" cy="6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26BE1-9115-625A-1A4C-C58A09EB4ED7}"/>
              </a:ext>
            </a:extLst>
          </p:cNvPr>
          <p:cNvSpPr txBox="1"/>
          <p:nvPr/>
        </p:nvSpPr>
        <p:spPr>
          <a:xfrm>
            <a:off x="-1" y="39807"/>
            <a:ext cx="7988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Multidimensional separation technique for lipids</a:t>
            </a:r>
          </a:p>
        </p:txBody>
      </p:sp>
      <p:sp>
        <p:nvSpPr>
          <p:cNvPr id="287" name="Slide Number Placeholder 286">
            <a:extLst>
              <a:ext uri="{FF2B5EF4-FFF2-40B4-BE49-F238E27FC236}">
                <a16:creationId xmlns:a16="http://schemas.microsoft.com/office/drawing/2014/main" id="{705C0593-7DFE-C330-0464-BE39CB988AA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9</a:t>
            </a:fld>
            <a:endParaRPr lang="en" dirty="0"/>
          </a:p>
        </p:txBody>
      </p:sp>
      <p:cxnSp>
        <p:nvCxnSpPr>
          <p:cNvPr id="3" name="Google Shape;104;p2">
            <a:extLst>
              <a:ext uri="{FF2B5EF4-FFF2-40B4-BE49-F238E27FC236}">
                <a16:creationId xmlns:a16="http://schemas.microsoft.com/office/drawing/2014/main" id="{19AF8814-8058-DBCD-BCE7-230A679FB973}"/>
              </a:ext>
            </a:extLst>
          </p:cNvPr>
          <p:cNvCxnSpPr>
            <a:cxnSpLocks/>
          </p:cNvCxnSpPr>
          <p:nvPr/>
        </p:nvCxnSpPr>
        <p:spPr>
          <a:xfrm>
            <a:off x="0" y="579274"/>
            <a:ext cx="9144000" cy="0"/>
          </a:xfrm>
          <a:prstGeom prst="straightConnector1">
            <a:avLst/>
          </a:prstGeom>
          <a:noFill/>
          <a:ln w="120650" cap="flat" cmpd="sng">
            <a:gradFill flip="none" rotWithShape="1">
              <a:gsLst>
                <a:gs pos="60000">
                  <a:srgbClr val="4B95CC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  <a:headEnd type="none" w="sm" len="sm"/>
            <a:tailEnd type="none" w="sm" len="sm"/>
          </a:ln>
          <a:effectLst/>
        </p:spPr>
      </p:cxn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DDD245C0-3E0F-0269-E8C0-9CD7113AD40C}"/>
              </a:ext>
            </a:extLst>
          </p:cNvPr>
          <p:cNvGrpSpPr/>
          <p:nvPr/>
        </p:nvGrpSpPr>
        <p:grpSpPr>
          <a:xfrm>
            <a:off x="3823015" y="1188768"/>
            <a:ext cx="931458" cy="577564"/>
            <a:chOff x="3818903" y="2905641"/>
            <a:chExt cx="1542928" cy="852128"/>
          </a:xfrm>
        </p:grpSpPr>
        <p:sp>
          <p:nvSpPr>
            <p:cNvPr id="334" name="Freeform 393">
              <a:extLst>
                <a:ext uri="{FF2B5EF4-FFF2-40B4-BE49-F238E27FC236}">
                  <a16:creationId xmlns:a16="http://schemas.microsoft.com/office/drawing/2014/main" id="{0626AF2E-2130-98D4-9189-4DAA3A798F06}"/>
                </a:ext>
              </a:extLst>
            </p:cNvPr>
            <p:cNvSpPr/>
            <p:nvPr/>
          </p:nvSpPr>
          <p:spPr>
            <a:xfrm>
              <a:off x="3948058" y="3084956"/>
              <a:ext cx="846527" cy="661625"/>
            </a:xfrm>
            <a:custGeom>
              <a:avLst/>
              <a:gdLst>
                <a:gd name="connsiteX0" fmla="*/ 0 w 432080"/>
                <a:gd name="connsiteY0" fmla="*/ 330588 h 335612"/>
                <a:gd name="connsiteX1" fmla="*/ 60291 w 432080"/>
                <a:gd name="connsiteY1" fmla="*/ 305467 h 335612"/>
                <a:gd name="connsiteX2" fmla="*/ 95460 w 432080"/>
                <a:gd name="connsiteY2" fmla="*/ 250201 h 335612"/>
                <a:gd name="connsiteX3" fmla="*/ 145701 w 432080"/>
                <a:gd name="connsiteY3" fmla="*/ 134645 h 335612"/>
                <a:gd name="connsiteX4" fmla="*/ 188407 w 432080"/>
                <a:gd name="connsiteY4" fmla="*/ 19089 h 335612"/>
                <a:gd name="connsiteX5" fmla="*/ 218552 w 432080"/>
                <a:gd name="connsiteY5" fmla="*/ 1504 h 335612"/>
                <a:gd name="connsiteX6" fmla="*/ 253721 w 432080"/>
                <a:gd name="connsiteY6" fmla="*/ 34161 h 335612"/>
                <a:gd name="connsiteX7" fmla="*/ 276330 w 432080"/>
                <a:gd name="connsiteY7" fmla="*/ 101988 h 335612"/>
                <a:gd name="connsiteX8" fmla="*/ 296427 w 432080"/>
                <a:gd name="connsiteY8" fmla="*/ 159766 h 335612"/>
                <a:gd name="connsiteX9" fmla="*/ 319036 w 432080"/>
                <a:gd name="connsiteY9" fmla="*/ 217544 h 335612"/>
                <a:gd name="connsiteX10" fmla="*/ 349181 w 432080"/>
                <a:gd name="connsiteY10" fmla="*/ 277834 h 335612"/>
                <a:gd name="connsiteX11" fmla="*/ 386862 w 432080"/>
                <a:gd name="connsiteY11" fmla="*/ 318027 h 335612"/>
                <a:gd name="connsiteX12" fmla="*/ 409471 w 432080"/>
                <a:gd name="connsiteY12" fmla="*/ 330588 h 335612"/>
                <a:gd name="connsiteX13" fmla="*/ 432080 w 432080"/>
                <a:gd name="connsiteY13" fmla="*/ 335612 h 335612"/>
                <a:gd name="connsiteX0" fmla="*/ 0 w 432080"/>
                <a:gd name="connsiteY0" fmla="*/ 329099 h 334123"/>
                <a:gd name="connsiteX1" fmla="*/ 60291 w 432080"/>
                <a:gd name="connsiteY1" fmla="*/ 303978 h 334123"/>
                <a:gd name="connsiteX2" fmla="*/ 95460 w 432080"/>
                <a:gd name="connsiteY2" fmla="*/ 248712 h 334123"/>
                <a:gd name="connsiteX3" fmla="*/ 145701 w 432080"/>
                <a:gd name="connsiteY3" fmla="*/ 133156 h 334123"/>
                <a:gd name="connsiteX4" fmla="*/ 185895 w 432080"/>
                <a:gd name="connsiteY4" fmla="*/ 30161 h 334123"/>
                <a:gd name="connsiteX5" fmla="*/ 218552 w 432080"/>
                <a:gd name="connsiteY5" fmla="*/ 15 h 334123"/>
                <a:gd name="connsiteX6" fmla="*/ 253721 w 432080"/>
                <a:gd name="connsiteY6" fmla="*/ 32672 h 334123"/>
                <a:gd name="connsiteX7" fmla="*/ 276330 w 432080"/>
                <a:gd name="connsiteY7" fmla="*/ 100499 h 334123"/>
                <a:gd name="connsiteX8" fmla="*/ 296427 w 432080"/>
                <a:gd name="connsiteY8" fmla="*/ 158277 h 334123"/>
                <a:gd name="connsiteX9" fmla="*/ 319036 w 432080"/>
                <a:gd name="connsiteY9" fmla="*/ 216055 h 334123"/>
                <a:gd name="connsiteX10" fmla="*/ 349181 w 432080"/>
                <a:gd name="connsiteY10" fmla="*/ 276345 h 334123"/>
                <a:gd name="connsiteX11" fmla="*/ 386862 w 432080"/>
                <a:gd name="connsiteY11" fmla="*/ 316538 h 334123"/>
                <a:gd name="connsiteX12" fmla="*/ 409471 w 432080"/>
                <a:gd name="connsiteY12" fmla="*/ 329099 h 334123"/>
                <a:gd name="connsiteX13" fmla="*/ 432080 w 432080"/>
                <a:gd name="connsiteY13" fmla="*/ 334123 h 33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2080" h="334123">
                  <a:moveTo>
                    <a:pt x="0" y="329099"/>
                  </a:moveTo>
                  <a:cubicBezTo>
                    <a:pt x="22190" y="323237"/>
                    <a:pt x="44381" y="317376"/>
                    <a:pt x="60291" y="303978"/>
                  </a:cubicBezTo>
                  <a:cubicBezTo>
                    <a:pt x="76201" y="290580"/>
                    <a:pt x="81225" y="277182"/>
                    <a:pt x="95460" y="248712"/>
                  </a:cubicBezTo>
                  <a:cubicBezTo>
                    <a:pt x="109695" y="220242"/>
                    <a:pt x="130629" y="169581"/>
                    <a:pt x="145701" y="133156"/>
                  </a:cubicBezTo>
                  <a:cubicBezTo>
                    <a:pt x="160773" y="96731"/>
                    <a:pt x="173753" y="52351"/>
                    <a:pt x="185895" y="30161"/>
                  </a:cubicBezTo>
                  <a:cubicBezTo>
                    <a:pt x="198037" y="7971"/>
                    <a:pt x="207248" y="-403"/>
                    <a:pt x="218552" y="15"/>
                  </a:cubicBezTo>
                  <a:cubicBezTo>
                    <a:pt x="229856" y="434"/>
                    <a:pt x="244091" y="15925"/>
                    <a:pt x="253721" y="32672"/>
                  </a:cubicBezTo>
                  <a:cubicBezTo>
                    <a:pt x="263351" y="49419"/>
                    <a:pt x="269212" y="79565"/>
                    <a:pt x="276330" y="100499"/>
                  </a:cubicBezTo>
                  <a:cubicBezTo>
                    <a:pt x="283448" y="121433"/>
                    <a:pt x="289309" y="139018"/>
                    <a:pt x="296427" y="158277"/>
                  </a:cubicBezTo>
                  <a:cubicBezTo>
                    <a:pt x="303545" y="177536"/>
                    <a:pt x="310244" y="196377"/>
                    <a:pt x="319036" y="216055"/>
                  </a:cubicBezTo>
                  <a:cubicBezTo>
                    <a:pt x="327828" y="235733"/>
                    <a:pt x="337877" y="259598"/>
                    <a:pt x="349181" y="276345"/>
                  </a:cubicBezTo>
                  <a:cubicBezTo>
                    <a:pt x="360485" y="293092"/>
                    <a:pt x="376814" y="307746"/>
                    <a:pt x="386862" y="316538"/>
                  </a:cubicBezTo>
                  <a:cubicBezTo>
                    <a:pt x="396910" y="325330"/>
                    <a:pt x="401935" y="326168"/>
                    <a:pt x="409471" y="329099"/>
                  </a:cubicBezTo>
                  <a:cubicBezTo>
                    <a:pt x="417007" y="332030"/>
                    <a:pt x="432080" y="334123"/>
                    <a:pt x="432080" y="334123"/>
                  </a:cubicBezTo>
                </a:path>
              </a:pathLst>
            </a:custGeom>
            <a:solidFill>
              <a:srgbClr val="F2AFA4"/>
            </a:solidFill>
            <a:ln>
              <a:solidFill>
                <a:srgbClr val="CA351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Freeform 394">
              <a:extLst>
                <a:ext uri="{FF2B5EF4-FFF2-40B4-BE49-F238E27FC236}">
                  <a16:creationId xmlns:a16="http://schemas.microsoft.com/office/drawing/2014/main" id="{6EC0C00E-0BB1-53F4-E9BC-46887243771D}"/>
                </a:ext>
              </a:extLst>
            </p:cNvPr>
            <p:cNvSpPr/>
            <p:nvPr/>
          </p:nvSpPr>
          <p:spPr>
            <a:xfrm>
              <a:off x="4325641" y="2905641"/>
              <a:ext cx="846527" cy="852128"/>
            </a:xfrm>
            <a:custGeom>
              <a:avLst/>
              <a:gdLst>
                <a:gd name="connsiteX0" fmla="*/ 0 w 432080"/>
                <a:gd name="connsiteY0" fmla="*/ 330588 h 335612"/>
                <a:gd name="connsiteX1" fmla="*/ 60291 w 432080"/>
                <a:gd name="connsiteY1" fmla="*/ 305467 h 335612"/>
                <a:gd name="connsiteX2" fmla="*/ 95460 w 432080"/>
                <a:gd name="connsiteY2" fmla="*/ 250201 h 335612"/>
                <a:gd name="connsiteX3" fmla="*/ 145701 w 432080"/>
                <a:gd name="connsiteY3" fmla="*/ 134645 h 335612"/>
                <a:gd name="connsiteX4" fmla="*/ 188407 w 432080"/>
                <a:gd name="connsiteY4" fmla="*/ 19089 h 335612"/>
                <a:gd name="connsiteX5" fmla="*/ 218552 w 432080"/>
                <a:gd name="connsiteY5" fmla="*/ 1504 h 335612"/>
                <a:gd name="connsiteX6" fmla="*/ 253721 w 432080"/>
                <a:gd name="connsiteY6" fmla="*/ 34161 h 335612"/>
                <a:gd name="connsiteX7" fmla="*/ 276330 w 432080"/>
                <a:gd name="connsiteY7" fmla="*/ 101988 h 335612"/>
                <a:gd name="connsiteX8" fmla="*/ 296427 w 432080"/>
                <a:gd name="connsiteY8" fmla="*/ 159766 h 335612"/>
                <a:gd name="connsiteX9" fmla="*/ 319036 w 432080"/>
                <a:gd name="connsiteY9" fmla="*/ 217544 h 335612"/>
                <a:gd name="connsiteX10" fmla="*/ 349181 w 432080"/>
                <a:gd name="connsiteY10" fmla="*/ 277834 h 335612"/>
                <a:gd name="connsiteX11" fmla="*/ 386862 w 432080"/>
                <a:gd name="connsiteY11" fmla="*/ 318027 h 335612"/>
                <a:gd name="connsiteX12" fmla="*/ 409471 w 432080"/>
                <a:gd name="connsiteY12" fmla="*/ 330588 h 335612"/>
                <a:gd name="connsiteX13" fmla="*/ 432080 w 432080"/>
                <a:gd name="connsiteY13" fmla="*/ 335612 h 335612"/>
                <a:gd name="connsiteX0" fmla="*/ 0 w 432080"/>
                <a:gd name="connsiteY0" fmla="*/ 329099 h 334123"/>
                <a:gd name="connsiteX1" fmla="*/ 60291 w 432080"/>
                <a:gd name="connsiteY1" fmla="*/ 303978 h 334123"/>
                <a:gd name="connsiteX2" fmla="*/ 95460 w 432080"/>
                <a:gd name="connsiteY2" fmla="*/ 248712 h 334123"/>
                <a:gd name="connsiteX3" fmla="*/ 145701 w 432080"/>
                <a:gd name="connsiteY3" fmla="*/ 133156 h 334123"/>
                <a:gd name="connsiteX4" fmla="*/ 185895 w 432080"/>
                <a:gd name="connsiteY4" fmla="*/ 30161 h 334123"/>
                <a:gd name="connsiteX5" fmla="*/ 218552 w 432080"/>
                <a:gd name="connsiteY5" fmla="*/ 15 h 334123"/>
                <a:gd name="connsiteX6" fmla="*/ 253721 w 432080"/>
                <a:gd name="connsiteY6" fmla="*/ 32672 h 334123"/>
                <a:gd name="connsiteX7" fmla="*/ 276330 w 432080"/>
                <a:gd name="connsiteY7" fmla="*/ 100499 h 334123"/>
                <a:gd name="connsiteX8" fmla="*/ 296427 w 432080"/>
                <a:gd name="connsiteY8" fmla="*/ 158277 h 334123"/>
                <a:gd name="connsiteX9" fmla="*/ 319036 w 432080"/>
                <a:gd name="connsiteY9" fmla="*/ 216055 h 334123"/>
                <a:gd name="connsiteX10" fmla="*/ 349181 w 432080"/>
                <a:gd name="connsiteY10" fmla="*/ 276345 h 334123"/>
                <a:gd name="connsiteX11" fmla="*/ 386862 w 432080"/>
                <a:gd name="connsiteY11" fmla="*/ 316538 h 334123"/>
                <a:gd name="connsiteX12" fmla="*/ 409471 w 432080"/>
                <a:gd name="connsiteY12" fmla="*/ 329099 h 334123"/>
                <a:gd name="connsiteX13" fmla="*/ 432080 w 432080"/>
                <a:gd name="connsiteY13" fmla="*/ 334123 h 33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2080" h="334123">
                  <a:moveTo>
                    <a:pt x="0" y="329099"/>
                  </a:moveTo>
                  <a:cubicBezTo>
                    <a:pt x="22190" y="323237"/>
                    <a:pt x="44381" y="317376"/>
                    <a:pt x="60291" y="303978"/>
                  </a:cubicBezTo>
                  <a:cubicBezTo>
                    <a:pt x="76201" y="290580"/>
                    <a:pt x="81225" y="277182"/>
                    <a:pt x="95460" y="248712"/>
                  </a:cubicBezTo>
                  <a:cubicBezTo>
                    <a:pt x="109695" y="220242"/>
                    <a:pt x="130629" y="169581"/>
                    <a:pt x="145701" y="133156"/>
                  </a:cubicBezTo>
                  <a:cubicBezTo>
                    <a:pt x="160773" y="96731"/>
                    <a:pt x="173753" y="52351"/>
                    <a:pt x="185895" y="30161"/>
                  </a:cubicBezTo>
                  <a:cubicBezTo>
                    <a:pt x="198037" y="7971"/>
                    <a:pt x="207248" y="-403"/>
                    <a:pt x="218552" y="15"/>
                  </a:cubicBezTo>
                  <a:cubicBezTo>
                    <a:pt x="229856" y="434"/>
                    <a:pt x="244091" y="15925"/>
                    <a:pt x="253721" y="32672"/>
                  </a:cubicBezTo>
                  <a:cubicBezTo>
                    <a:pt x="263351" y="49419"/>
                    <a:pt x="269212" y="79565"/>
                    <a:pt x="276330" y="100499"/>
                  </a:cubicBezTo>
                  <a:cubicBezTo>
                    <a:pt x="283448" y="121433"/>
                    <a:pt x="289309" y="139018"/>
                    <a:pt x="296427" y="158277"/>
                  </a:cubicBezTo>
                  <a:cubicBezTo>
                    <a:pt x="303545" y="177536"/>
                    <a:pt x="310244" y="196377"/>
                    <a:pt x="319036" y="216055"/>
                  </a:cubicBezTo>
                  <a:cubicBezTo>
                    <a:pt x="327828" y="235733"/>
                    <a:pt x="337877" y="259598"/>
                    <a:pt x="349181" y="276345"/>
                  </a:cubicBezTo>
                  <a:cubicBezTo>
                    <a:pt x="360485" y="293092"/>
                    <a:pt x="376814" y="307746"/>
                    <a:pt x="386862" y="316538"/>
                  </a:cubicBezTo>
                  <a:cubicBezTo>
                    <a:pt x="396910" y="325330"/>
                    <a:pt x="401935" y="326168"/>
                    <a:pt x="409471" y="329099"/>
                  </a:cubicBezTo>
                  <a:cubicBezTo>
                    <a:pt x="417007" y="332030"/>
                    <a:pt x="432080" y="334123"/>
                    <a:pt x="432080" y="334123"/>
                  </a:cubicBezTo>
                </a:path>
              </a:pathLst>
            </a:custGeom>
            <a:solidFill>
              <a:srgbClr val="96B8EE"/>
            </a:solidFill>
            <a:ln>
              <a:solidFill>
                <a:srgbClr val="114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F5587A7B-C508-CB72-B27B-A70AA855B9B8}"/>
                </a:ext>
              </a:extLst>
            </p:cNvPr>
            <p:cNvCxnSpPr/>
            <p:nvPr/>
          </p:nvCxnSpPr>
          <p:spPr>
            <a:xfrm>
              <a:off x="3818903" y="3735803"/>
              <a:ext cx="1542928" cy="1492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1" name="TextBox 5">
            <a:extLst>
              <a:ext uri="{FF2B5EF4-FFF2-40B4-BE49-F238E27FC236}">
                <a16:creationId xmlns:a16="http://schemas.microsoft.com/office/drawing/2014/main" id="{47CB3493-9F8E-2EBB-51CD-BF8DAB553119}"/>
              </a:ext>
            </a:extLst>
          </p:cNvPr>
          <p:cNvSpPr txBox="1"/>
          <p:nvPr/>
        </p:nvSpPr>
        <p:spPr>
          <a:xfrm>
            <a:off x="3321021" y="1722622"/>
            <a:ext cx="1931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Size, shape, charge</a:t>
            </a:r>
          </a:p>
        </p:txBody>
      </p:sp>
      <p:sp>
        <p:nvSpPr>
          <p:cNvPr id="302" name="TextBox 6">
            <a:extLst>
              <a:ext uri="{FF2B5EF4-FFF2-40B4-BE49-F238E27FC236}">
                <a16:creationId xmlns:a16="http://schemas.microsoft.com/office/drawing/2014/main" id="{72393475-5AC0-7235-78A8-0D8E554C0B36}"/>
              </a:ext>
            </a:extLst>
          </p:cNvPr>
          <p:cNvSpPr txBox="1"/>
          <p:nvPr/>
        </p:nvSpPr>
        <p:spPr>
          <a:xfrm>
            <a:off x="5119339" y="1216635"/>
            <a:ext cx="1627426" cy="225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Fragments,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m/z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130E857A-A86F-C291-00E1-369DD76847FD}"/>
              </a:ext>
            </a:extLst>
          </p:cNvPr>
          <p:cNvGrpSpPr/>
          <p:nvPr/>
        </p:nvGrpSpPr>
        <p:grpSpPr>
          <a:xfrm>
            <a:off x="5525073" y="705063"/>
            <a:ext cx="907670" cy="556699"/>
            <a:chOff x="5503984" y="489143"/>
            <a:chExt cx="1546512" cy="716789"/>
          </a:xfrm>
        </p:grpSpPr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F033765A-AD48-6E6C-BCEA-61C919DAA7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43981" y="590994"/>
              <a:ext cx="6289" cy="614937"/>
            </a:xfrm>
            <a:prstGeom prst="line">
              <a:avLst/>
            </a:prstGeom>
            <a:ln w="28575">
              <a:solidFill>
                <a:srgbClr val="1A1A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25F48D89-F084-0AA3-6F3C-13E546E080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21637" y="489143"/>
              <a:ext cx="0" cy="6922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BD0D4101-73B4-883F-BD4B-56EB55700B04}"/>
                </a:ext>
              </a:extLst>
            </p:cNvPr>
            <p:cNvCxnSpPr>
              <a:cxnSpLocks/>
            </p:cNvCxnSpPr>
            <p:nvPr/>
          </p:nvCxnSpPr>
          <p:spPr>
            <a:xfrm>
              <a:off x="6743981" y="727995"/>
              <a:ext cx="6289" cy="472597"/>
            </a:xfrm>
            <a:prstGeom prst="line">
              <a:avLst/>
            </a:prstGeom>
            <a:ln w="28575">
              <a:solidFill>
                <a:srgbClr val="CA35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75D4DBC8-41B2-E1D6-CF66-E4023CC2E779}"/>
                </a:ext>
              </a:extLst>
            </p:cNvPr>
            <p:cNvCxnSpPr>
              <a:cxnSpLocks/>
            </p:cNvCxnSpPr>
            <p:nvPr/>
          </p:nvCxnSpPr>
          <p:spPr>
            <a:xfrm>
              <a:off x="6178099" y="812701"/>
              <a:ext cx="0" cy="389651"/>
            </a:xfrm>
            <a:prstGeom prst="line">
              <a:avLst/>
            </a:prstGeom>
            <a:ln w="28575">
              <a:solidFill>
                <a:srgbClr val="EA79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976DD628-B0E9-EC97-F148-E967F586147A}"/>
                </a:ext>
              </a:extLst>
            </p:cNvPr>
            <p:cNvCxnSpPr>
              <a:cxnSpLocks/>
            </p:cNvCxnSpPr>
            <p:nvPr/>
          </p:nvCxnSpPr>
          <p:spPr>
            <a:xfrm>
              <a:off x="5980439" y="816281"/>
              <a:ext cx="0" cy="389651"/>
            </a:xfrm>
            <a:prstGeom prst="line">
              <a:avLst/>
            </a:prstGeom>
            <a:ln w="28575">
              <a:solidFill>
                <a:srgbClr val="15BB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A3269B26-B8E7-1D09-00F0-E3BC6185149C}"/>
                </a:ext>
              </a:extLst>
            </p:cNvPr>
            <p:cNvCxnSpPr>
              <a:cxnSpLocks/>
            </p:cNvCxnSpPr>
            <p:nvPr/>
          </p:nvCxnSpPr>
          <p:spPr>
            <a:xfrm>
              <a:off x="5740150" y="1041082"/>
              <a:ext cx="0" cy="159876"/>
            </a:xfrm>
            <a:prstGeom prst="line">
              <a:avLst/>
            </a:prstGeom>
            <a:ln w="28575">
              <a:solidFill>
                <a:srgbClr val="45C5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6C769A32-587C-1547-7733-A0C30FF6B7AE}"/>
                </a:ext>
              </a:extLst>
            </p:cNvPr>
            <p:cNvCxnSpPr>
              <a:cxnSpLocks/>
            </p:cNvCxnSpPr>
            <p:nvPr/>
          </p:nvCxnSpPr>
          <p:spPr>
            <a:xfrm>
              <a:off x="6238940" y="934218"/>
              <a:ext cx="0" cy="271712"/>
            </a:xfrm>
            <a:prstGeom prst="line">
              <a:avLst/>
            </a:prstGeom>
            <a:ln w="28575">
              <a:solidFill>
                <a:srgbClr val="A45A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18288E42-4EE6-8D72-AB90-7D33732AB4A5}"/>
                </a:ext>
              </a:extLst>
            </p:cNvPr>
            <p:cNvCxnSpPr>
              <a:cxnSpLocks/>
            </p:cNvCxnSpPr>
            <p:nvPr/>
          </p:nvCxnSpPr>
          <p:spPr>
            <a:xfrm>
              <a:off x="5932304" y="929244"/>
              <a:ext cx="0" cy="271712"/>
            </a:xfrm>
            <a:prstGeom prst="line">
              <a:avLst/>
            </a:prstGeom>
            <a:ln w="28575">
              <a:solidFill>
                <a:srgbClr val="FFDC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FD8EA3B6-2D7D-EC66-D294-F0BE4341B337}"/>
                </a:ext>
              </a:extLst>
            </p:cNvPr>
            <p:cNvCxnSpPr>
              <a:cxnSpLocks/>
            </p:cNvCxnSpPr>
            <p:nvPr/>
          </p:nvCxnSpPr>
          <p:spPr>
            <a:xfrm>
              <a:off x="5503984" y="1185541"/>
              <a:ext cx="1546512" cy="198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6" name="TextBox 305">
            <a:extLst>
              <a:ext uri="{FF2B5EF4-FFF2-40B4-BE49-F238E27FC236}">
                <a16:creationId xmlns:a16="http://schemas.microsoft.com/office/drawing/2014/main" id="{A7A32040-C892-59B7-FDBE-B47594292E15}"/>
              </a:ext>
            </a:extLst>
          </p:cNvPr>
          <p:cNvSpPr txBox="1"/>
          <p:nvPr/>
        </p:nvSpPr>
        <p:spPr>
          <a:xfrm>
            <a:off x="1866222" y="2354083"/>
            <a:ext cx="1644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Hydrophobicity</a:t>
            </a:r>
          </a:p>
        </p:txBody>
      </p: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86082C2F-1E6E-0634-1452-0B60BC962150}"/>
              </a:ext>
            </a:extLst>
          </p:cNvPr>
          <p:cNvGrpSpPr>
            <a:grpSpLocks noChangeAspect="1"/>
          </p:cNvGrpSpPr>
          <p:nvPr/>
        </p:nvGrpSpPr>
        <p:grpSpPr>
          <a:xfrm>
            <a:off x="2329401" y="1766332"/>
            <a:ext cx="708197" cy="585006"/>
            <a:chOff x="2588157" y="5283290"/>
            <a:chExt cx="911955" cy="753320"/>
          </a:xfrm>
        </p:grpSpPr>
        <p:grpSp>
          <p:nvGrpSpPr>
            <p:cNvPr id="392" name="Group 391">
              <a:extLst>
                <a:ext uri="{FF2B5EF4-FFF2-40B4-BE49-F238E27FC236}">
                  <a16:creationId xmlns:a16="http://schemas.microsoft.com/office/drawing/2014/main" id="{D465BD80-3638-D0E8-2CE8-0F01A13E377D}"/>
                </a:ext>
              </a:extLst>
            </p:cNvPr>
            <p:cNvGrpSpPr/>
            <p:nvPr/>
          </p:nvGrpSpPr>
          <p:grpSpPr>
            <a:xfrm>
              <a:off x="2588157" y="5283290"/>
              <a:ext cx="911955" cy="753320"/>
              <a:chOff x="365410" y="1226807"/>
              <a:chExt cx="911955" cy="753320"/>
            </a:xfrm>
          </p:grpSpPr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58E0FFB2-3835-F337-BA5C-47BB373D3315}"/>
                  </a:ext>
                </a:extLst>
              </p:cNvPr>
              <p:cNvSpPr/>
              <p:nvPr/>
            </p:nvSpPr>
            <p:spPr>
              <a:xfrm>
                <a:off x="683128" y="1226807"/>
                <a:ext cx="209439" cy="209439"/>
              </a:xfrm>
              <a:prstGeom prst="ellipse">
                <a:avLst/>
              </a:prstGeom>
              <a:gradFill flip="none" rotWithShape="1">
                <a:gsLst>
                  <a:gs pos="0">
                    <a:srgbClr val="6899E6">
                      <a:shade val="30000"/>
                      <a:satMod val="115000"/>
                    </a:srgbClr>
                  </a:gs>
                  <a:gs pos="50000">
                    <a:srgbClr val="6899E6">
                      <a:shade val="67500"/>
                      <a:satMod val="115000"/>
                    </a:srgbClr>
                  </a:gs>
                  <a:gs pos="100000">
                    <a:srgbClr val="6899E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solidFill>
                  <a:srgbClr val="114E9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94">
                <a:extLst>
                  <a:ext uri="{FF2B5EF4-FFF2-40B4-BE49-F238E27FC236}">
                    <a16:creationId xmlns:a16="http://schemas.microsoft.com/office/drawing/2014/main" id="{A8A2B7BE-1244-3EF0-7630-4E4D3325C534}"/>
                  </a:ext>
                </a:extLst>
              </p:cNvPr>
              <p:cNvSpPr/>
              <p:nvPr/>
            </p:nvSpPr>
            <p:spPr>
              <a:xfrm>
                <a:off x="641507" y="1522254"/>
                <a:ext cx="209439" cy="209439"/>
              </a:xfrm>
              <a:prstGeom prst="ellipse">
                <a:avLst/>
              </a:prstGeom>
              <a:gradFill flip="none" rotWithShape="1">
                <a:gsLst>
                  <a:gs pos="0">
                    <a:srgbClr val="6899E6">
                      <a:shade val="30000"/>
                      <a:satMod val="115000"/>
                    </a:srgbClr>
                  </a:gs>
                  <a:gs pos="50000">
                    <a:srgbClr val="6899E6">
                      <a:shade val="67500"/>
                      <a:satMod val="115000"/>
                    </a:srgbClr>
                  </a:gs>
                  <a:gs pos="100000">
                    <a:srgbClr val="6899E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solidFill>
                  <a:srgbClr val="114E9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95">
                <a:extLst>
                  <a:ext uri="{FF2B5EF4-FFF2-40B4-BE49-F238E27FC236}">
                    <a16:creationId xmlns:a16="http://schemas.microsoft.com/office/drawing/2014/main" id="{1F10C583-AC68-B31D-C9C6-218198CA4D44}"/>
                  </a:ext>
                </a:extLst>
              </p:cNvPr>
              <p:cNvSpPr/>
              <p:nvPr/>
            </p:nvSpPr>
            <p:spPr>
              <a:xfrm>
                <a:off x="905623" y="1378730"/>
                <a:ext cx="227381" cy="227379"/>
              </a:xfrm>
              <a:prstGeom prst="ellipse">
                <a:avLst/>
              </a:prstGeom>
              <a:gradFill>
                <a:gsLst>
                  <a:gs pos="0">
                    <a:srgbClr val="F2AFA4"/>
                  </a:gs>
                  <a:gs pos="51000">
                    <a:srgbClr val="E55E47"/>
                  </a:gs>
                  <a:gs pos="83000">
                    <a:srgbClr val="E1452B"/>
                  </a:gs>
                  <a:gs pos="100000">
                    <a:srgbClr val="CA351C"/>
                  </a:gs>
                </a:gsLst>
                <a:lin ang="5400000" scaled="1"/>
              </a:gradFill>
              <a:ln w="9525">
                <a:solidFill>
                  <a:srgbClr val="8E251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96">
                <a:extLst>
                  <a:ext uri="{FF2B5EF4-FFF2-40B4-BE49-F238E27FC236}">
                    <a16:creationId xmlns:a16="http://schemas.microsoft.com/office/drawing/2014/main" id="{C483D654-28DF-1E4A-9320-D54D33E9F9E1}"/>
                  </a:ext>
                </a:extLst>
              </p:cNvPr>
              <p:cNvSpPr/>
              <p:nvPr/>
            </p:nvSpPr>
            <p:spPr>
              <a:xfrm>
                <a:off x="365410" y="1672957"/>
                <a:ext cx="227381" cy="227381"/>
              </a:xfrm>
              <a:prstGeom prst="ellipse">
                <a:avLst/>
              </a:prstGeom>
              <a:gradFill>
                <a:gsLst>
                  <a:gs pos="0">
                    <a:srgbClr val="F2AFA4"/>
                  </a:gs>
                  <a:gs pos="51000">
                    <a:srgbClr val="E55E47"/>
                  </a:gs>
                  <a:gs pos="83000">
                    <a:srgbClr val="E1452B"/>
                  </a:gs>
                  <a:gs pos="100000">
                    <a:srgbClr val="CA351C"/>
                  </a:gs>
                </a:gsLst>
                <a:lin ang="5400000" scaled="1"/>
              </a:gradFill>
              <a:ln w="9525">
                <a:solidFill>
                  <a:srgbClr val="8E251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97">
                <a:extLst>
                  <a:ext uri="{FF2B5EF4-FFF2-40B4-BE49-F238E27FC236}">
                    <a16:creationId xmlns:a16="http://schemas.microsoft.com/office/drawing/2014/main" id="{FDA123DB-5A66-1E75-05FF-117B8958B150}"/>
                  </a:ext>
                </a:extLst>
              </p:cNvPr>
              <p:cNvSpPr/>
              <p:nvPr/>
            </p:nvSpPr>
            <p:spPr>
              <a:xfrm>
                <a:off x="784945" y="1752747"/>
                <a:ext cx="227381" cy="227380"/>
              </a:xfrm>
              <a:prstGeom prst="ellipse">
                <a:avLst/>
              </a:prstGeom>
              <a:gradFill>
                <a:gsLst>
                  <a:gs pos="0">
                    <a:srgbClr val="F2AFA4"/>
                  </a:gs>
                  <a:gs pos="51000">
                    <a:srgbClr val="E55E47"/>
                  </a:gs>
                  <a:gs pos="83000">
                    <a:srgbClr val="E1452B"/>
                  </a:gs>
                  <a:gs pos="100000">
                    <a:srgbClr val="CA351C"/>
                  </a:gs>
                </a:gsLst>
                <a:lin ang="5400000" scaled="1"/>
              </a:gradFill>
              <a:ln w="9525">
                <a:solidFill>
                  <a:srgbClr val="8E251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Oval 398">
                <a:extLst>
                  <a:ext uri="{FF2B5EF4-FFF2-40B4-BE49-F238E27FC236}">
                    <a16:creationId xmlns:a16="http://schemas.microsoft.com/office/drawing/2014/main" id="{227B8087-BBCB-53A1-D342-B35F7E327CD4}"/>
                  </a:ext>
                </a:extLst>
              </p:cNvPr>
              <p:cNvSpPr/>
              <p:nvPr/>
            </p:nvSpPr>
            <p:spPr>
              <a:xfrm>
                <a:off x="1067927" y="1679902"/>
                <a:ext cx="209438" cy="209438"/>
              </a:xfrm>
              <a:prstGeom prst="ellipse">
                <a:avLst/>
              </a:prstGeom>
              <a:gradFill flip="none" rotWithShape="1">
                <a:gsLst>
                  <a:gs pos="0">
                    <a:srgbClr val="6899E6">
                      <a:shade val="30000"/>
                      <a:satMod val="115000"/>
                    </a:srgbClr>
                  </a:gs>
                  <a:gs pos="50000">
                    <a:srgbClr val="6899E6">
                      <a:shade val="67500"/>
                      <a:satMod val="115000"/>
                    </a:srgbClr>
                  </a:gs>
                  <a:gs pos="100000">
                    <a:srgbClr val="6899E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solidFill>
                  <a:srgbClr val="114E9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93" name="Oval 392">
              <a:extLst>
                <a:ext uri="{FF2B5EF4-FFF2-40B4-BE49-F238E27FC236}">
                  <a16:creationId xmlns:a16="http://schemas.microsoft.com/office/drawing/2014/main" id="{B4DE9D90-262A-11C1-5132-A156709F1DCF}"/>
                </a:ext>
              </a:extLst>
            </p:cNvPr>
            <p:cNvSpPr/>
            <p:nvPr/>
          </p:nvSpPr>
          <p:spPr>
            <a:xfrm>
              <a:off x="2590238" y="5446943"/>
              <a:ext cx="209438" cy="209438"/>
            </a:xfrm>
            <a:prstGeom prst="ellipse">
              <a:avLst/>
            </a:prstGeom>
            <a:gradFill flip="none" rotWithShape="1">
              <a:gsLst>
                <a:gs pos="0">
                  <a:srgbClr val="6899E6">
                    <a:shade val="30000"/>
                    <a:satMod val="115000"/>
                  </a:srgbClr>
                </a:gs>
                <a:gs pos="50000">
                  <a:srgbClr val="6899E6">
                    <a:shade val="67500"/>
                    <a:satMod val="115000"/>
                  </a:srgbClr>
                </a:gs>
                <a:gs pos="100000">
                  <a:srgbClr val="6899E6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solidFill>
                <a:srgbClr val="114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4" name="Group 433">
            <a:extLst>
              <a:ext uri="{FF2B5EF4-FFF2-40B4-BE49-F238E27FC236}">
                <a16:creationId xmlns:a16="http://schemas.microsoft.com/office/drawing/2014/main" id="{60544CF4-31BB-CF56-4B67-375CF1C43168}"/>
              </a:ext>
            </a:extLst>
          </p:cNvPr>
          <p:cNvGrpSpPr/>
          <p:nvPr/>
        </p:nvGrpSpPr>
        <p:grpSpPr>
          <a:xfrm>
            <a:off x="1866222" y="1497731"/>
            <a:ext cx="4866522" cy="3367668"/>
            <a:chOff x="2040566" y="2385221"/>
            <a:chExt cx="4866522" cy="3367668"/>
          </a:xfrm>
        </p:grpSpPr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9D65564B-8AD6-7AE9-8A26-38582E335D04}"/>
                </a:ext>
              </a:extLst>
            </p:cNvPr>
            <p:cNvCxnSpPr>
              <a:cxnSpLocks/>
            </p:cNvCxnSpPr>
            <p:nvPr/>
          </p:nvCxnSpPr>
          <p:spPr>
            <a:xfrm>
              <a:off x="3501816" y="2923467"/>
              <a:ext cx="1875622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6" name="Straight Connector 365">
              <a:extLst>
                <a:ext uri="{FF2B5EF4-FFF2-40B4-BE49-F238E27FC236}">
                  <a16:creationId xmlns:a16="http://schemas.microsoft.com/office/drawing/2014/main" id="{AABE7848-CA59-3B38-2816-EE4B0D41A9AA}"/>
                </a:ext>
              </a:extLst>
            </p:cNvPr>
            <p:cNvCxnSpPr>
              <a:cxnSpLocks/>
            </p:cNvCxnSpPr>
            <p:nvPr/>
          </p:nvCxnSpPr>
          <p:spPr>
            <a:xfrm>
              <a:off x="5363692" y="2385871"/>
              <a:ext cx="1481328" cy="780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id="{DFD87465-52A7-869D-5837-0967EE904944}"/>
                </a:ext>
              </a:extLst>
            </p:cNvPr>
            <p:cNvCxnSpPr>
              <a:cxnSpLocks/>
            </p:cNvCxnSpPr>
            <p:nvPr/>
          </p:nvCxnSpPr>
          <p:spPr>
            <a:xfrm>
              <a:off x="3515751" y="2911281"/>
              <a:ext cx="0" cy="6766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94BB5643-3469-BED9-7566-EA95A5FDD9C9}"/>
                </a:ext>
              </a:extLst>
            </p:cNvPr>
            <p:cNvCxnSpPr>
              <a:cxnSpLocks/>
            </p:cNvCxnSpPr>
            <p:nvPr/>
          </p:nvCxnSpPr>
          <p:spPr>
            <a:xfrm>
              <a:off x="5371128" y="2385221"/>
              <a:ext cx="4148" cy="5486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F76D4750-6FDF-90FE-CB77-8044C0513BCC}"/>
                </a:ext>
              </a:extLst>
            </p:cNvPr>
            <p:cNvGrpSpPr/>
            <p:nvPr/>
          </p:nvGrpSpPr>
          <p:grpSpPr>
            <a:xfrm>
              <a:off x="2040566" y="2396071"/>
              <a:ext cx="4866522" cy="3356818"/>
              <a:chOff x="1877162" y="1508486"/>
              <a:chExt cx="4866522" cy="3356818"/>
            </a:xfrm>
          </p:grpSpPr>
          <p:grpSp>
            <p:nvGrpSpPr>
              <p:cNvPr id="432" name="Group 431">
                <a:extLst>
                  <a:ext uri="{FF2B5EF4-FFF2-40B4-BE49-F238E27FC236}">
                    <a16:creationId xmlns:a16="http://schemas.microsoft.com/office/drawing/2014/main" id="{6965BCDE-39A8-BD8E-4CFD-BD7B422E34C1}"/>
                  </a:ext>
                </a:extLst>
              </p:cNvPr>
              <p:cNvGrpSpPr/>
              <p:nvPr/>
            </p:nvGrpSpPr>
            <p:grpSpPr>
              <a:xfrm>
                <a:off x="1877162" y="1508486"/>
                <a:ext cx="4866522" cy="3356818"/>
                <a:chOff x="1877162" y="1508486"/>
                <a:chExt cx="4866522" cy="3356818"/>
              </a:xfrm>
            </p:grpSpPr>
            <p:sp>
              <p:nvSpPr>
                <p:cNvPr id="402" name="Rectangle 401">
                  <a:extLst>
                    <a:ext uri="{FF2B5EF4-FFF2-40B4-BE49-F238E27FC236}">
                      <a16:creationId xmlns:a16="http://schemas.microsoft.com/office/drawing/2014/main" id="{6C7C1B46-8E95-FB44-0D70-4AD9280315F6}"/>
                    </a:ext>
                  </a:extLst>
                </p:cNvPr>
                <p:cNvSpPr/>
                <p:nvPr/>
              </p:nvSpPr>
              <p:spPr>
                <a:xfrm>
                  <a:off x="1937545" y="2706555"/>
                  <a:ext cx="4751387" cy="2146965"/>
                </a:xfrm>
                <a:prstGeom prst="rect">
                  <a:avLst/>
                </a:prstGeom>
                <a:solidFill>
                  <a:srgbClr val="4B95CC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9" name="Rectangle 358">
                  <a:extLst>
                    <a:ext uri="{FF2B5EF4-FFF2-40B4-BE49-F238E27FC236}">
                      <a16:creationId xmlns:a16="http://schemas.microsoft.com/office/drawing/2014/main" id="{5CFB7689-CE3E-3B69-3A71-23424B30EC53}"/>
                    </a:ext>
                  </a:extLst>
                </p:cNvPr>
                <p:cNvSpPr/>
                <p:nvPr/>
              </p:nvSpPr>
              <p:spPr>
                <a:xfrm>
                  <a:off x="5222879" y="1508486"/>
                  <a:ext cx="1466053" cy="1197695"/>
                </a:xfrm>
                <a:prstGeom prst="rect">
                  <a:avLst/>
                </a:prstGeom>
                <a:solidFill>
                  <a:srgbClr val="4B95CC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8" name="Rectangle 357">
                  <a:extLst>
                    <a:ext uri="{FF2B5EF4-FFF2-40B4-BE49-F238E27FC236}">
                      <a16:creationId xmlns:a16="http://schemas.microsoft.com/office/drawing/2014/main" id="{D80DAE08-0FC4-EA61-672C-2CD68E44796E}"/>
                    </a:ext>
                  </a:extLst>
                </p:cNvPr>
                <p:cNvSpPr/>
                <p:nvPr/>
              </p:nvSpPr>
              <p:spPr>
                <a:xfrm>
                  <a:off x="3358435" y="2031558"/>
                  <a:ext cx="1864445" cy="674624"/>
                </a:xfrm>
                <a:prstGeom prst="rect">
                  <a:avLst/>
                </a:prstGeom>
                <a:solidFill>
                  <a:srgbClr val="4B95CC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63" name="Straight Connector 362">
                  <a:extLst>
                    <a:ext uri="{FF2B5EF4-FFF2-40B4-BE49-F238E27FC236}">
                      <a16:creationId xmlns:a16="http://schemas.microsoft.com/office/drawing/2014/main" id="{D20FECF7-5F80-0B16-7940-BD55C11972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7021" y="2700276"/>
                  <a:ext cx="1429832" cy="219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pic>
              <p:nvPicPr>
                <p:cNvPr id="298" name="Picture 297">
                  <a:extLst>
                    <a:ext uri="{FF2B5EF4-FFF2-40B4-BE49-F238E27FC236}">
                      <a16:creationId xmlns:a16="http://schemas.microsoft.com/office/drawing/2014/main" id="{3928E52E-8664-BB3F-F800-0483946FEC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2055"/>
                <a:stretch/>
              </p:blipFill>
              <p:spPr>
                <a:xfrm>
                  <a:off x="1877162" y="1733974"/>
                  <a:ext cx="4866522" cy="3131330"/>
                </a:xfrm>
                <a:prstGeom prst="rect">
                  <a:avLst/>
                </a:prstGeom>
              </p:spPr>
            </p:pic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1590316F-9186-B2B8-A1F4-7B5ABD9446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9374" y="4853520"/>
                <a:ext cx="474983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415" name="Picture 414">
            <a:extLst>
              <a:ext uri="{FF2B5EF4-FFF2-40B4-BE49-F238E27FC236}">
                <a16:creationId xmlns:a16="http://schemas.microsoft.com/office/drawing/2014/main" id="{EE8095AE-7756-CD89-2677-3E568A605CA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2432" t="23911" r="-1105" b="836"/>
          <a:stretch/>
        </p:blipFill>
        <p:spPr>
          <a:xfrm>
            <a:off x="628350" y="3558917"/>
            <a:ext cx="281784" cy="669484"/>
          </a:xfrm>
          <a:prstGeom prst="rect">
            <a:avLst/>
          </a:prstGeom>
        </p:spPr>
      </p:pic>
      <p:pic>
        <p:nvPicPr>
          <p:cNvPr id="417" name="Google Shape;116;p1">
            <a:extLst>
              <a:ext uri="{FF2B5EF4-FFF2-40B4-BE49-F238E27FC236}">
                <a16:creationId xmlns:a16="http://schemas.microsoft.com/office/drawing/2014/main" id="{B7E785BC-3B27-123E-11E1-E592E66972A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7">
            <a:alphaModFix/>
          </a:blip>
          <a:srcRect r="11369"/>
          <a:stretch/>
        </p:blipFill>
        <p:spPr>
          <a:xfrm>
            <a:off x="7258087" y="1363302"/>
            <a:ext cx="1719737" cy="718639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Arrow: Right 420">
            <a:extLst>
              <a:ext uri="{FF2B5EF4-FFF2-40B4-BE49-F238E27FC236}">
                <a16:creationId xmlns:a16="http://schemas.microsoft.com/office/drawing/2014/main" id="{8FA5BB38-3D4A-45E2-B647-4FEC840123CE}"/>
              </a:ext>
            </a:extLst>
          </p:cNvPr>
          <p:cNvSpPr/>
          <p:nvPr/>
        </p:nvSpPr>
        <p:spPr>
          <a:xfrm rot="19236709">
            <a:off x="1196898" y="3382537"/>
            <a:ext cx="282497" cy="208155"/>
          </a:xfrm>
          <a:prstGeom prst="rightArrow">
            <a:avLst/>
          </a:prstGeom>
          <a:solidFill>
            <a:srgbClr val="4B95CC"/>
          </a:solidFill>
          <a:ln>
            <a:solidFill>
              <a:srgbClr val="4B95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2" name="Arrow: Right 421">
            <a:extLst>
              <a:ext uri="{FF2B5EF4-FFF2-40B4-BE49-F238E27FC236}">
                <a16:creationId xmlns:a16="http://schemas.microsoft.com/office/drawing/2014/main" id="{6570C948-755F-AED9-2502-A97C2854509D}"/>
              </a:ext>
            </a:extLst>
          </p:cNvPr>
          <p:cNvSpPr/>
          <p:nvPr/>
        </p:nvSpPr>
        <p:spPr>
          <a:xfrm rot="20095407">
            <a:off x="2991887" y="1589138"/>
            <a:ext cx="282497" cy="208155"/>
          </a:xfrm>
          <a:prstGeom prst="rightArrow">
            <a:avLst/>
          </a:prstGeom>
          <a:solidFill>
            <a:srgbClr val="4B95CC"/>
          </a:solidFill>
          <a:ln>
            <a:solidFill>
              <a:srgbClr val="4B95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Arrow: Right 422">
            <a:extLst>
              <a:ext uri="{FF2B5EF4-FFF2-40B4-BE49-F238E27FC236}">
                <a16:creationId xmlns:a16="http://schemas.microsoft.com/office/drawing/2014/main" id="{D69FFB86-8584-2BF9-428B-67B37092330F}"/>
              </a:ext>
            </a:extLst>
          </p:cNvPr>
          <p:cNvSpPr/>
          <p:nvPr/>
        </p:nvSpPr>
        <p:spPr>
          <a:xfrm rot="20095407">
            <a:off x="4795139" y="1072109"/>
            <a:ext cx="282497" cy="208155"/>
          </a:xfrm>
          <a:prstGeom prst="rightArrow">
            <a:avLst/>
          </a:prstGeom>
          <a:solidFill>
            <a:srgbClr val="4B95CC"/>
          </a:solidFill>
          <a:ln>
            <a:solidFill>
              <a:srgbClr val="4B95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Arrow: Right 423">
            <a:extLst>
              <a:ext uri="{FF2B5EF4-FFF2-40B4-BE49-F238E27FC236}">
                <a16:creationId xmlns:a16="http://schemas.microsoft.com/office/drawing/2014/main" id="{A2EF96D4-C3E3-3123-D325-3ED1D651FF44}"/>
              </a:ext>
            </a:extLst>
          </p:cNvPr>
          <p:cNvSpPr/>
          <p:nvPr/>
        </p:nvSpPr>
        <p:spPr>
          <a:xfrm rot="2753868">
            <a:off x="6808320" y="1178546"/>
            <a:ext cx="282497" cy="208155"/>
          </a:xfrm>
          <a:prstGeom prst="rightArrow">
            <a:avLst/>
          </a:prstGeom>
          <a:solidFill>
            <a:srgbClr val="4B95CC"/>
          </a:solidFill>
          <a:ln>
            <a:solidFill>
              <a:srgbClr val="4B95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5E6D240D-7680-DAEB-B7FD-D4BC43B3D287}"/>
              </a:ext>
            </a:extLst>
          </p:cNvPr>
          <p:cNvSpPr txBox="1"/>
          <p:nvPr/>
        </p:nvSpPr>
        <p:spPr>
          <a:xfrm>
            <a:off x="51218" y="4221306"/>
            <a:ext cx="1436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Lipid Extraction</a:t>
            </a: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4360E61A-CB56-573F-B972-715B9CAF2E12}"/>
              </a:ext>
            </a:extLst>
          </p:cNvPr>
          <p:cNvSpPr txBox="1"/>
          <p:nvPr/>
        </p:nvSpPr>
        <p:spPr>
          <a:xfrm>
            <a:off x="7399931" y="2065989"/>
            <a:ext cx="1436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Data Analysis</a:t>
            </a:r>
          </a:p>
        </p:txBody>
      </p:sp>
      <p:sp>
        <p:nvSpPr>
          <p:cNvPr id="416" name="TextBox 415">
            <a:extLst>
              <a:ext uri="{FF2B5EF4-FFF2-40B4-BE49-F238E27FC236}">
                <a16:creationId xmlns:a16="http://schemas.microsoft.com/office/drawing/2014/main" id="{8736A6DB-5E28-9841-1B15-EB1238C4773B}"/>
              </a:ext>
            </a:extLst>
          </p:cNvPr>
          <p:cNvSpPr txBox="1"/>
          <p:nvPr/>
        </p:nvSpPr>
        <p:spPr>
          <a:xfrm>
            <a:off x="2441494" y="4835723"/>
            <a:ext cx="3422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Multidimensional separation</a:t>
            </a:r>
          </a:p>
        </p:txBody>
      </p:sp>
      <p:grpSp>
        <p:nvGrpSpPr>
          <p:cNvPr id="429" name="Group 428">
            <a:extLst>
              <a:ext uri="{FF2B5EF4-FFF2-40B4-BE49-F238E27FC236}">
                <a16:creationId xmlns:a16="http://schemas.microsoft.com/office/drawing/2014/main" id="{10DE8745-08F0-5FC0-88CB-36DCBA5E90AC}"/>
              </a:ext>
            </a:extLst>
          </p:cNvPr>
          <p:cNvGrpSpPr/>
          <p:nvPr/>
        </p:nvGrpSpPr>
        <p:grpSpPr>
          <a:xfrm>
            <a:off x="7399931" y="2841638"/>
            <a:ext cx="1213803" cy="1386763"/>
            <a:chOff x="7409820" y="2517810"/>
            <a:chExt cx="1213803" cy="1386763"/>
          </a:xfrm>
          <a:solidFill>
            <a:schemeClr val="bg1"/>
          </a:solidFill>
        </p:grpSpPr>
        <p:pic>
          <p:nvPicPr>
            <p:cNvPr id="418" name="Picture 417">
              <a:extLst>
                <a:ext uri="{FF2B5EF4-FFF2-40B4-BE49-F238E27FC236}">
                  <a16:creationId xmlns:a16="http://schemas.microsoft.com/office/drawing/2014/main" id="{67C0D48D-58A1-B359-F62F-1CC41719A8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9820" y="2517810"/>
              <a:ext cx="1213803" cy="1386763"/>
            </a:xfrm>
            <a:prstGeom prst="rect">
              <a:avLst/>
            </a:prstGeom>
            <a:grpFill/>
          </p:spPr>
        </p:pic>
        <p:sp>
          <p:nvSpPr>
            <p:cNvPr id="428" name="TextBox 427">
              <a:extLst>
                <a:ext uri="{FF2B5EF4-FFF2-40B4-BE49-F238E27FC236}">
                  <a16:creationId xmlns:a16="http://schemas.microsoft.com/office/drawing/2014/main" id="{06DC8213-F098-6F4B-2B22-8218B5073198}"/>
                </a:ext>
              </a:extLst>
            </p:cNvPr>
            <p:cNvSpPr txBox="1"/>
            <p:nvPr/>
          </p:nvSpPr>
          <p:spPr>
            <a:xfrm rot="16200000">
              <a:off x="8156553" y="2959964"/>
              <a:ext cx="526903" cy="289441"/>
            </a:xfrm>
            <a:prstGeom prst="round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/>
                <a:t>m/z</a:t>
              </a:r>
            </a:p>
          </p:txBody>
        </p:sp>
      </p:grpSp>
      <p:sp>
        <p:nvSpPr>
          <p:cNvPr id="430" name="TextBox 429">
            <a:extLst>
              <a:ext uri="{FF2B5EF4-FFF2-40B4-BE49-F238E27FC236}">
                <a16:creationId xmlns:a16="http://schemas.microsoft.com/office/drawing/2014/main" id="{999B9A0B-5BB1-A864-2CC0-994D27879C51}"/>
              </a:ext>
            </a:extLst>
          </p:cNvPr>
          <p:cNvSpPr txBox="1"/>
          <p:nvPr/>
        </p:nvSpPr>
        <p:spPr>
          <a:xfrm>
            <a:off x="7270534" y="4221306"/>
            <a:ext cx="1436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Library Creation</a:t>
            </a:r>
          </a:p>
        </p:txBody>
      </p:sp>
      <p:sp>
        <p:nvSpPr>
          <p:cNvPr id="431" name="Arrow: Right 430">
            <a:extLst>
              <a:ext uri="{FF2B5EF4-FFF2-40B4-BE49-F238E27FC236}">
                <a16:creationId xmlns:a16="http://schemas.microsoft.com/office/drawing/2014/main" id="{FF0C6AB7-CDE2-482E-AD88-21787CC0802B}"/>
              </a:ext>
            </a:extLst>
          </p:cNvPr>
          <p:cNvSpPr/>
          <p:nvPr/>
        </p:nvSpPr>
        <p:spPr>
          <a:xfrm rot="5400000">
            <a:off x="7847740" y="2524409"/>
            <a:ext cx="282497" cy="208155"/>
          </a:xfrm>
          <a:prstGeom prst="rightArrow">
            <a:avLst/>
          </a:prstGeom>
          <a:solidFill>
            <a:srgbClr val="4B95CC"/>
          </a:solidFill>
          <a:ln>
            <a:solidFill>
              <a:srgbClr val="4B95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D6FA924-40CD-2D97-6028-E2044C7D20CA}"/>
              </a:ext>
            </a:extLst>
          </p:cNvPr>
          <p:cNvSpPr/>
          <p:nvPr/>
        </p:nvSpPr>
        <p:spPr>
          <a:xfrm>
            <a:off x="53435" y="1811423"/>
            <a:ext cx="1552493" cy="1465183"/>
          </a:xfrm>
          <a:prstGeom prst="ellipse">
            <a:avLst/>
          </a:prstGeom>
          <a:noFill/>
          <a:ln>
            <a:solidFill>
              <a:srgbClr val="4B95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B95CC"/>
                </a:solidFill>
              </a:rPr>
              <a:t>Example Matrices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F2187-8924-72CB-9483-2EA2E3824E83}"/>
              </a:ext>
            </a:extLst>
          </p:cNvPr>
          <p:cNvSpPr txBox="1"/>
          <p:nvPr/>
        </p:nvSpPr>
        <p:spPr>
          <a:xfrm>
            <a:off x="160779" y="1868901"/>
            <a:ext cx="486165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dirty="0"/>
              <a:t>💩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3DCE64-15BB-A9AE-5B8C-2A3DED03E29A}"/>
              </a:ext>
            </a:extLst>
          </p:cNvPr>
          <p:cNvSpPr txBox="1"/>
          <p:nvPr/>
        </p:nvSpPr>
        <p:spPr>
          <a:xfrm>
            <a:off x="217762" y="2695599"/>
            <a:ext cx="515908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dirty="0"/>
              <a:t>🦴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BA47C9-03AF-1DD2-38C4-45F5BA06090A}"/>
              </a:ext>
            </a:extLst>
          </p:cNvPr>
          <p:cNvSpPr txBox="1"/>
          <p:nvPr/>
        </p:nvSpPr>
        <p:spPr>
          <a:xfrm>
            <a:off x="847915" y="2677321"/>
            <a:ext cx="65874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dirty="0"/>
              <a:t>🩸</a:t>
            </a:r>
          </a:p>
        </p:txBody>
      </p:sp>
    </p:spTree>
    <p:extLst>
      <p:ext uri="{BB962C8B-B14F-4D97-AF65-F5344CB8AC3E}">
        <p14:creationId xmlns:p14="http://schemas.microsoft.com/office/powerpoint/2010/main" val="175669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" grpId="0"/>
      <p:bldP spid="302" grpId="0"/>
      <p:bldP spid="306" grpId="0"/>
      <p:bldP spid="422" grpId="0" animBg="1"/>
      <p:bldP spid="423" grpId="0" animBg="1"/>
      <p:bldP spid="424" grpId="0" animBg="1"/>
      <p:bldP spid="426" grpId="0"/>
      <p:bldP spid="416" grpId="0"/>
      <p:bldP spid="430" grpId="0"/>
      <p:bldP spid="431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01A4F"/>
      </a:accent1>
      <a:accent2>
        <a:srgbClr val="F15946"/>
      </a:accent2>
      <a:accent3>
        <a:srgbClr val="FFC000"/>
      </a:accent3>
      <a:accent4>
        <a:srgbClr val="53B3CB"/>
      </a:accent4>
      <a:accent5>
        <a:srgbClr val="03CEA4"/>
      </a:accent5>
      <a:accent6>
        <a:srgbClr val="58355E"/>
      </a:accent6>
      <a:hlink>
        <a:srgbClr val="954F72"/>
      </a:hlink>
      <a:folHlink>
        <a:srgbClr val="D6DCE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nna - Baker lab">
    <a:dk1>
      <a:sysClr val="windowText" lastClr="000000"/>
    </a:dk1>
    <a:lt1>
      <a:sysClr val="window" lastClr="FFFFFF"/>
    </a:lt1>
    <a:dk2>
      <a:srgbClr val="3E6FAB"/>
    </a:dk2>
    <a:lt2>
      <a:srgbClr val="96B8EE"/>
    </a:lt2>
    <a:accent1>
      <a:srgbClr val="6B8F71"/>
    </a:accent1>
    <a:accent2>
      <a:srgbClr val="B3E9C7"/>
    </a:accent2>
    <a:accent3>
      <a:srgbClr val="472836"/>
    </a:accent3>
    <a:accent4>
      <a:srgbClr val="AD9BC0"/>
    </a:accent4>
    <a:accent5>
      <a:srgbClr val="9E0000"/>
    </a:accent5>
    <a:accent6>
      <a:srgbClr val="F2AFA4"/>
    </a:accent6>
    <a:hlink>
      <a:srgbClr val="F4D35E"/>
    </a:hlink>
    <a:folHlink>
      <a:srgbClr val="FFF9A5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8A6CD81C0DDA4FA4E84CDAACC282CC" ma:contentTypeVersion="12" ma:contentTypeDescription="Create a new document." ma:contentTypeScope="" ma:versionID="eeb98dcdad908097be74808fce0e110d">
  <xsd:schema xmlns:xsd="http://www.w3.org/2001/XMLSchema" xmlns:xs="http://www.w3.org/2001/XMLSchema" xmlns:p="http://schemas.microsoft.com/office/2006/metadata/properties" xmlns:ns3="78e14a31-3593-4738-81db-e9b5af2c3a85" xmlns:ns4="e1dde9ff-1186-44f1-a1c4-573286b863e1" targetNamespace="http://schemas.microsoft.com/office/2006/metadata/properties" ma:root="true" ma:fieldsID="5825a582bf55ce73b575eddacd10977d" ns3:_="" ns4:_="">
    <xsd:import namespace="78e14a31-3593-4738-81db-e9b5af2c3a85"/>
    <xsd:import namespace="e1dde9ff-1186-44f1-a1c4-573286b863e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e14a31-3593-4738-81db-e9b5af2c3a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dde9ff-1186-44f1-a1c4-573286b863e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8e14a31-3593-4738-81db-e9b5af2c3a85" xsi:nil="true"/>
  </documentManagement>
</p:properties>
</file>

<file path=customXml/itemProps1.xml><?xml version="1.0" encoding="utf-8"?>
<ds:datastoreItem xmlns:ds="http://schemas.openxmlformats.org/officeDocument/2006/customXml" ds:itemID="{0BCEC549-CBE4-48F7-9FED-7563859DF5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e14a31-3593-4738-81db-e9b5af2c3a85"/>
    <ds:schemaRef ds:uri="e1dde9ff-1186-44f1-a1c4-573286b863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BC2D89-07BC-45C2-9574-8F4455DFC7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C8B553-A7BC-4E86-B9AD-2CF85DC73316}">
  <ds:schemaRefs>
    <ds:schemaRef ds:uri="http://www.w3.org/XML/1998/namespace"/>
    <ds:schemaRef ds:uri="http://purl.org/dc/elements/1.1/"/>
    <ds:schemaRef ds:uri="e1dde9ff-1186-44f1-a1c4-573286b863e1"/>
    <ds:schemaRef ds:uri="http://schemas.microsoft.com/office/infopath/2007/PartnerControls"/>
    <ds:schemaRef ds:uri="http://schemas.openxmlformats.org/package/2006/metadata/core-properties"/>
    <ds:schemaRef ds:uri="78e14a31-3593-4738-81db-e9b5af2c3a85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12107</TotalTime>
  <Words>1428</Words>
  <Application>Microsoft Office PowerPoint</Application>
  <PresentationFormat>On-screen Show (16:9)</PresentationFormat>
  <Paragraphs>388</Paragraphs>
  <Slides>27</Slides>
  <Notes>26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Wingdings</vt:lpstr>
      <vt:lpstr>Cambria</vt:lpstr>
      <vt:lpstr>Helvetica</vt:lpstr>
      <vt:lpstr>Calibri</vt:lpstr>
      <vt:lpstr>Arial</vt:lpstr>
      <vt:lpstr>Simple Light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Drift time filtering to increase confidence</vt:lpstr>
      <vt:lpstr>Library match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Amie Desktop</dc:creator>
  <cp:lastModifiedBy>Dodds, James Nicholas</cp:lastModifiedBy>
  <cp:revision>291</cp:revision>
  <dcterms:modified xsi:type="dcterms:W3CDTF">2024-05-31T03:58:56Z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0x010100328A6CD81C0DDA4FA4E84CDAACC282CC</vt:lpwstr>
  </property>
</Properties>
</file>