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24"/>
  </p:notesMasterIdLst>
  <p:sldIdLst>
    <p:sldId id="289" r:id="rId2"/>
    <p:sldId id="331" r:id="rId3"/>
    <p:sldId id="267" r:id="rId4"/>
    <p:sldId id="319" r:id="rId5"/>
    <p:sldId id="708" r:id="rId6"/>
    <p:sldId id="709" r:id="rId7"/>
    <p:sldId id="256" r:id="rId8"/>
    <p:sldId id="340" r:id="rId9"/>
    <p:sldId id="300" r:id="rId10"/>
    <p:sldId id="303" r:id="rId11"/>
    <p:sldId id="711" r:id="rId12"/>
    <p:sldId id="712" r:id="rId13"/>
    <p:sldId id="306" r:id="rId14"/>
    <p:sldId id="348" r:id="rId15"/>
    <p:sldId id="707" r:id="rId16"/>
    <p:sldId id="710" r:id="rId17"/>
    <p:sldId id="527" r:id="rId18"/>
    <p:sldId id="705" r:id="rId19"/>
    <p:sldId id="314" r:id="rId20"/>
    <p:sldId id="268" r:id="rId21"/>
    <p:sldId id="349" r:id="rId22"/>
    <p:sldId id="342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 Collins" initials="BC" lastIdx="1" clrIdx="0">
    <p:extLst>
      <p:ext uri="{19B8F6BF-5375-455C-9EA6-DF929625EA0E}">
        <p15:presenceInfo xmlns:p15="http://schemas.microsoft.com/office/powerpoint/2012/main" userId="S-1-5-21-436374069-1547161642-1606980848-423769" providerId="AD"/>
      </p:ext>
    </p:extLst>
  </p:cmAuthor>
  <p:cmAuthor id="2" name="Ben Collins" initials="BC [2]" lastIdx="1" clrIdx="1">
    <p:extLst>
      <p:ext uri="{19B8F6BF-5375-455C-9EA6-DF929625EA0E}">
        <p15:presenceInfo xmlns:p15="http://schemas.microsoft.com/office/powerpoint/2012/main" userId="S::3054755@ads.qub.ac.uk::069a39ba-d951-4dbb-955b-79d03b96ac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702" autoAdjust="0"/>
    <p:restoredTop sz="35556" autoAdjust="0"/>
  </p:normalViewPr>
  <p:slideViewPr>
    <p:cSldViewPr snapToGrid="0">
      <p:cViewPr varScale="1">
        <p:scale>
          <a:sx n="37" d="100"/>
          <a:sy n="37" d="100"/>
        </p:scale>
        <p:origin x="2736" y="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BB1B3-8780-4517-8356-8D72DA68565F}" type="datetimeFigureOut">
              <a:rPr lang="de-CH" smtClean="0"/>
              <a:t>07.12.2021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DE7DB-0E47-488E-9EB5-805D5D3B07E7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3667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41916-18E4-3845-B8AC-503F652F922A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3034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And so now if we go to DIA mode where we’re talking about MS2 spectra</a:t>
            </a:r>
          </a:p>
          <a:p>
            <a:pPr marL="171450" indent="-171450">
              <a:buFontTx/>
              <a:buChar char="-"/>
            </a:pPr>
            <a:r>
              <a:rPr lang="en-GB" dirty="0"/>
              <a:t>We use the correlation of the m/z and mobility to position the quadruple where we know there should be bigger ions at the start of the mobility scan</a:t>
            </a:r>
          </a:p>
          <a:p>
            <a:pPr marL="171450" indent="-171450">
              <a:buFontTx/>
              <a:buChar char="-"/>
            </a:pPr>
            <a:r>
              <a:rPr lang="en-GB" dirty="0"/>
              <a:t>Then as the IM scan proceeds we can shift this over to capture progressively small ions</a:t>
            </a:r>
          </a:p>
          <a:p>
            <a:pPr marL="171450" indent="-171450">
              <a:buFontTx/>
              <a:buChar char="-"/>
            </a:pPr>
            <a:r>
              <a:rPr lang="en-GB" dirty="0"/>
              <a:t>Each blue line is 1 of 1000 ion mobility resolved MS2 scans with one of several quadrupole positions</a:t>
            </a:r>
          </a:p>
          <a:p>
            <a:pPr marL="171450" indent="-171450">
              <a:buFontTx/>
              <a:buChar char="-"/>
            </a:pPr>
            <a:r>
              <a:rPr lang="en-GB" dirty="0"/>
              <a:t>The idea here is that by using the correlation between m/z and IM we should be able to increase global ion utilization at the mass selective quadrupole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So, this is the basic concept that we had toward the start of the project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74973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16995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50645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26542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51312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176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83208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834152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19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37506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9654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69660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21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40677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22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884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6056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413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4927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Here’s a quick outline of what I talk about</a:t>
            </a:r>
          </a:p>
          <a:p>
            <a:pPr marL="171450" indent="-171450">
              <a:buFontTx/>
              <a:buChar char="-"/>
            </a:pPr>
            <a:r>
              <a:rPr lang="en-GB" dirty="0"/>
              <a:t>There are basically 3 topics I’d like to touch 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7487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023506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benefit from the ion stacking effect implemented in the PASEF approach and so we wanted to also have this benefit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90587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1DE7DB-0E47-488E-9EB5-805D5D3B07E7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5642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A66D-FC88-460B-80CD-C81A24FB9751}" type="datetimeFigureOut">
              <a:rPr lang="de-CH" smtClean="0"/>
              <a:t>07.12.2021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629C-F6E0-4053-AC65-2543E495AFE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84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A66D-FC88-460B-80CD-C81A24FB9751}" type="datetimeFigureOut">
              <a:rPr lang="de-CH" smtClean="0"/>
              <a:t>07.12.2021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629C-F6E0-4053-AC65-2543E495AFE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1661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A66D-FC88-460B-80CD-C81A24FB9751}" type="datetimeFigureOut">
              <a:rPr lang="de-CH" smtClean="0"/>
              <a:t>07.12.2021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629C-F6E0-4053-AC65-2543E495AFE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26827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5700" y="990601"/>
            <a:ext cx="9298517" cy="430213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63AFDB"/>
                </a:solidFill>
                <a:latin typeface="Arial"/>
                <a:cs typeface="Arial"/>
              </a:defRPr>
            </a:lvl1pPr>
          </a:lstStyle>
          <a:p>
            <a:r>
              <a:rPr lang="de-CH"/>
              <a:t>Mastertitelformat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6577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>
            <a:spLocks noChangeArrowheads="1"/>
          </p:cNvSpPr>
          <p:nvPr userDrawn="1"/>
        </p:nvSpPr>
        <p:spPr bwMode="auto">
          <a:xfrm>
            <a:off x="-31749" y="6347083"/>
            <a:ext cx="12293601" cy="508431"/>
          </a:xfrm>
          <a:prstGeom prst="rect">
            <a:avLst/>
          </a:prstGeom>
          <a:solidFill>
            <a:srgbClr val="00478B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35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609600" y="776406"/>
            <a:ext cx="10972800" cy="0"/>
          </a:xfrm>
          <a:prstGeom prst="line">
            <a:avLst/>
          </a:prstGeom>
          <a:ln w="762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82328"/>
            <a:ext cx="10972800" cy="693737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038285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0"/>
          </p:nvPr>
        </p:nvSpPr>
        <p:spPr>
          <a:xfrm>
            <a:off x="9131200" y="644400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F10D9DF-CA3B-49DB-BCE3-3D4CA9E9651A}" type="slidenum">
              <a:rPr lang="de-DE" altLang="en-US" smtClean="0"/>
              <a:pPr>
                <a:defRPr/>
              </a:pPr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83457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A66D-FC88-460B-80CD-C81A24FB9751}" type="datetimeFigureOut">
              <a:rPr lang="de-CH" smtClean="0"/>
              <a:t>07.12.2021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629C-F6E0-4053-AC65-2543E495AFE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0587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A66D-FC88-460B-80CD-C81A24FB9751}" type="datetimeFigureOut">
              <a:rPr lang="de-CH" smtClean="0"/>
              <a:t>07.12.2021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629C-F6E0-4053-AC65-2543E495AFE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2261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A66D-FC88-460B-80CD-C81A24FB9751}" type="datetimeFigureOut">
              <a:rPr lang="de-CH" smtClean="0"/>
              <a:t>07.12.2021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629C-F6E0-4053-AC65-2543E495AFE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0751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A66D-FC88-460B-80CD-C81A24FB9751}" type="datetimeFigureOut">
              <a:rPr lang="de-CH" smtClean="0"/>
              <a:t>07.12.2021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629C-F6E0-4053-AC65-2543E495AFE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66597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A66D-FC88-460B-80CD-C81A24FB9751}" type="datetimeFigureOut">
              <a:rPr lang="de-CH" smtClean="0"/>
              <a:t>07.12.2021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629C-F6E0-4053-AC65-2543E495AFE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08798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A66D-FC88-460B-80CD-C81A24FB9751}" type="datetimeFigureOut">
              <a:rPr lang="de-CH" smtClean="0"/>
              <a:t>07.12.2021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629C-F6E0-4053-AC65-2543E495AFE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4389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A66D-FC88-460B-80CD-C81A24FB9751}" type="datetimeFigureOut">
              <a:rPr lang="de-CH" smtClean="0"/>
              <a:t>07.12.2021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629C-F6E0-4053-AC65-2543E495AFE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8626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A66D-FC88-460B-80CD-C81A24FB9751}" type="datetimeFigureOut">
              <a:rPr lang="de-CH" smtClean="0"/>
              <a:t>07.12.2021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629C-F6E0-4053-AC65-2543E495AFE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9798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AA66D-FC88-460B-80CD-C81A24FB9751}" type="datetimeFigureOut">
              <a:rPr lang="de-CH" smtClean="0"/>
              <a:t>07.12.2021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A629C-F6E0-4053-AC65-2543E495AFE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8404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openxmlformats.org/officeDocument/2006/relationships/hyperlink" Target="https://collinslab.net/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jp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ms/project/home/software/Skyline/events/2020%20Webinars/Webinar%2018/begin.view?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kyline.ms/project/home/software/Skyline/events/2020%20Webinars/Webinar%2019/begin.view?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png"/><Relationship Id="rId3" Type="http://schemas.openxmlformats.org/officeDocument/2006/relationships/image" Target="../media/image8.jpeg"/><Relationship Id="rId7" Type="http://schemas.openxmlformats.org/officeDocument/2006/relationships/image" Target="../media/image12.jp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 txBox="1">
            <a:spLocks/>
          </p:cNvSpPr>
          <p:nvPr/>
        </p:nvSpPr>
        <p:spPr>
          <a:xfrm>
            <a:off x="2097337" y="1364419"/>
            <a:ext cx="7392652" cy="3503655"/>
          </a:xfrm>
          <a:prstGeom prst="rect">
            <a:avLst/>
          </a:prstGeom>
        </p:spPr>
        <p:txBody>
          <a:bodyPr vert="horz" lIns="288000" tIns="288000" rIns="28800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600" b="1" kern="1200">
                <a:solidFill>
                  <a:srgbClr val="D6000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5400" dirty="0" err="1"/>
              <a:t>diaPASEF</a:t>
            </a:r>
            <a:r>
              <a:rPr lang="en-GB" sz="5400" dirty="0"/>
              <a:t> – concepts and data analysis</a:t>
            </a:r>
            <a:br>
              <a:rPr lang="en-US" sz="4400" dirty="0"/>
            </a:br>
            <a:br>
              <a:rPr lang="en-US" sz="4400" dirty="0">
                <a:latin typeface="Calibri" panose="020F0502020204030204"/>
              </a:rPr>
            </a:br>
            <a:br>
              <a:rPr lang="en-US" sz="4400" dirty="0">
                <a:latin typeface="Calibri" panose="020F0502020204030204"/>
              </a:rPr>
            </a:br>
            <a:endParaRPr lang="en-US" sz="4400" dirty="0">
              <a:latin typeface="Calibri" panose="020F050202020403020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845" y="3110612"/>
            <a:ext cx="79375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506" y="1205332"/>
            <a:ext cx="793750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"/>
          <p:cNvSpPr txBox="1">
            <a:spLocks/>
          </p:cNvSpPr>
          <p:nvPr/>
        </p:nvSpPr>
        <p:spPr>
          <a:xfrm>
            <a:off x="1919536" y="5677508"/>
            <a:ext cx="3586670" cy="3650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i="0" kern="1200" baseline="0">
                <a:solidFill>
                  <a:srgbClr val="D6000D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/>
              <a:t>Ben Collins</a:t>
            </a: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1919536" y="6070407"/>
            <a:ext cx="6158348" cy="4015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 baseline="0">
                <a:solidFill>
                  <a:srgbClr val="D6000D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  <a:defRPr/>
            </a:pPr>
            <a:r>
              <a:rPr lang="en-US" sz="1800" dirty="0"/>
              <a:t>Queen’s University Belfast | School of Biological Sciences</a:t>
            </a:r>
          </a:p>
          <a:p>
            <a:pPr>
              <a:spcBef>
                <a:spcPts val="400"/>
              </a:spcBef>
              <a:defRPr/>
            </a:pPr>
            <a:r>
              <a:rPr lang="en-US" sz="1800" dirty="0">
                <a:hlinkClick r:id="rId5"/>
              </a:rPr>
              <a:t>collinslab.net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416" y="336741"/>
            <a:ext cx="2038381" cy="735385"/>
          </a:xfrm>
          <a:prstGeom prst="rect">
            <a:avLst/>
          </a:prstGeom>
        </p:spPr>
      </p:pic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15161FFE-12E4-4362-8DA5-84AF9D002FE1}"/>
              </a:ext>
            </a:extLst>
          </p:cNvPr>
          <p:cNvSpPr txBox="1">
            <a:spLocks/>
          </p:cNvSpPr>
          <p:nvPr/>
        </p:nvSpPr>
        <p:spPr>
          <a:xfrm>
            <a:off x="1919535" y="5026268"/>
            <a:ext cx="8643361" cy="3650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i="0" kern="1200" baseline="0">
                <a:solidFill>
                  <a:srgbClr val="D6000D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Skyline Webinar #21: Analysis of </a:t>
            </a:r>
            <a:r>
              <a:rPr lang="en-GB" sz="2000" dirty="0" err="1"/>
              <a:t>diaPASEF</a:t>
            </a:r>
            <a:r>
              <a:rPr lang="en-GB" sz="2000" dirty="0"/>
              <a:t> Data With Skyline </a:t>
            </a:r>
          </a:p>
        </p:txBody>
      </p:sp>
    </p:spTree>
    <p:extLst>
      <p:ext uri="{BB962C8B-B14F-4D97-AF65-F5344CB8AC3E}">
        <p14:creationId xmlns:p14="http://schemas.microsoft.com/office/powerpoint/2010/main" val="2813454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0497" y="107091"/>
            <a:ext cx="236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120 min </a:t>
            </a:r>
            <a:r>
              <a:rPr lang="de-DE" dirty="0" err="1">
                <a:solidFill>
                  <a:prstClr val="white"/>
                </a:solidFill>
                <a:latin typeface="Calibri" panose="020F0502020204030204"/>
              </a:rPr>
              <a:t>HeLa</a:t>
            </a: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de-DE" dirty="0" err="1">
                <a:solidFill>
                  <a:prstClr val="white"/>
                </a:solidFill>
                <a:latin typeface="Calibri" panose="020F0502020204030204"/>
              </a:rPr>
              <a:t>run</a:t>
            </a: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 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0496" y="383058"/>
            <a:ext cx="4691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de-DE" dirty="0" err="1">
                <a:solidFill>
                  <a:prstClr val="white"/>
                </a:solidFill>
                <a:latin typeface="Calibri" panose="020F0502020204030204"/>
              </a:rPr>
              <a:t>Overlay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lum bright="-20000"/>
          </a:blip>
          <a:srcRect l="316" t="776" r="481" b="1611"/>
          <a:stretch/>
        </p:blipFill>
        <p:spPr>
          <a:xfrm>
            <a:off x="2215978" y="1371600"/>
            <a:ext cx="7764164" cy="43207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08715" y="5747481"/>
            <a:ext cx="236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de-DE" i="1" dirty="0">
                <a:solidFill>
                  <a:prstClr val="white"/>
                </a:solidFill>
                <a:latin typeface="Calibri" panose="020F0502020204030204"/>
              </a:rPr>
              <a:t>m/z</a:t>
            </a:r>
            <a:endParaRPr lang="en-US" i="1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 flipV="1">
            <a:off x="5483083" y="4782807"/>
            <a:ext cx="0" cy="182366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244922" y="4659328"/>
            <a:ext cx="1119883" cy="100341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89623" y="4285144"/>
            <a:ext cx="1119883" cy="35195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91273" y="3911797"/>
            <a:ext cx="1119883" cy="35195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24673" y="3538450"/>
            <a:ext cx="1119883" cy="35195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35848" y="3175955"/>
            <a:ext cx="1119883" cy="35195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72423" y="2800178"/>
            <a:ext cx="1119883" cy="35195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97035" y="2433090"/>
            <a:ext cx="1119883" cy="35195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994024" y="1363425"/>
            <a:ext cx="1083177" cy="104584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730604" y="2447910"/>
            <a:ext cx="236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Ion </a:t>
            </a:r>
            <a:r>
              <a:rPr lang="de-DE" dirty="0" err="1">
                <a:solidFill>
                  <a:prstClr val="white"/>
                </a:solidFill>
                <a:latin typeface="Calibri" panose="020F0502020204030204"/>
              </a:rPr>
              <a:t>mobility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099459" y="2495651"/>
            <a:ext cx="0" cy="146661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2697480" y="136342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402494" y="591261"/>
            <a:ext cx="6111673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~1,000 TOF pushes (MS2) in one ion mobility cycle 100ms</a:t>
            </a:r>
            <a:endParaRPr lang="de-CH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10088880" y="991073"/>
            <a:ext cx="15240" cy="5040000"/>
          </a:xfrm>
          <a:prstGeom prst="straightConnector1">
            <a:avLst/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697480" y="147010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2697480" y="157678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2697480" y="168346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697480" y="179014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697480" y="189682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697480" y="200350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697480" y="211018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697480" y="221686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697480" y="232354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2697480" y="243022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697480" y="253690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2697480" y="264358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2697480" y="275026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2697480" y="285694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2697480" y="296362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2697480" y="308554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697480" y="319222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2697480" y="329890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2697480" y="340558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2697480" y="351226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2697480" y="361894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2697480" y="372562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2697480" y="383230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2697480" y="393898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2697480" y="404566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2697480" y="415234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2697480" y="425902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2697480" y="436570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2697480" y="447238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2697480" y="457906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2697480" y="468574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2712720" y="479242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2712720" y="489910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2712720" y="500578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2712720" y="511246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2712720" y="521914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2712720" y="532582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2712720" y="543250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2712720" y="553918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2712720" y="5645864"/>
            <a:ext cx="7380000" cy="8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25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0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0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2500"/>
                            </p:stCondLst>
                            <p:childTnLst>
                              <p:par>
                                <p:cTn id="8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3000"/>
                            </p:stCondLst>
                            <p:childTnLst>
                              <p:par>
                                <p:cTn id="9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3500"/>
                            </p:stCondLst>
                            <p:childTnLst>
                              <p:par>
                                <p:cTn id="9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000"/>
                            </p:stCondLst>
                            <p:childTnLst>
                              <p:par>
                                <p:cTn id="9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4500"/>
                            </p:stCondLst>
                            <p:childTnLst>
                              <p:par>
                                <p:cTn id="9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8500"/>
                            </p:stCondLst>
                            <p:childTnLst>
                              <p:par>
                                <p:cTn id="1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9500"/>
                            </p:stCondLst>
                            <p:childTnLst>
                              <p:par>
                                <p:cTn id="1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F604-CC3C-455A-818E-16DBE1DBE907}"/>
              </a:ext>
            </a:extLst>
          </p:cNvPr>
          <p:cNvSpPr txBox="1">
            <a:spLocks/>
          </p:cNvSpPr>
          <p:nvPr/>
        </p:nvSpPr>
        <p:spPr>
          <a:xfrm>
            <a:off x="225513" y="333828"/>
            <a:ext cx="11680161" cy="66906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Balance between ion utilization efficiency, selectivity, and precursor coverage</a:t>
            </a:r>
            <a:endParaRPr lang="en-US" sz="2800" b="1" dirty="0">
              <a:solidFill>
                <a:srgbClr val="D6000D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AD72BF-5DA1-4C82-B2B3-DEE6A153B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66" y="1343923"/>
            <a:ext cx="7894612" cy="488270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9568F29-CA92-433F-A156-1C7D2ACD932C}"/>
              </a:ext>
            </a:extLst>
          </p:cNvPr>
          <p:cNvSpPr txBox="1"/>
          <p:nvPr/>
        </p:nvSpPr>
        <p:spPr>
          <a:xfrm>
            <a:off x="8065162" y="2690336"/>
            <a:ext cx="4325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high speed </a:t>
            </a:r>
            <a:r>
              <a:rPr lang="en-GB" b="1" dirty="0" err="1">
                <a:solidFill>
                  <a:schemeClr val="accent5">
                    <a:lumMod val="75000"/>
                  </a:schemeClr>
                </a:solidFill>
              </a:rPr>
              <a:t>diaPASEF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- 24 x 25 m/z windows</a:t>
            </a:r>
          </a:p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- 3 IM windows / 100 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ms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 IM cycle</a:t>
            </a:r>
          </a:p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- 8 IM cycles to cover precursors ~0.8 sec</a:t>
            </a:r>
          </a:p>
          <a:p>
            <a:endParaRPr lang="en-GB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46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F604-CC3C-455A-818E-16DBE1DBE907}"/>
              </a:ext>
            </a:extLst>
          </p:cNvPr>
          <p:cNvSpPr txBox="1">
            <a:spLocks/>
          </p:cNvSpPr>
          <p:nvPr/>
        </p:nvSpPr>
        <p:spPr>
          <a:xfrm>
            <a:off x="225513" y="113284"/>
            <a:ext cx="11680161" cy="8896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Increased ion utilization efficiency compared to standard DIA (or DDA)</a:t>
            </a:r>
            <a:endParaRPr lang="en-US" sz="2800" b="1" dirty="0">
              <a:solidFill>
                <a:srgbClr val="D6000D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7CEAC7-F522-421B-AD54-A1F504BBE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4372" y="863882"/>
            <a:ext cx="8022441" cy="54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361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295" y="113284"/>
            <a:ext cx="10972800" cy="693737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Data analysis strategy adapted for </a:t>
            </a:r>
            <a:r>
              <a:rPr lang="en-GB" b="1" dirty="0" err="1">
                <a:solidFill>
                  <a:srgbClr val="D6000D"/>
                </a:solidFill>
                <a:latin typeface="+mn-lt"/>
                <a:ea typeface="+mn-ea"/>
                <a:cs typeface="+mn-cs"/>
              </a:rPr>
              <a:t>diaPASEF</a:t>
            </a:r>
            <a:r>
              <a:rPr lang="en-GB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 </a:t>
            </a:r>
            <a:endParaRPr lang="en-US" b="1" dirty="0">
              <a:solidFill>
                <a:srgbClr val="D6000D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10D9DF-CA3B-49DB-BCE3-3D4CA9E9651A}" type="slidenum">
              <a:rPr lang="de-DE" altLang="en-US" smtClean="0"/>
              <a:pPr>
                <a:defRPr/>
              </a:pPr>
              <a:t>13</a:t>
            </a:fld>
            <a:endParaRPr lang="de-DE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3203348" y="1379354"/>
            <a:ext cx="437321" cy="3843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536" y="1480397"/>
            <a:ext cx="2394493" cy="37404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DDF8A7A-9801-4E01-96AC-57A200C35C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191"/>
          <a:stretch/>
        </p:blipFill>
        <p:spPr>
          <a:xfrm>
            <a:off x="674066" y="2116936"/>
            <a:ext cx="8577957" cy="34880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FF9B2F-5795-49AF-AAEF-CFD78E3BBBB5}"/>
              </a:ext>
            </a:extLst>
          </p:cNvPr>
          <p:cNvSpPr txBox="1"/>
          <p:nvPr/>
        </p:nvSpPr>
        <p:spPr>
          <a:xfrm>
            <a:off x="577814" y="1454335"/>
            <a:ext cx="50340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Selective extraction in the ion mobility domain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9B0273-A3AD-4558-94F4-5A094DAAB9CE}"/>
              </a:ext>
            </a:extLst>
          </p:cNvPr>
          <p:cNvSpPr txBox="1"/>
          <p:nvPr/>
        </p:nvSpPr>
        <p:spPr>
          <a:xfrm>
            <a:off x="10413137" y="1138813"/>
            <a:ext cx="1110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Now also:</a:t>
            </a:r>
          </a:p>
          <a:p>
            <a:endParaRPr lang="en-GB" dirty="0"/>
          </a:p>
        </p:txBody>
      </p:sp>
      <p:pic>
        <p:nvPicPr>
          <p:cNvPr id="5122" name="Picture 2" descr="Spectronaut™">
            <a:extLst>
              <a:ext uri="{FF2B5EF4-FFF2-40B4-BE49-F238E27FC236}">
                <a16:creationId xmlns:a16="http://schemas.microsoft.com/office/drawing/2014/main" id="{66A18815-C61B-4EE2-B615-1DF211215D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1" t="4519" r="9860" b="22582"/>
          <a:stretch/>
        </p:blipFill>
        <p:spPr bwMode="auto">
          <a:xfrm>
            <a:off x="10078645" y="3058281"/>
            <a:ext cx="1594550" cy="1107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D72C3E-28D0-46C7-AB1E-6EA5291959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675" y="1737328"/>
            <a:ext cx="2394493" cy="8868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55EF735-C1DC-4081-8319-A215C5437FAE}"/>
              </a:ext>
            </a:extLst>
          </p:cNvPr>
          <p:cNvSpPr txBox="1"/>
          <p:nvPr/>
        </p:nvSpPr>
        <p:spPr>
          <a:xfrm>
            <a:off x="10095549" y="5661807"/>
            <a:ext cx="2102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And several others…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815C06-5D77-480A-BEAE-4CB13425E6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61583" y="4375448"/>
            <a:ext cx="82867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189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CAFDD-099A-4B54-877F-1FA91729EC31}"/>
              </a:ext>
            </a:extLst>
          </p:cNvPr>
          <p:cNvSpPr txBox="1">
            <a:spLocks/>
          </p:cNvSpPr>
          <p:nvPr/>
        </p:nvSpPr>
        <p:spPr>
          <a:xfrm>
            <a:off x="287675" y="151267"/>
            <a:ext cx="11558427" cy="6937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Does selective extraction in ion mobility dimension make a difference?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B40846-F34C-4080-AE03-6B71D2734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527" y="845004"/>
            <a:ext cx="7793062" cy="555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702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6D22FA0-9115-40D6-9A20-C60A17264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295" y="113284"/>
            <a:ext cx="10972800" cy="693737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Skyline – ion mobility resolved visualization</a:t>
            </a:r>
            <a:endParaRPr lang="en-US" b="1" dirty="0">
              <a:solidFill>
                <a:srgbClr val="D6000D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54AE5D-23B9-475F-851A-A08BD8D47E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11" t="13031" r="3994" b="3566"/>
          <a:stretch/>
        </p:blipFill>
        <p:spPr bwMode="auto">
          <a:xfrm>
            <a:off x="373295" y="1851380"/>
            <a:ext cx="5513843" cy="374758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F901B0-190A-4D25-B74B-9D389F2F74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203" y="1580606"/>
            <a:ext cx="4991502" cy="428913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B3A6EB6-CD55-4839-8ABC-8E1E11C04AD2}"/>
              </a:ext>
            </a:extLst>
          </p:cNvPr>
          <p:cNvCxnSpPr/>
          <p:nvPr/>
        </p:nvCxnSpPr>
        <p:spPr>
          <a:xfrm>
            <a:off x="6084711" y="3725173"/>
            <a:ext cx="4854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24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566" y="365127"/>
            <a:ext cx="9523784" cy="675733"/>
          </a:xfrm>
        </p:spPr>
        <p:txBody>
          <a:bodyPr/>
          <a:lstStyle/>
          <a:p>
            <a:r>
              <a:rPr lang="en-GB" sz="36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Outline</a:t>
            </a:r>
            <a:endParaRPr lang="de-CH" sz="3600" b="1" dirty="0">
              <a:solidFill>
                <a:srgbClr val="D6000D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567" y="1040860"/>
            <a:ext cx="7878420" cy="5110558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Primer on trapped ion mobility separations (TIMS)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diaPASEF</a:t>
            </a:r>
            <a:r>
              <a:rPr lang="en-GB" dirty="0"/>
              <a:t> concept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Data set for the tutorial – 3 species mixture </a:t>
            </a:r>
          </a:p>
          <a:p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414599" y="4360354"/>
            <a:ext cx="7979387" cy="979714"/>
          </a:xfrm>
          <a:prstGeom prst="roundRect">
            <a:avLst/>
          </a:prstGeom>
          <a:solidFill>
            <a:srgbClr val="FF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244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09074" y="188641"/>
            <a:ext cx="8868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D6000D"/>
                </a:solidFill>
              </a:rPr>
              <a:t>Data set for the webinar demo and tutorial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59"/>
          <a:stretch/>
        </p:blipFill>
        <p:spPr>
          <a:xfrm>
            <a:off x="986290" y="2105526"/>
            <a:ext cx="1433764" cy="15699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2"/>
          <a:stretch/>
        </p:blipFill>
        <p:spPr>
          <a:xfrm>
            <a:off x="2673604" y="2105526"/>
            <a:ext cx="1433765" cy="15699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24646" y="3936978"/>
            <a:ext cx="397237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/>
              <a:t>3 x </a:t>
            </a:r>
            <a:r>
              <a:rPr lang="en-US" sz="1600" dirty="0" err="1"/>
              <a:t>diaPASEF</a:t>
            </a:r>
            <a:r>
              <a:rPr lang="en-US" sz="1600" dirty="0"/>
              <a:t> technical replicates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17  Minute gradient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200ng injected (5x less than Navarro et al)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029624" y="4873147"/>
            <a:ext cx="33611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/>
              <a:t>2 </a:t>
            </a:r>
            <a:r>
              <a:rPr lang="en-US" sz="1600" dirty="0" err="1"/>
              <a:t>ddaPASEF</a:t>
            </a:r>
            <a:r>
              <a:rPr lang="en-US" sz="1600" dirty="0"/>
              <a:t> files (1 of each condition)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B2E743-1DBB-4826-AB80-3610908E993F}"/>
              </a:ext>
            </a:extLst>
          </p:cNvPr>
          <p:cNvSpPr txBox="1"/>
          <p:nvPr/>
        </p:nvSpPr>
        <p:spPr>
          <a:xfrm>
            <a:off x="4846778" y="2230597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1:4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3499D5-0EF0-4CB2-8815-D6D1EFC40B90}"/>
              </a:ext>
            </a:extLst>
          </p:cNvPr>
          <p:cNvSpPr txBox="1"/>
          <p:nvPr/>
        </p:nvSpPr>
        <p:spPr>
          <a:xfrm>
            <a:off x="4846778" y="2552073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2:1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11CC16-AE29-4047-A761-014614FC2C88}"/>
              </a:ext>
            </a:extLst>
          </p:cNvPr>
          <p:cNvSpPr txBox="1"/>
          <p:nvPr/>
        </p:nvSpPr>
        <p:spPr>
          <a:xfrm>
            <a:off x="4845176" y="2855902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1:1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26F953-F4EB-4F42-AD24-B6920FDA3E2C}"/>
              </a:ext>
            </a:extLst>
          </p:cNvPr>
          <p:cNvSpPr txBox="1"/>
          <p:nvPr/>
        </p:nvSpPr>
        <p:spPr>
          <a:xfrm>
            <a:off x="4360919" y="1884922"/>
            <a:ext cx="1531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Expected ratio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4E878F-05CF-4C86-9E5E-17B03B886798}"/>
              </a:ext>
            </a:extLst>
          </p:cNvPr>
          <p:cNvSpPr txBox="1"/>
          <p:nvPr/>
        </p:nvSpPr>
        <p:spPr>
          <a:xfrm>
            <a:off x="1618950" y="162322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890D1A-8AB7-4AD2-BB14-D6C947E895E6}"/>
              </a:ext>
            </a:extLst>
          </p:cNvPr>
          <p:cNvSpPr txBox="1"/>
          <p:nvPr/>
        </p:nvSpPr>
        <p:spPr>
          <a:xfrm>
            <a:off x="3335168" y="163525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813B52-0C32-4E59-8A29-39519EDA0402}"/>
              </a:ext>
            </a:extLst>
          </p:cNvPr>
          <p:cNvSpPr txBox="1"/>
          <p:nvPr/>
        </p:nvSpPr>
        <p:spPr>
          <a:xfrm>
            <a:off x="2024646" y="5548046"/>
            <a:ext cx="3424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(A/B labelling is opposite from Navarro et al)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AFDE01B-F05A-4A5A-87DD-A3EBD293B9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4077" y="1238590"/>
            <a:ext cx="5427736" cy="385339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549EF31-0206-4B4B-B059-C8EB99EF89F0}"/>
              </a:ext>
            </a:extLst>
          </p:cNvPr>
          <p:cNvSpPr txBox="1"/>
          <p:nvPr/>
        </p:nvSpPr>
        <p:spPr>
          <a:xfrm>
            <a:off x="7068533" y="6127034"/>
            <a:ext cx="45640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effectLst/>
              </a:rPr>
              <a:t>Meier, F., et al. ‘</a:t>
            </a:r>
            <a:r>
              <a:rPr lang="en-GB" sz="1200" dirty="0" err="1">
                <a:effectLst/>
              </a:rPr>
              <a:t>DiaPASEF</a:t>
            </a:r>
            <a:r>
              <a:rPr lang="en-GB" sz="1200" dirty="0">
                <a:effectLst/>
              </a:rPr>
              <a:t>: Parallel Accumulation–Serial Fragmentation Combined with Data-Independent Acquisition’. </a:t>
            </a:r>
            <a:r>
              <a:rPr lang="en-GB" sz="1200" i="1" dirty="0">
                <a:effectLst/>
              </a:rPr>
              <a:t>Nature Methods</a:t>
            </a:r>
            <a:r>
              <a:rPr lang="en-GB" sz="1200" dirty="0">
                <a:effectLst/>
              </a:rPr>
              <a:t> (2020)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73BD97-C97D-4DE5-88F9-54BA24556E8B}"/>
              </a:ext>
            </a:extLst>
          </p:cNvPr>
          <p:cNvSpPr txBox="1"/>
          <p:nvPr/>
        </p:nvSpPr>
        <p:spPr>
          <a:xfrm>
            <a:off x="1007412" y="6127035"/>
            <a:ext cx="47661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Navarro, P. et al. ‘A </a:t>
            </a:r>
            <a:r>
              <a:rPr lang="en-GB" sz="1200" dirty="0" err="1"/>
              <a:t>Multicenter</a:t>
            </a:r>
            <a:r>
              <a:rPr lang="en-GB" sz="1200" dirty="0"/>
              <a:t> Study Benchmarks Software Tools for Label-Free Proteome Quantification’. Nature Biotechnology (2016)</a:t>
            </a:r>
          </a:p>
        </p:txBody>
      </p:sp>
    </p:spTree>
    <p:extLst>
      <p:ext uri="{BB962C8B-B14F-4D97-AF65-F5344CB8AC3E}">
        <p14:creationId xmlns:p14="http://schemas.microsoft.com/office/powerpoint/2010/main" val="7846655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7F1A3-32E3-46B4-A0CF-350D87522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237412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48" y="228940"/>
            <a:ext cx="8643256" cy="658131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Many flavours of ion mobility separations</a:t>
            </a:r>
            <a:endParaRPr lang="de-CH" sz="3200" b="1" dirty="0">
              <a:solidFill>
                <a:srgbClr val="D6000D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48" y="1384026"/>
            <a:ext cx="8834286" cy="408994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56591" y="6197318"/>
            <a:ext cx="6698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/>
              <a:t>Dodds</a:t>
            </a:r>
            <a:r>
              <a:rPr lang="en-US" sz="1200" dirty="0"/>
              <a:t>, James N., and Erin S. Baker. “Ion Mobility Spectrometry: Fundamental Concepts, Instrumentation, Applications, and the Road Ahead.” </a:t>
            </a:r>
            <a:r>
              <a:rPr lang="en-US" sz="1200" i="1" dirty="0"/>
              <a:t>Journal of The American Society for Mass Spectrometry</a:t>
            </a:r>
            <a:r>
              <a:rPr lang="en-US" sz="1200" dirty="0"/>
              <a:t> (2019)</a:t>
            </a:r>
          </a:p>
        </p:txBody>
      </p:sp>
    </p:spTree>
    <p:extLst>
      <p:ext uri="{BB962C8B-B14F-4D97-AF65-F5344CB8AC3E}">
        <p14:creationId xmlns:p14="http://schemas.microsoft.com/office/powerpoint/2010/main" val="3814614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566" y="365127"/>
            <a:ext cx="9523784" cy="675733"/>
          </a:xfrm>
        </p:spPr>
        <p:txBody>
          <a:bodyPr/>
          <a:lstStyle/>
          <a:p>
            <a:r>
              <a:rPr lang="en-GB" sz="36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Outline</a:t>
            </a:r>
            <a:endParaRPr lang="de-CH" sz="3600" b="1" dirty="0">
              <a:solidFill>
                <a:srgbClr val="D6000D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567" y="1040860"/>
            <a:ext cx="7878420" cy="5110558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Primer on trapped ion mobility separations (TIMS)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diaPASEF</a:t>
            </a:r>
            <a:r>
              <a:rPr lang="en-GB" dirty="0"/>
              <a:t> concept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Data set for the tutorial – 3 species mixture </a:t>
            </a:r>
          </a:p>
          <a:p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414599" y="1298654"/>
            <a:ext cx="7979387" cy="979714"/>
          </a:xfrm>
          <a:prstGeom prst="roundRect">
            <a:avLst/>
          </a:prstGeom>
          <a:solidFill>
            <a:srgbClr val="FF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1C73A0-6FA1-4469-A791-74A7CADFEECA}"/>
              </a:ext>
            </a:extLst>
          </p:cNvPr>
          <p:cNvSpPr txBox="1"/>
          <p:nvPr/>
        </p:nvSpPr>
        <p:spPr>
          <a:xfrm>
            <a:off x="8713694" y="1572940"/>
            <a:ext cx="315541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For background see:</a:t>
            </a:r>
          </a:p>
          <a:p>
            <a:endParaRPr lang="en-GB" b="1" dirty="0"/>
          </a:p>
          <a:p>
            <a:r>
              <a:rPr lang="en-GB" b="1" dirty="0">
                <a:hlinkClick r:id="rId3"/>
              </a:rPr>
              <a:t>Webinar #18 </a:t>
            </a:r>
          </a:p>
          <a:p>
            <a:r>
              <a:rPr lang="en-GB" b="1" dirty="0">
                <a:hlinkClick r:id="rId3"/>
              </a:rPr>
              <a:t>DIA Data Analysis revisited</a:t>
            </a:r>
            <a:endParaRPr lang="en-GB" b="1" dirty="0"/>
          </a:p>
          <a:p>
            <a:endParaRPr lang="en-GB" b="1" dirty="0"/>
          </a:p>
          <a:p>
            <a:r>
              <a:rPr lang="en-GB" b="1" dirty="0">
                <a:hlinkClick r:id="rId4"/>
              </a:rPr>
              <a:t>Webinar #19</a:t>
            </a:r>
          </a:p>
          <a:p>
            <a:r>
              <a:rPr lang="en-GB" b="1" dirty="0">
                <a:hlinkClick r:id="rId4"/>
              </a:rPr>
              <a:t>Ion Mobility Spectrum Filtering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7358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754" y="2504275"/>
            <a:ext cx="6572250" cy="27503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0965" y="3353479"/>
            <a:ext cx="2121694" cy="1428750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504497" y="178676"/>
            <a:ext cx="10163503" cy="1352451"/>
          </a:xfrm>
        </p:spPr>
        <p:txBody>
          <a:bodyPr>
            <a:normAutofit/>
          </a:bodyPr>
          <a:lstStyle/>
          <a:p>
            <a:r>
              <a:rPr lang="en-GB" sz="29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Dual TIMS design on </a:t>
            </a:r>
            <a:r>
              <a:rPr lang="en-GB" sz="2900" b="1" dirty="0" err="1">
                <a:solidFill>
                  <a:srgbClr val="D6000D"/>
                </a:solidFill>
                <a:latin typeface="+mn-lt"/>
                <a:ea typeface="+mn-ea"/>
                <a:cs typeface="+mn-cs"/>
              </a:rPr>
              <a:t>timsTOF</a:t>
            </a:r>
            <a:r>
              <a:rPr lang="en-GB" sz="29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 Pro improves duty cycle</a:t>
            </a:r>
            <a:endParaRPr lang="de-CH" sz="2900" b="1" dirty="0">
              <a:solidFill>
                <a:srgbClr val="D6000D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625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F508-9F8B-4C2E-ABA6-AEACD50C5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365" y="365125"/>
            <a:ext cx="10998117" cy="738461"/>
          </a:xfrm>
        </p:spPr>
        <p:txBody>
          <a:bodyPr>
            <a:noAutofit/>
          </a:bodyPr>
          <a:lstStyle/>
          <a:p>
            <a:r>
              <a:rPr lang="en-GB" sz="3600" b="1" u="sng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GB" sz="36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arallel </a:t>
            </a:r>
            <a:r>
              <a:rPr lang="en-GB" sz="3600" b="1" u="sng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A</a:t>
            </a:r>
            <a:r>
              <a:rPr lang="en-GB" sz="36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ccumulation – </a:t>
            </a:r>
            <a:r>
              <a:rPr lang="en-GB" sz="3600" b="1" u="sng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S</a:t>
            </a:r>
            <a:r>
              <a:rPr lang="en-GB" sz="36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erial </a:t>
            </a:r>
            <a:r>
              <a:rPr lang="en-GB" sz="3600" b="1" u="sng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F</a:t>
            </a:r>
            <a:r>
              <a:rPr lang="en-GB" sz="36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ragmentation</a:t>
            </a:r>
            <a:endParaRPr lang="en-GB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DDE987-8267-4F5D-AAF7-C9434077D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808" y="2187332"/>
            <a:ext cx="9003008" cy="269857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13F5EEF-CB8C-43F8-A86C-B2C03C8B5F79}"/>
              </a:ext>
            </a:extLst>
          </p:cNvPr>
          <p:cNvSpPr/>
          <p:nvPr/>
        </p:nvSpPr>
        <p:spPr>
          <a:xfrm>
            <a:off x="6667019" y="5548949"/>
            <a:ext cx="53223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600" dirty="0"/>
              <a:t>Meier, F, et al. </a:t>
            </a:r>
            <a:r>
              <a:rPr lang="de-CH" sz="1600" i="1" dirty="0"/>
              <a:t>Journal of Proteome Research</a:t>
            </a:r>
            <a:r>
              <a:rPr lang="de-CH" sz="1600" dirty="0"/>
              <a:t> (2015)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11B007-DDCB-465F-8D0C-DA3FB4A367DF}"/>
              </a:ext>
            </a:extLst>
          </p:cNvPr>
          <p:cNvSpPr/>
          <p:nvPr/>
        </p:nvSpPr>
        <p:spPr>
          <a:xfrm>
            <a:off x="6667019" y="6041389"/>
            <a:ext cx="55249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600" dirty="0"/>
              <a:t>Meier, F., et al. </a:t>
            </a:r>
            <a:r>
              <a:rPr lang="de-CH" sz="1600" i="1" dirty="0"/>
              <a:t>Molecular &amp; Cellular Proteomics</a:t>
            </a:r>
            <a:r>
              <a:rPr lang="de-CH" sz="1600" dirty="0"/>
              <a:t> (2018)</a:t>
            </a:r>
          </a:p>
        </p:txBody>
      </p:sp>
    </p:spTree>
    <p:extLst>
      <p:ext uri="{BB962C8B-B14F-4D97-AF65-F5344CB8AC3E}">
        <p14:creationId xmlns:p14="http://schemas.microsoft.com/office/powerpoint/2010/main" val="28068115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F604-CC3C-455A-818E-16DBE1DBE907}"/>
              </a:ext>
            </a:extLst>
          </p:cNvPr>
          <p:cNvSpPr txBox="1">
            <a:spLocks/>
          </p:cNvSpPr>
          <p:nvPr/>
        </p:nvSpPr>
        <p:spPr>
          <a:xfrm>
            <a:off x="225513" y="113284"/>
            <a:ext cx="11680161" cy="8896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Balance between ion utilization efficiency, selectivity, and precursor coverage</a:t>
            </a:r>
            <a:endParaRPr lang="en-US" sz="2800" b="1" dirty="0">
              <a:solidFill>
                <a:srgbClr val="D6000D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7DD146-4428-47D8-B454-9650064D7E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01" y="683841"/>
            <a:ext cx="4659701" cy="30437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C14EE6F-4A19-4676-A3B6-38F066B6CA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04" y="3774975"/>
            <a:ext cx="4551545" cy="29950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7CEAC7-F522-421B-AD54-A1F504BBEA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7846" y="2097596"/>
            <a:ext cx="4844081" cy="331437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CAF74BD-03F9-49E8-80E3-CF0A7E2E1449}"/>
              </a:ext>
            </a:extLst>
          </p:cNvPr>
          <p:cNvCxnSpPr>
            <a:cxnSpLocks/>
          </p:cNvCxnSpPr>
          <p:nvPr/>
        </p:nvCxnSpPr>
        <p:spPr>
          <a:xfrm>
            <a:off x="4903017" y="3011581"/>
            <a:ext cx="3996708" cy="743201"/>
          </a:xfrm>
          <a:prstGeom prst="straightConnector1">
            <a:avLst/>
          </a:prstGeom>
          <a:ln w="15875">
            <a:solidFill>
              <a:schemeClr val="accent1">
                <a:lumMod val="50000"/>
                <a:alpha val="70000"/>
              </a:schemeClr>
            </a:solidFill>
            <a:prstDash val="sysDash"/>
            <a:headEnd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89136FF-E4E9-48F1-B858-2273A37BB7C7}"/>
              </a:ext>
            </a:extLst>
          </p:cNvPr>
          <p:cNvCxnSpPr>
            <a:cxnSpLocks/>
          </p:cNvCxnSpPr>
          <p:nvPr/>
        </p:nvCxnSpPr>
        <p:spPr>
          <a:xfrm>
            <a:off x="4903017" y="4162742"/>
            <a:ext cx="3996708" cy="211502"/>
          </a:xfrm>
          <a:prstGeom prst="straightConnector1">
            <a:avLst/>
          </a:prstGeom>
          <a:ln w="15875">
            <a:solidFill>
              <a:srgbClr val="00CC99">
                <a:alpha val="70000"/>
              </a:srgbClr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853EF8F-4813-46E5-87B5-F1253E2C03C5}"/>
              </a:ext>
            </a:extLst>
          </p:cNvPr>
          <p:cNvSpPr txBox="1"/>
          <p:nvPr/>
        </p:nvSpPr>
        <p:spPr>
          <a:xfrm>
            <a:off x="4573949" y="4961256"/>
            <a:ext cx="4325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CC99"/>
                </a:solidFill>
              </a:rPr>
              <a:t>Standard </a:t>
            </a:r>
            <a:r>
              <a:rPr lang="en-GB" b="1" dirty="0" err="1">
                <a:solidFill>
                  <a:srgbClr val="00CC99"/>
                </a:solidFill>
              </a:rPr>
              <a:t>diaPASEF</a:t>
            </a:r>
            <a:endParaRPr lang="en-GB" b="1" dirty="0">
              <a:solidFill>
                <a:srgbClr val="00CC99"/>
              </a:solidFill>
            </a:endParaRPr>
          </a:p>
          <a:p>
            <a:r>
              <a:rPr lang="en-GB" dirty="0">
                <a:solidFill>
                  <a:srgbClr val="00CC99"/>
                </a:solidFill>
              </a:rPr>
              <a:t>- 32 x 25 m/z windows </a:t>
            </a:r>
          </a:p>
          <a:p>
            <a:r>
              <a:rPr lang="en-GB" dirty="0">
                <a:solidFill>
                  <a:srgbClr val="00CC99"/>
                </a:solidFill>
              </a:rPr>
              <a:t>- with IM overlap 64 windows</a:t>
            </a:r>
          </a:p>
          <a:p>
            <a:r>
              <a:rPr lang="en-GB" dirty="0">
                <a:solidFill>
                  <a:srgbClr val="00CC99"/>
                </a:solidFill>
              </a:rPr>
              <a:t>- 4 IM windows / 100 </a:t>
            </a:r>
            <a:r>
              <a:rPr lang="en-GB" dirty="0" err="1">
                <a:solidFill>
                  <a:srgbClr val="00CC99"/>
                </a:solidFill>
              </a:rPr>
              <a:t>ms</a:t>
            </a:r>
            <a:r>
              <a:rPr lang="en-GB" dirty="0">
                <a:solidFill>
                  <a:srgbClr val="00CC99"/>
                </a:solidFill>
              </a:rPr>
              <a:t> IM cycle</a:t>
            </a:r>
          </a:p>
          <a:p>
            <a:r>
              <a:rPr lang="en-GB" dirty="0">
                <a:solidFill>
                  <a:srgbClr val="00CC99"/>
                </a:solidFill>
              </a:rPr>
              <a:t>- 16 (8 x 2) IM cycles / ~1.7 sec duty cycle</a:t>
            </a:r>
          </a:p>
          <a:p>
            <a:endParaRPr lang="en-GB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067850-6C94-407E-928D-451801B23F9D}"/>
              </a:ext>
            </a:extLst>
          </p:cNvPr>
          <p:cNvSpPr txBox="1"/>
          <p:nvPr/>
        </p:nvSpPr>
        <p:spPr>
          <a:xfrm>
            <a:off x="4552705" y="834783"/>
            <a:ext cx="4325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high sensitivity </a:t>
            </a:r>
            <a:r>
              <a:rPr lang="en-GB" b="1" dirty="0" err="1">
                <a:solidFill>
                  <a:schemeClr val="accent5">
                    <a:lumMod val="75000"/>
                  </a:schemeClr>
                </a:solidFill>
              </a:rPr>
              <a:t>diaPASEF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- 16 x 50 m/z windows</a:t>
            </a:r>
          </a:p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- 4 IM windows / 100 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ms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 IM cycle</a:t>
            </a:r>
          </a:p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- 4 IM cycles to cover precursors ~0.4 sec</a:t>
            </a:r>
          </a:p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- Repeat 4x for ~1.7 sec duty cycle</a:t>
            </a:r>
          </a:p>
          <a:p>
            <a:endParaRPr lang="en-GB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239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7448" y="417421"/>
            <a:ext cx="8162424" cy="263675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Trapped ion mobility spectrometry (TIMS) </a:t>
            </a:r>
            <a:endParaRPr lang="de-CH" sz="3200" b="1" dirty="0">
              <a:solidFill>
                <a:srgbClr val="D6000D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81083" y="6280268"/>
            <a:ext cx="508665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900" dirty="0"/>
              <a:t>Fernandez-Lima, Francisco, Desmond A. Kaplan, J. </a:t>
            </a:r>
            <a:r>
              <a:rPr lang="de-CH" sz="900" dirty="0" err="1"/>
              <a:t>Suetering</a:t>
            </a:r>
            <a:r>
              <a:rPr lang="de-CH" sz="900" dirty="0"/>
              <a:t>, </a:t>
            </a:r>
            <a:r>
              <a:rPr lang="de-CH" sz="900" dirty="0" err="1"/>
              <a:t>and</a:t>
            </a:r>
            <a:r>
              <a:rPr lang="de-CH" sz="900" dirty="0"/>
              <a:t> Melvin A. Park. “Gas-Phase Separation </a:t>
            </a:r>
            <a:r>
              <a:rPr lang="de-CH" sz="900" dirty="0" err="1"/>
              <a:t>Using</a:t>
            </a:r>
            <a:r>
              <a:rPr lang="de-CH" sz="900" dirty="0"/>
              <a:t> a </a:t>
            </a:r>
            <a:r>
              <a:rPr lang="de-CH" sz="900" dirty="0" err="1"/>
              <a:t>Trapped</a:t>
            </a:r>
            <a:r>
              <a:rPr lang="de-CH" sz="900" dirty="0"/>
              <a:t> Ion Mobility </a:t>
            </a:r>
            <a:r>
              <a:rPr lang="de-CH" sz="900" dirty="0" err="1"/>
              <a:t>Spectrometer</a:t>
            </a:r>
            <a:r>
              <a:rPr lang="de-CH" sz="900" dirty="0"/>
              <a:t>.” </a:t>
            </a:r>
            <a:r>
              <a:rPr lang="de-CH" sz="900" i="1" dirty="0"/>
              <a:t>International Journal </a:t>
            </a:r>
            <a:r>
              <a:rPr lang="de-CH" sz="900" i="1" dirty="0" err="1"/>
              <a:t>for</a:t>
            </a:r>
            <a:r>
              <a:rPr lang="de-CH" sz="900" i="1" dirty="0"/>
              <a:t> Ion Mobility </a:t>
            </a:r>
            <a:r>
              <a:rPr lang="de-CH" sz="900" i="1" dirty="0" err="1"/>
              <a:t>Spectrometry</a:t>
            </a:r>
            <a:r>
              <a:rPr lang="de-CH" sz="900" i="1" dirty="0"/>
              <a:t> : Official </a:t>
            </a:r>
            <a:r>
              <a:rPr lang="de-CH" sz="900" i="1" dirty="0" err="1"/>
              <a:t>Publication</a:t>
            </a:r>
            <a:r>
              <a:rPr lang="de-CH" sz="900" i="1" dirty="0"/>
              <a:t> </a:t>
            </a:r>
            <a:r>
              <a:rPr lang="de-CH" sz="900" i="1" dirty="0" err="1"/>
              <a:t>of</a:t>
            </a:r>
            <a:r>
              <a:rPr lang="de-CH" sz="900" i="1" dirty="0"/>
              <a:t> </a:t>
            </a:r>
            <a:r>
              <a:rPr lang="de-CH" sz="900" i="1" dirty="0" err="1"/>
              <a:t>the</a:t>
            </a:r>
            <a:r>
              <a:rPr lang="de-CH" sz="900" i="1" dirty="0"/>
              <a:t> International Society </a:t>
            </a:r>
            <a:r>
              <a:rPr lang="de-CH" sz="900" i="1" dirty="0" err="1"/>
              <a:t>for</a:t>
            </a:r>
            <a:r>
              <a:rPr lang="de-CH" sz="900" i="1" dirty="0"/>
              <a:t> Ion Mobility </a:t>
            </a:r>
            <a:r>
              <a:rPr lang="de-CH" sz="900" i="1" dirty="0" err="1"/>
              <a:t>Spectrometry</a:t>
            </a:r>
            <a:r>
              <a:rPr lang="de-CH" sz="900" dirty="0"/>
              <a:t> (2011)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6926" y="1331495"/>
            <a:ext cx="8383308" cy="4215883"/>
          </a:xfrm>
          <a:prstGeom prst="rect">
            <a:avLst/>
          </a:prstGeom>
        </p:spPr>
      </p:pic>
      <p:sp>
        <p:nvSpPr>
          <p:cNvPr id="3" name="Right Triangle 2"/>
          <p:cNvSpPr/>
          <p:nvPr/>
        </p:nvSpPr>
        <p:spPr>
          <a:xfrm flipH="1">
            <a:off x="4724315" y="5689232"/>
            <a:ext cx="2467647" cy="22459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TextBox 4"/>
          <p:cNvSpPr txBox="1"/>
          <p:nvPr/>
        </p:nvSpPr>
        <p:spPr>
          <a:xfrm>
            <a:off x="5481084" y="5904713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electric field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522938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864" y="324030"/>
            <a:ext cx="8665029" cy="517743"/>
          </a:xfrm>
        </p:spPr>
        <p:txBody>
          <a:bodyPr>
            <a:normAutofit fontScale="90000"/>
          </a:bodyPr>
          <a:lstStyle/>
          <a:p>
            <a:r>
              <a:rPr lang="en-GB" sz="32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TIMS separates but also focuses ions</a:t>
            </a:r>
            <a:endParaRPr lang="de-CH" sz="3200" b="1" dirty="0">
              <a:solidFill>
                <a:srgbClr val="D6000D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3978E82-3595-4F37-9951-703E9198C3E2}"/>
              </a:ext>
            </a:extLst>
          </p:cNvPr>
          <p:cNvGrpSpPr/>
          <p:nvPr/>
        </p:nvGrpSpPr>
        <p:grpSpPr>
          <a:xfrm>
            <a:off x="7635716" y="2218526"/>
            <a:ext cx="2690642" cy="1943063"/>
            <a:chOff x="6771933" y="1892290"/>
            <a:chExt cx="2690642" cy="194306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D92678B-3D68-4AE8-BCAB-2E81A9EB8D28}"/>
                </a:ext>
              </a:extLst>
            </p:cNvPr>
            <p:cNvGrpSpPr/>
            <p:nvPr/>
          </p:nvGrpSpPr>
          <p:grpSpPr>
            <a:xfrm>
              <a:off x="6771933" y="2160967"/>
              <a:ext cx="2690642" cy="1674386"/>
              <a:chOff x="6673651" y="2160967"/>
              <a:chExt cx="2690642" cy="1674386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D0461072-168B-4F96-93ED-6ECBCED30C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73651" y="2205809"/>
                <a:ext cx="2690642" cy="1629544"/>
              </a:xfrm>
              <a:prstGeom prst="rect">
                <a:avLst/>
              </a:prstGeom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9928E47-164B-402F-A982-441F91E9C1A5}"/>
                  </a:ext>
                </a:extLst>
              </p:cNvPr>
              <p:cNvSpPr/>
              <p:nvPr/>
            </p:nvSpPr>
            <p:spPr bwMode="auto">
              <a:xfrm>
                <a:off x="6874005" y="2160967"/>
                <a:ext cx="1944216" cy="1295993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rtlCol="0" anchor="ctr"/>
              <a:lstStyle/>
              <a:p>
                <a:pPr algn="ctr" defTabSz="1225550"/>
                <a:endParaRPr lang="en-US" sz="2400"/>
              </a:p>
            </p:txBody>
          </p:sp>
        </p:grpSp>
        <p:sp>
          <p:nvSpPr>
            <p:cNvPr id="5" name="Freeform: Shape 60">
              <a:extLst>
                <a:ext uri="{FF2B5EF4-FFF2-40B4-BE49-F238E27FC236}">
                  <a16:creationId xmlns:a16="http://schemas.microsoft.com/office/drawing/2014/main" id="{A1DC55A8-5302-4F80-8A12-045CFB5BB6F2}"/>
                </a:ext>
              </a:extLst>
            </p:cNvPr>
            <p:cNvSpPr/>
            <p:nvPr/>
          </p:nvSpPr>
          <p:spPr bwMode="auto">
            <a:xfrm>
              <a:off x="6945091" y="1892290"/>
              <a:ext cx="318629" cy="1629545"/>
            </a:xfrm>
            <a:custGeom>
              <a:avLst/>
              <a:gdLst>
                <a:gd name="connsiteX0" fmla="*/ 0 w 442452"/>
                <a:gd name="connsiteY0" fmla="*/ 2129932 h 2129932"/>
                <a:gd name="connsiteX1" fmla="*/ 157316 w 442452"/>
                <a:gd name="connsiteY1" fmla="*/ 301132 h 2129932"/>
                <a:gd name="connsiteX2" fmla="*/ 294968 w 442452"/>
                <a:gd name="connsiteY2" fmla="*/ 183145 h 2129932"/>
                <a:gd name="connsiteX3" fmla="*/ 442452 w 442452"/>
                <a:gd name="connsiteY3" fmla="*/ 2120100 h 2129932"/>
                <a:gd name="connsiteX4" fmla="*/ 442452 w 442452"/>
                <a:gd name="connsiteY4" fmla="*/ 2120100 h 2129932"/>
                <a:gd name="connsiteX5" fmla="*/ 442452 w 442452"/>
                <a:gd name="connsiteY5" fmla="*/ 2120100 h 21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2452" h="2129932">
                  <a:moveTo>
                    <a:pt x="0" y="2129932"/>
                  </a:moveTo>
                  <a:cubicBezTo>
                    <a:pt x="54077" y="1377764"/>
                    <a:pt x="108155" y="625596"/>
                    <a:pt x="157316" y="301132"/>
                  </a:cubicBezTo>
                  <a:cubicBezTo>
                    <a:pt x="206477" y="-23333"/>
                    <a:pt x="247445" y="-120016"/>
                    <a:pt x="294968" y="183145"/>
                  </a:cubicBezTo>
                  <a:cubicBezTo>
                    <a:pt x="342491" y="486306"/>
                    <a:pt x="442452" y="2120100"/>
                    <a:pt x="442452" y="2120100"/>
                  </a:cubicBezTo>
                  <a:lnTo>
                    <a:pt x="442452" y="2120100"/>
                  </a:lnTo>
                  <a:lnTo>
                    <a:pt x="442452" y="2120100"/>
                  </a:lnTo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2635250" fontAlgn="base">
                <a:spcBef>
                  <a:spcPct val="0"/>
                </a:spcBef>
                <a:spcAft>
                  <a:spcPct val="0"/>
                </a:spcAft>
              </a:pPr>
              <a:endParaRPr lang="en-US" sz="5200">
                <a:latin typeface="Arial" charset="0"/>
              </a:endParaRPr>
            </a:p>
          </p:txBody>
        </p:sp>
        <p:sp>
          <p:nvSpPr>
            <p:cNvPr id="6" name="Freeform: Shape 61">
              <a:extLst>
                <a:ext uri="{FF2B5EF4-FFF2-40B4-BE49-F238E27FC236}">
                  <a16:creationId xmlns:a16="http://schemas.microsoft.com/office/drawing/2014/main" id="{6E1DAD3E-AD05-4EFF-B122-FF748DB0BF90}"/>
                </a:ext>
              </a:extLst>
            </p:cNvPr>
            <p:cNvSpPr/>
            <p:nvPr/>
          </p:nvSpPr>
          <p:spPr bwMode="auto">
            <a:xfrm>
              <a:off x="7542501" y="2273652"/>
              <a:ext cx="318629" cy="1228150"/>
            </a:xfrm>
            <a:custGeom>
              <a:avLst/>
              <a:gdLst>
                <a:gd name="connsiteX0" fmla="*/ 0 w 442452"/>
                <a:gd name="connsiteY0" fmla="*/ 2129932 h 2129932"/>
                <a:gd name="connsiteX1" fmla="*/ 157316 w 442452"/>
                <a:gd name="connsiteY1" fmla="*/ 301132 h 2129932"/>
                <a:gd name="connsiteX2" fmla="*/ 294968 w 442452"/>
                <a:gd name="connsiteY2" fmla="*/ 183145 h 2129932"/>
                <a:gd name="connsiteX3" fmla="*/ 442452 w 442452"/>
                <a:gd name="connsiteY3" fmla="*/ 2120100 h 2129932"/>
                <a:gd name="connsiteX4" fmla="*/ 442452 w 442452"/>
                <a:gd name="connsiteY4" fmla="*/ 2120100 h 2129932"/>
                <a:gd name="connsiteX5" fmla="*/ 442452 w 442452"/>
                <a:gd name="connsiteY5" fmla="*/ 2120100 h 21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2452" h="2129932">
                  <a:moveTo>
                    <a:pt x="0" y="2129932"/>
                  </a:moveTo>
                  <a:cubicBezTo>
                    <a:pt x="54077" y="1377764"/>
                    <a:pt x="108155" y="625596"/>
                    <a:pt x="157316" y="301132"/>
                  </a:cubicBezTo>
                  <a:cubicBezTo>
                    <a:pt x="206477" y="-23333"/>
                    <a:pt x="247445" y="-120016"/>
                    <a:pt x="294968" y="183145"/>
                  </a:cubicBezTo>
                  <a:cubicBezTo>
                    <a:pt x="342491" y="486306"/>
                    <a:pt x="442452" y="2120100"/>
                    <a:pt x="442452" y="2120100"/>
                  </a:cubicBezTo>
                  <a:lnTo>
                    <a:pt x="442452" y="2120100"/>
                  </a:lnTo>
                  <a:lnTo>
                    <a:pt x="442452" y="2120100"/>
                  </a:lnTo>
                </a:path>
              </a:pathLst>
            </a:custGeom>
            <a:noFill/>
            <a:ln w="50800">
              <a:solidFill>
                <a:srgbClr val="FFC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2635250" fontAlgn="base">
                <a:spcBef>
                  <a:spcPct val="0"/>
                </a:spcBef>
                <a:spcAft>
                  <a:spcPct val="0"/>
                </a:spcAft>
              </a:pPr>
              <a:endParaRPr lang="en-US" sz="5200">
                <a:latin typeface="Arial" charset="0"/>
              </a:endParaRPr>
            </a:p>
          </p:txBody>
        </p:sp>
        <p:sp>
          <p:nvSpPr>
            <p:cNvPr id="7" name="Freeform: Shape 62">
              <a:extLst>
                <a:ext uri="{FF2B5EF4-FFF2-40B4-BE49-F238E27FC236}">
                  <a16:creationId xmlns:a16="http://schemas.microsoft.com/office/drawing/2014/main" id="{4EFD79C1-A0C7-41C2-9044-A6DFE3CE8118}"/>
                </a:ext>
              </a:extLst>
            </p:cNvPr>
            <p:cNvSpPr/>
            <p:nvPr/>
          </p:nvSpPr>
          <p:spPr bwMode="auto">
            <a:xfrm>
              <a:off x="8056589" y="2732508"/>
              <a:ext cx="318629" cy="780650"/>
            </a:xfrm>
            <a:custGeom>
              <a:avLst/>
              <a:gdLst>
                <a:gd name="connsiteX0" fmla="*/ 0 w 442452"/>
                <a:gd name="connsiteY0" fmla="*/ 2129932 h 2129932"/>
                <a:gd name="connsiteX1" fmla="*/ 157316 w 442452"/>
                <a:gd name="connsiteY1" fmla="*/ 301132 h 2129932"/>
                <a:gd name="connsiteX2" fmla="*/ 294968 w 442452"/>
                <a:gd name="connsiteY2" fmla="*/ 183145 h 2129932"/>
                <a:gd name="connsiteX3" fmla="*/ 442452 w 442452"/>
                <a:gd name="connsiteY3" fmla="*/ 2120100 h 2129932"/>
                <a:gd name="connsiteX4" fmla="*/ 442452 w 442452"/>
                <a:gd name="connsiteY4" fmla="*/ 2120100 h 2129932"/>
                <a:gd name="connsiteX5" fmla="*/ 442452 w 442452"/>
                <a:gd name="connsiteY5" fmla="*/ 2120100 h 21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2452" h="2129932">
                  <a:moveTo>
                    <a:pt x="0" y="2129932"/>
                  </a:moveTo>
                  <a:cubicBezTo>
                    <a:pt x="54077" y="1377764"/>
                    <a:pt x="108155" y="625596"/>
                    <a:pt x="157316" y="301132"/>
                  </a:cubicBezTo>
                  <a:cubicBezTo>
                    <a:pt x="206477" y="-23333"/>
                    <a:pt x="247445" y="-120016"/>
                    <a:pt x="294968" y="183145"/>
                  </a:cubicBezTo>
                  <a:cubicBezTo>
                    <a:pt x="342491" y="486306"/>
                    <a:pt x="442452" y="2120100"/>
                    <a:pt x="442452" y="2120100"/>
                  </a:cubicBezTo>
                  <a:lnTo>
                    <a:pt x="442452" y="2120100"/>
                  </a:lnTo>
                  <a:lnTo>
                    <a:pt x="442452" y="2120100"/>
                  </a:lnTo>
                </a:path>
              </a:pathLst>
            </a:custGeom>
            <a:noFill/>
            <a:ln w="5080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2635250" fontAlgn="base">
                <a:spcBef>
                  <a:spcPct val="0"/>
                </a:spcBef>
                <a:spcAft>
                  <a:spcPct val="0"/>
                </a:spcAft>
              </a:pPr>
              <a:endParaRPr lang="en-US" sz="5200">
                <a:latin typeface="Arial" charset="0"/>
              </a:endParaRPr>
            </a:p>
          </p:txBody>
        </p:sp>
        <p:sp>
          <p:nvSpPr>
            <p:cNvPr id="8" name="Freeform: Shape 64">
              <a:extLst>
                <a:ext uri="{FF2B5EF4-FFF2-40B4-BE49-F238E27FC236}">
                  <a16:creationId xmlns:a16="http://schemas.microsoft.com/office/drawing/2014/main" id="{FBE583CE-CD5E-4B39-A509-73C113F5F4BA}"/>
                </a:ext>
              </a:extLst>
            </p:cNvPr>
            <p:cNvSpPr/>
            <p:nvPr/>
          </p:nvSpPr>
          <p:spPr bwMode="auto">
            <a:xfrm>
              <a:off x="8570678" y="2861186"/>
              <a:ext cx="318629" cy="660649"/>
            </a:xfrm>
            <a:custGeom>
              <a:avLst/>
              <a:gdLst>
                <a:gd name="connsiteX0" fmla="*/ 0 w 442452"/>
                <a:gd name="connsiteY0" fmla="*/ 2129932 h 2129932"/>
                <a:gd name="connsiteX1" fmla="*/ 157316 w 442452"/>
                <a:gd name="connsiteY1" fmla="*/ 301132 h 2129932"/>
                <a:gd name="connsiteX2" fmla="*/ 294968 w 442452"/>
                <a:gd name="connsiteY2" fmla="*/ 183145 h 2129932"/>
                <a:gd name="connsiteX3" fmla="*/ 442452 w 442452"/>
                <a:gd name="connsiteY3" fmla="*/ 2120100 h 2129932"/>
                <a:gd name="connsiteX4" fmla="*/ 442452 w 442452"/>
                <a:gd name="connsiteY4" fmla="*/ 2120100 h 2129932"/>
                <a:gd name="connsiteX5" fmla="*/ 442452 w 442452"/>
                <a:gd name="connsiteY5" fmla="*/ 2120100 h 21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2452" h="2129932">
                  <a:moveTo>
                    <a:pt x="0" y="2129932"/>
                  </a:moveTo>
                  <a:cubicBezTo>
                    <a:pt x="54077" y="1377764"/>
                    <a:pt x="108155" y="625596"/>
                    <a:pt x="157316" y="301132"/>
                  </a:cubicBezTo>
                  <a:cubicBezTo>
                    <a:pt x="206477" y="-23333"/>
                    <a:pt x="247445" y="-120016"/>
                    <a:pt x="294968" y="183145"/>
                  </a:cubicBezTo>
                  <a:cubicBezTo>
                    <a:pt x="342491" y="486306"/>
                    <a:pt x="442452" y="2120100"/>
                    <a:pt x="442452" y="2120100"/>
                  </a:cubicBezTo>
                  <a:lnTo>
                    <a:pt x="442452" y="2120100"/>
                  </a:lnTo>
                  <a:lnTo>
                    <a:pt x="442452" y="2120100"/>
                  </a:lnTo>
                </a:path>
              </a:pathLst>
            </a:custGeom>
            <a:noFill/>
            <a:ln w="508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2635250" fontAlgn="base">
                <a:spcBef>
                  <a:spcPct val="0"/>
                </a:spcBef>
                <a:spcAft>
                  <a:spcPct val="0"/>
                </a:spcAft>
              </a:pPr>
              <a:endParaRPr lang="en-US" sz="5200">
                <a:latin typeface="Arial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E78A6B2-9B44-442E-804B-801C77D22E1C}"/>
                </a:ext>
              </a:extLst>
            </p:cNvPr>
            <p:cNvSpPr/>
            <p:nvPr/>
          </p:nvSpPr>
          <p:spPr bwMode="auto">
            <a:xfrm>
              <a:off x="7001695" y="3317633"/>
              <a:ext cx="205420" cy="18144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766C5CC-D10C-4B14-BD64-B891FDFD95AE}"/>
                </a:ext>
              </a:extLst>
            </p:cNvPr>
            <p:cNvSpPr/>
            <p:nvPr/>
          </p:nvSpPr>
          <p:spPr bwMode="auto">
            <a:xfrm>
              <a:off x="7013070" y="3079990"/>
              <a:ext cx="205420" cy="18144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7F5E54B-8C90-45B1-89B6-AE48869D8346}"/>
                </a:ext>
              </a:extLst>
            </p:cNvPr>
            <p:cNvSpPr/>
            <p:nvPr/>
          </p:nvSpPr>
          <p:spPr bwMode="auto">
            <a:xfrm>
              <a:off x="7001695" y="2853730"/>
              <a:ext cx="205420" cy="18144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DE44E63-7901-4D8A-9E94-A73E3F787F23}"/>
                </a:ext>
              </a:extLst>
            </p:cNvPr>
            <p:cNvSpPr/>
            <p:nvPr/>
          </p:nvSpPr>
          <p:spPr bwMode="auto">
            <a:xfrm>
              <a:off x="7001695" y="2573524"/>
              <a:ext cx="205420" cy="18144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611A5C4-0B3A-44CB-A198-50524F721E29}"/>
                </a:ext>
              </a:extLst>
            </p:cNvPr>
            <p:cNvSpPr/>
            <p:nvPr/>
          </p:nvSpPr>
          <p:spPr bwMode="auto">
            <a:xfrm>
              <a:off x="7001695" y="2297291"/>
              <a:ext cx="205420" cy="18144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E3E6A52-9CF7-484D-8C71-DEE22D98F135}"/>
                </a:ext>
              </a:extLst>
            </p:cNvPr>
            <p:cNvSpPr/>
            <p:nvPr/>
          </p:nvSpPr>
          <p:spPr bwMode="auto">
            <a:xfrm>
              <a:off x="7618885" y="3324337"/>
              <a:ext cx="205420" cy="181445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647523F-6E8F-4A57-868F-33228E673655}"/>
                </a:ext>
              </a:extLst>
            </p:cNvPr>
            <p:cNvSpPr/>
            <p:nvPr/>
          </p:nvSpPr>
          <p:spPr bwMode="auto">
            <a:xfrm>
              <a:off x="7618885" y="3086694"/>
              <a:ext cx="205420" cy="181445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3FB068B-2E08-43CA-ABC8-52EC3ED2CAD5}"/>
                </a:ext>
              </a:extLst>
            </p:cNvPr>
            <p:cNvSpPr/>
            <p:nvPr/>
          </p:nvSpPr>
          <p:spPr bwMode="auto">
            <a:xfrm>
              <a:off x="7618885" y="2860434"/>
              <a:ext cx="205420" cy="181445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E585D5E-DDB4-44CC-8FC7-C32FC54D6CC0}"/>
                </a:ext>
              </a:extLst>
            </p:cNvPr>
            <p:cNvSpPr/>
            <p:nvPr/>
          </p:nvSpPr>
          <p:spPr bwMode="auto">
            <a:xfrm>
              <a:off x="7618885" y="2580228"/>
              <a:ext cx="205420" cy="181445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3D0E9FE-3225-4E33-93BB-64BB5D6B3EBB}"/>
                </a:ext>
              </a:extLst>
            </p:cNvPr>
            <p:cNvSpPr/>
            <p:nvPr/>
          </p:nvSpPr>
          <p:spPr bwMode="auto">
            <a:xfrm>
              <a:off x="8123338" y="3324336"/>
              <a:ext cx="205420" cy="181445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06E1E4F-CCDE-4B52-AB45-551DD781E6F7}"/>
                </a:ext>
              </a:extLst>
            </p:cNvPr>
            <p:cNvSpPr/>
            <p:nvPr/>
          </p:nvSpPr>
          <p:spPr bwMode="auto">
            <a:xfrm>
              <a:off x="8132974" y="3102309"/>
              <a:ext cx="205420" cy="181445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B25BB2E-C907-4574-812F-1C85616B3E33}"/>
                </a:ext>
              </a:extLst>
            </p:cNvPr>
            <p:cNvSpPr/>
            <p:nvPr/>
          </p:nvSpPr>
          <p:spPr bwMode="auto">
            <a:xfrm>
              <a:off x="8135829" y="2888248"/>
              <a:ext cx="205420" cy="181445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085D66-7978-4A7E-A369-A99A9CE34DAE}"/>
                </a:ext>
              </a:extLst>
            </p:cNvPr>
            <p:cNvSpPr/>
            <p:nvPr/>
          </p:nvSpPr>
          <p:spPr bwMode="auto">
            <a:xfrm>
              <a:off x="8636949" y="3317633"/>
              <a:ext cx="205420" cy="181445"/>
            </a:xfrm>
            <a:prstGeom prst="ellipse">
              <a:avLst/>
            </a:prstGeom>
            <a:solidFill>
              <a:srgbClr val="093B8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7BE85A7-96FF-4868-B808-C0958A3A6831}"/>
                </a:ext>
              </a:extLst>
            </p:cNvPr>
            <p:cNvSpPr/>
            <p:nvPr/>
          </p:nvSpPr>
          <p:spPr bwMode="auto">
            <a:xfrm>
              <a:off x="8650223" y="3063690"/>
              <a:ext cx="205420" cy="181445"/>
            </a:xfrm>
            <a:prstGeom prst="ellipse">
              <a:avLst/>
            </a:prstGeom>
            <a:solidFill>
              <a:srgbClr val="093B8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algn="ctr" defTabSz="1225550"/>
              <a:endParaRPr lang="en-US" sz="240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84770033-3A41-4D6C-AFFD-9C7D3A6828C1}"/>
              </a:ext>
            </a:extLst>
          </p:cNvPr>
          <p:cNvSpPr/>
          <p:nvPr/>
        </p:nvSpPr>
        <p:spPr bwMode="auto">
          <a:xfrm>
            <a:off x="1876802" y="3139533"/>
            <a:ext cx="205420" cy="18144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C12639-80AE-4D12-AC7F-3947253042B1}"/>
              </a:ext>
            </a:extLst>
          </p:cNvPr>
          <p:cNvSpPr/>
          <p:nvPr/>
        </p:nvSpPr>
        <p:spPr bwMode="auto">
          <a:xfrm>
            <a:off x="2875091" y="3144459"/>
            <a:ext cx="205420" cy="18144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7CBEC93-6E8C-4F76-9FCA-345AB6B413EB}"/>
              </a:ext>
            </a:extLst>
          </p:cNvPr>
          <p:cNvSpPr/>
          <p:nvPr/>
        </p:nvSpPr>
        <p:spPr bwMode="auto">
          <a:xfrm>
            <a:off x="2122795" y="3188354"/>
            <a:ext cx="205420" cy="18144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BD37D59-B717-4AE5-88E2-07443E66C43C}"/>
              </a:ext>
            </a:extLst>
          </p:cNvPr>
          <p:cNvSpPr/>
          <p:nvPr/>
        </p:nvSpPr>
        <p:spPr bwMode="auto">
          <a:xfrm>
            <a:off x="2540097" y="3164833"/>
            <a:ext cx="205420" cy="18144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98FBF52-91C9-4CE7-81D2-59175639E738}"/>
              </a:ext>
            </a:extLst>
          </p:cNvPr>
          <p:cNvSpPr/>
          <p:nvPr/>
        </p:nvSpPr>
        <p:spPr bwMode="auto">
          <a:xfrm>
            <a:off x="3172858" y="3180597"/>
            <a:ext cx="205420" cy="181445"/>
          </a:xfrm>
          <a:prstGeom prst="ellipse">
            <a:avLst/>
          </a:prstGeom>
          <a:solidFill>
            <a:srgbClr val="FFC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F766F00-2E39-4547-B32D-5DED06821DBE}"/>
              </a:ext>
            </a:extLst>
          </p:cNvPr>
          <p:cNvSpPr/>
          <p:nvPr/>
        </p:nvSpPr>
        <p:spPr bwMode="auto">
          <a:xfrm>
            <a:off x="2619640" y="2935405"/>
            <a:ext cx="205420" cy="181445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743C0FF-741F-4F2F-A7F2-7270522852D7}"/>
              </a:ext>
            </a:extLst>
          </p:cNvPr>
          <p:cNvSpPr/>
          <p:nvPr/>
        </p:nvSpPr>
        <p:spPr bwMode="auto">
          <a:xfrm>
            <a:off x="2033667" y="2950712"/>
            <a:ext cx="205420" cy="181445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F3DB6D7-D40B-47E8-8FAF-C856EDF47824}"/>
              </a:ext>
            </a:extLst>
          </p:cNvPr>
          <p:cNvSpPr/>
          <p:nvPr/>
        </p:nvSpPr>
        <p:spPr bwMode="auto">
          <a:xfrm>
            <a:off x="2343627" y="2828932"/>
            <a:ext cx="205420" cy="181445"/>
          </a:xfrm>
          <a:prstGeom prst="ellipse">
            <a:avLst/>
          </a:prstGeom>
          <a:solidFill>
            <a:srgbClr val="0A3B8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FCBF249-0CE7-4B9D-84BA-AE2AAA4125CC}"/>
              </a:ext>
            </a:extLst>
          </p:cNvPr>
          <p:cNvSpPr/>
          <p:nvPr/>
        </p:nvSpPr>
        <p:spPr bwMode="auto">
          <a:xfrm>
            <a:off x="2899646" y="2892237"/>
            <a:ext cx="205420" cy="181445"/>
          </a:xfrm>
          <a:prstGeom prst="ellipse">
            <a:avLst/>
          </a:prstGeom>
          <a:solidFill>
            <a:srgbClr val="FFC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D262084-6437-4093-B0AE-02215F87F9B2}"/>
              </a:ext>
            </a:extLst>
          </p:cNvPr>
          <p:cNvSpPr/>
          <p:nvPr/>
        </p:nvSpPr>
        <p:spPr bwMode="auto">
          <a:xfrm>
            <a:off x="2299576" y="3065294"/>
            <a:ext cx="205420" cy="181445"/>
          </a:xfrm>
          <a:prstGeom prst="ellipse">
            <a:avLst/>
          </a:prstGeom>
          <a:solidFill>
            <a:srgbClr val="FFC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9BDA416-B378-4241-9691-1D9594A6B985}"/>
              </a:ext>
            </a:extLst>
          </p:cNvPr>
          <p:cNvSpPr/>
          <p:nvPr/>
        </p:nvSpPr>
        <p:spPr bwMode="auto">
          <a:xfrm>
            <a:off x="3170018" y="2927707"/>
            <a:ext cx="205420" cy="18144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BB92BB5-9209-47C7-B80D-20841632F081}"/>
              </a:ext>
            </a:extLst>
          </p:cNvPr>
          <p:cNvSpPr/>
          <p:nvPr/>
        </p:nvSpPr>
        <p:spPr bwMode="auto">
          <a:xfrm>
            <a:off x="2653587" y="2689182"/>
            <a:ext cx="205420" cy="181445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CFF3DDB-CE72-4651-8B20-682FC34C14E4}"/>
              </a:ext>
            </a:extLst>
          </p:cNvPr>
          <p:cNvSpPr/>
          <p:nvPr/>
        </p:nvSpPr>
        <p:spPr bwMode="auto">
          <a:xfrm>
            <a:off x="2138207" y="2683292"/>
            <a:ext cx="205420" cy="181445"/>
          </a:xfrm>
          <a:prstGeom prst="ellipse">
            <a:avLst/>
          </a:prstGeom>
          <a:solidFill>
            <a:srgbClr val="FFC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8BBC634-9ECA-4ACE-9647-FBB5F1B785A4}"/>
              </a:ext>
            </a:extLst>
          </p:cNvPr>
          <p:cNvSpPr/>
          <p:nvPr/>
        </p:nvSpPr>
        <p:spPr bwMode="auto">
          <a:xfrm>
            <a:off x="2978421" y="2647487"/>
            <a:ext cx="205420" cy="181445"/>
          </a:xfrm>
          <a:prstGeom prst="ellipse">
            <a:avLst/>
          </a:prstGeom>
          <a:solidFill>
            <a:srgbClr val="0A3B8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defTabSz="1225550"/>
            <a:endParaRPr lang="en-US" sz="24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C9A3686-7B65-492A-A90C-DB328EB3D186}"/>
              </a:ext>
            </a:extLst>
          </p:cNvPr>
          <p:cNvSpPr txBox="1"/>
          <p:nvPr/>
        </p:nvSpPr>
        <p:spPr>
          <a:xfrm>
            <a:off x="1693901" y="3376204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100ms</a:t>
            </a:r>
          </a:p>
          <a:p>
            <a:pPr algn="ctr"/>
            <a:r>
              <a:rPr lang="en-US" dirty="0"/>
              <a:t>Accumulation</a:t>
            </a:r>
          </a:p>
          <a:p>
            <a:pPr algn="ctr"/>
            <a:r>
              <a:rPr lang="en-US" dirty="0"/>
              <a:t>(from ESI)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AB2F1EA-26E9-45F8-9A1A-95047CD640B9}"/>
              </a:ext>
            </a:extLst>
          </p:cNvPr>
          <p:cNvSpPr txBox="1"/>
          <p:nvPr/>
        </p:nvSpPr>
        <p:spPr>
          <a:xfrm>
            <a:off x="7583676" y="3876054"/>
            <a:ext cx="760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5ms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9C8AACF-B498-4983-AFDD-07290DE31013}"/>
              </a:ext>
            </a:extLst>
          </p:cNvPr>
          <p:cNvSpPr txBox="1"/>
          <p:nvPr/>
        </p:nvSpPr>
        <p:spPr>
          <a:xfrm>
            <a:off x="8180703" y="3861021"/>
            <a:ext cx="760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5ms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33DFF97-F52B-4220-9B42-22776E9BBE07}"/>
              </a:ext>
            </a:extLst>
          </p:cNvPr>
          <p:cNvSpPr txBox="1"/>
          <p:nvPr/>
        </p:nvSpPr>
        <p:spPr>
          <a:xfrm>
            <a:off x="8725689" y="3864625"/>
            <a:ext cx="760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5ms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60AF27B-11F9-4749-A8FE-BAEB3E98D622}"/>
              </a:ext>
            </a:extLst>
          </p:cNvPr>
          <p:cNvSpPr txBox="1"/>
          <p:nvPr/>
        </p:nvSpPr>
        <p:spPr>
          <a:xfrm>
            <a:off x="9236240" y="3967691"/>
            <a:ext cx="760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5ms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D3C16D-1A7C-4A85-A811-A6ECFFD8732F}"/>
              </a:ext>
            </a:extLst>
          </p:cNvPr>
          <p:cNvSpPr txBox="1"/>
          <p:nvPr/>
        </p:nvSpPr>
        <p:spPr>
          <a:xfrm>
            <a:off x="7687895" y="4227883"/>
            <a:ext cx="2419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100ms Separation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4"/>
          <a:srcRect l="50548" t="24123" r="20136" b="6217"/>
          <a:stretch/>
        </p:blipFill>
        <p:spPr>
          <a:xfrm>
            <a:off x="4513818" y="2299603"/>
            <a:ext cx="2028994" cy="2017532"/>
          </a:xfrm>
          <a:prstGeom prst="rect">
            <a:avLst/>
          </a:prstGeom>
        </p:spPr>
      </p:pic>
      <p:cxnSp>
        <p:nvCxnSpPr>
          <p:cNvPr id="47" name="Straight Arrow Connector 46"/>
          <p:cNvCxnSpPr/>
          <p:nvPr/>
        </p:nvCxnSpPr>
        <p:spPr>
          <a:xfrm>
            <a:off x="3755154" y="3188353"/>
            <a:ext cx="337457" cy="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/>
          </p:cNvCxnSpPr>
          <p:nvPr/>
        </p:nvCxnSpPr>
        <p:spPr>
          <a:xfrm>
            <a:off x="6912007" y="3188354"/>
            <a:ext cx="337457" cy="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062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660" y="365125"/>
            <a:ext cx="10770140" cy="773011"/>
          </a:xfrm>
        </p:spPr>
        <p:txBody>
          <a:bodyPr>
            <a:normAutofit/>
          </a:bodyPr>
          <a:lstStyle/>
          <a:p>
            <a:r>
              <a:rPr lang="en-GB" sz="3600" b="1" dirty="0" err="1">
                <a:solidFill>
                  <a:srgbClr val="D6000D"/>
                </a:solidFill>
                <a:latin typeface="+mn-lt"/>
                <a:ea typeface="+mn-ea"/>
                <a:cs typeface="+mn-cs"/>
              </a:rPr>
              <a:t>timsTOF</a:t>
            </a:r>
            <a:r>
              <a:rPr lang="en-GB" sz="36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 Pro instrument</a:t>
            </a:r>
            <a:endParaRPr lang="de-CH" sz="3600" b="1" dirty="0">
              <a:solidFill>
                <a:srgbClr val="D6000D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6D38FE-A30C-4B02-B393-13E7469680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020" y="1428422"/>
            <a:ext cx="7874146" cy="364943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0E7C7BB-2C17-4846-84C2-D0202365065D}"/>
              </a:ext>
            </a:extLst>
          </p:cNvPr>
          <p:cNvSpPr/>
          <p:nvPr/>
        </p:nvSpPr>
        <p:spPr>
          <a:xfrm>
            <a:off x="6667019" y="5722497"/>
            <a:ext cx="53223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600" b="1" dirty="0"/>
              <a:t>ddaPASEF</a:t>
            </a:r>
          </a:p>
          <a:p>
            <a:r>
              <a:rPr lang="de-CH" sz="1600" dirty="0"/>
              <a:t>Meier, F, et al. </a:t>
            </a:r>
            <a:r>
              <a:rPr lang="de-CH" sz="1600" i="1" dirty="0"/>
              <a:t>Journal of Proteome Research</a:t>
            </a:r>
            <a:r>
              <a:rPr lang="de-CH" sz="1600" dirty="0"/>
              <a:t> (2015)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06F41A-ACF8-4B21-9167-BE02FEF402A2}"/>
              </a:ext>
            </a:extLst>
          </p:cNvPr>
          <p:cNvSpPr/>
          <p:nvPr/>
        </p:nvSpPr>
        <p:spPr>
          <a:xfrm>
            <a:off x="6667019" y="6238031"/>
            <a:ext cx="55249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600" dirty="0"/>
              <a:t>Meier, F., et al. </a:t>
            </a:r>
            <a:r>
              <a:rPr lang="de-CH" sz="1600" i="1" dirty="0"/>
              <a:t>Molecular &amp; Cellular Proteomics</a:t>
            </a:r>
            <a:r>
              <a:rPr lang="de-CH" sz="1600" dirty="0"/>
              <a:t> (2018)</a:t>
            </a:r>
          </a:p>
        </p:txBody>
      </p:sp>
    </p:spTree>
    <p:extLst>
      <p:ext uri="{BB962C8B-B14F-4D97-AF65-F5344CB8AC3E}">
        <p14:creationId xmlns:p14="http://schemas.microsoft.com/office/powerpoint/2010/main" val="4079541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566" y="365127"/>
            <a:ext cx="9523784" cy="675733"/>
          </a:xfrm>
        </p:spPr>
        <p:txBody>
          <a:bodyPr/>
          <a:lstStyle/>
          <a:p>
            <a:r>
              <a:rPr lang="en-GB" sz="36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Outline</a:t>
            </a:r>
            <a:endParaRPr lang="de-CH" sz="3600" b="1" dirty="0">
              <a:solidFill>
                <a:srgbClr val="D6000D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567" y="1040860"/>
            <a:ext cx="7878420" cy="5110558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Primer on trapped ion mobility separations (TIMS)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diaPASEF</a:t>
            </a:r>
            <a:r>
              <a:rPr lang="en-GB" dirty="0"/>
              <a:t> concept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Data set for the tutorial – 3 species mixture </a:t>
            </a:r>
          </a:p>
          <a:p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414599" y="2819226"/>
            <a:ext cx="7979387" cy="979714"/>
          </a:xfrm>
          <a:prstGeom prst="roundRect">
            <a:avLst/>
          </a:prstGeom>
          <a:solidFill>
            <a:srgbClr val="FF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1781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0" r="14750"/>
          <a:stretch/>
        </p:blipFill>
        <p:spPr>
          <a:xfrm>
            <a:off x="2588622" y="4535100"/>
            <a:ext cx="724711" cy="8601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70478" y="5385765"/>
            <a:ext cx="31508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Hannes </a:t>
            </a:r>
            <a:r>
              <a:rPr lang="en-US" sz="1600" dirty="0" err="1">
                <a:solidFill>
                  <a:schemeClr val="accent5"/>
                </a:solidFill>
              </a:rPr>
              <a:t>Röst</a:t>
            </a:r>
            <a:r>
              <a:rPr lang="en-US" sz="1600" dirty="0">
                <a:solidFill>
                  <a:schemeClr val="accent5"/>
                </a:solidFill>
              </a:rPr>
              <a:t>, Max Frank, Annie Ha</a:t>
            </a:r>
          </a:p>
          <a:p>
            <a:r>
              <a:rPr lang="en-US" sz="1200" dirty="0"/>
              <a:t>Donnelly Centre for Cellular and Biomolecular Research </a:t>
            </a:r>
          </a:p>
          <a:p>
            <a:r>
              <a:rPr lang="en-US" sz="1200" dirty="0"/>
              <a:t>University of Toronto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9593" y="5408574"/>
            <a:ext cx="17853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Ben Collins, </a:t>
            </a:r>
            <a:r>
              <a:rPr lang="en-US" sz="1600" dirty="0" err="1">
                <a:solidFill>
                  <a:schemeClr val="accent5"/>
                </a:solidFill>
              </a:rPr>
              <a:t>Ruedi</a:t>
            </a:r>
            <a:r>
              <a:rPr lang="en-US" sz="1600" dirty="0">
                <a:solidFill>
                  <a:schemeClr val="accent5"/>
                </a:solidFill>
              </a:rPr>
              <a:t> Aebersold </a:t>
            </a:r>
          </a:p>
          <a:p>
            <a:r>
              <a:rPr lang="en-US" sz="1200" dirty="0"/>
              <a:t>Queen’s University Belfast and ETH Zurich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4201" y="3137226"/>
            <a:ext cx="3801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Florian Meier, Andreas-David Brunner, </a:t>
            </a:r>
          </a:p>
          <a:p>
            <a:r>
              <a:rPr lang="en-US" sz="1600" dirty="0">
                <a:solidFill>
                  <a:schemeClr val="accent5"/>
                </a:solidFill>
              </a:rPr>
              <a:t>Isabell Bludau, Eugenia Voytik, Matthias Mann</a:t>
            </a:r>
          </a:p>
          <a:p>
            <a:r>
              <a:rPr lang="en-US" sz="1200" dirty="0"/>
              <a:t>Max Planck Institute of Biochemistry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4" t="35435" r="34537" b="22319"/>
          <a:stretch/>
        </p:blipFill>
        <p:spPr>
          <a:xfrm>
            <a:off x="479888" y="4490448"/>
            <a:ext cx="710120" cy="9239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39696" y="5332887"/>
            <a:ext cx="315089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Stephanie </a:t>
            </a:r>
            <a:r>
              <a:rPr lang="en-US" sz="1600" dirty="0" err="1">
                <a:solidFill>
                  <a:schemeClr val="accent5"/>
                </a:solidFill>
              </a:rPr>
              <a:t>Kaspar-Schönefeld</a:t>
            </a:r>
            <a:r>
              <a:rPr lang="en-US" sz="1600" dirty="0">
                <a:solidFill>
                  <a:schemeClr val="accent5"/>
                </a:solidFill>
              </a:rPr>
              <a:t>, Markus Lubeck, </a:t>
            </a:r>
          </a:p>
          <a:p>
            <a:r>
              <a:rPr lang="en-US" sz="1600" dirty="0" err="1">
                <a:solidFill>
                  <a:schemeClr val="accent5"/>
                </a:solidFill>
              </a:rPr>
              <a:t>Heiner</a:t>
            </a:r>
            <a:r>
              <a:rPr lang="en-US" sz="1600" dirty="0">
                <a:solidFill>
                  <a:schemeClr val="accent5"/>
                </a:solidFill>
              </a:rPr>
              <a:t> Koch, Scarlet Koch, Oliver </a:t>
            </a:r>
            <a:r>
              <a:rPr lang="en-US" sz="1600" dirty="0" err="1">
                <a:solidFill>
                  <a:schemeClr val="accent5"/>
                </a:solidFill>
              </a:rPr>
              <a:t>Räther</a:t>
            </a:r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200" dirty="0"/>
              <a:t>Bruker </a:t>
            </a:r>
            <a:r>
              <a:rPr lang="en-US" sz="1200" dirty="0" err="1"/>
              <a:t>Daltonics</a:t>
            </a:r>
            <a:endParaRPr lang="en-US" sz="1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22" y="2247671"/>
            <a:ext cx="889554" cy="88955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75" y="4490277"/>
            <a:ext cx="618670" cy="92800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5" r="14255" b="16297"/>
          <a:stretch/>
        </p:blipFill>
        <p:spPr>
          <a:xfrm>
            <a:off x="1371609" y="2247672"/>
            <a:ext cx="773349" cy="89904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7" r="16629" b="25845"/>
          <a:stretch/>
        </p:blipFill>
        <p:spPr>
          <a:xfrm>
            <a:off x="3167642" y="2247672"/>
            <a:ext cx="801797" cy="89904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806" y="4514725"/>
            <a:ext cx="1301755" cy="687507"/>
          </a:xfrm>
          <a:prstGeom prst="rect">
            <a:avLst/>
          </a:prstGeom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311285" y="82328"/>
            <a:ext cx="9899515" cy="8601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err="1">
                <a:solidFill>
                  <a:srgbClr val="D6000D"/>
                </a:solidFill>
                <a:latin typeface="+mn-lt"/>
                <a:ea typeface="+mn-ea"/>
                <a:cs typeface="+mn-cs"/>
              </a:rPr>
              <a:t>diaPASEF</a:t>
            </a:r>
            <a:r>
              <a:rPr lang="en-US" sz="36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 collaboration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1285" y="1010604"/>
            <a:ext cx="6322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Goal: Combine efficiency and sensitivity/selectivity of PASEF with </a:t>
            </a:r>
          </a:p>
          <a:p>
            <a:r>
              <a:rPr lang="en-GB" dirty="0"/>
              <a:t>the deterministic quantification capability of DIA</a:t>
            </a:r>
            <a:endParaRPr lang="de-CH" dirty="0"/>
          </a:p>
        </p:txBody>
      </p:sp>
      <p:pic>
        <p:nvPicPr>
          <p:cNvPr id="18" name="Picture 2" descr="Isabell Bludau">
            <a:extLst>
              <a:ext uri="{FF2B5EF4-FFF2-40B4-BE49-F238E27FC236}">
                <a16:creationId xmlns:a16="http://schemas.microsoft.com/office/drawing/2014/main" id="{1535BE5A-9135-49AB-8499-28DECEA21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987" y="2247671"/>
            <a:ext cx="596789" cy="88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sola17_e06_bj_0487.JPG">
            <a:extLst>
              <a:ext uri="{FF2B5EF4-FFF2-40B4-BE49-F238E27FC236}">
                <a16:creationId xmlns:a16="http://schemas.microsoft.com/office/drawing/2014/main" id="{72661A13-C16B-410B-BDDF-4F3662BC89F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91" b="35106"/>
          <a:stretch/>
        </p:blipFill>
        <p:spPr bwMode="auto">
          <a:xfrm>
            <a:off x="3482155" y="4517811"/>
            <a:ext cx="646598" cy="8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DBB3830-4E71-4EED-B6C3-CA8FCBF60B8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290" y="4510955"/>
            <a:ext cx="773350" cy="9001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301DFF-99DC-45B2-9833-8EF808F306A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479" y="4702564"/>
            <a:ext cx="1278841" cy="22836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BE74BC4-6CD7-4E97-A72D-5625DC775A09}"/>
              </a:ext>
            </a:extLst>
          </p:cNvPr>
          <p:cNvSpPr txBox="1"/>
          <p:nvPr/>
        </p:nvSpPr>
        <p:spPr>
          <a:xfrm>
            <a:off x="8852606" y="5387058"/>
            <a:ext cx="1301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Nicolai Bache</a:t>
            </a:r>
          </a:p>
          <a:p>
            <a:r>
              <a:rPr lang="en-US" sz="1200" dirty="0" err="1"/>
              <a:t>Evosep</a:t>
            </a:r>
            <a:endParaRPr lang="en-US" sz="1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5E6B83-C8DE-454A-B152-3D840BE58CD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34155" y="1655768"/>
            <a:ext cx="4981798" cy="226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929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F4EBD-5CB3-4F0F-B5D6-A15D900DB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32542"/>
          </a:xfrm>
        </p:spPr>
        <p:txBody>
          <a:bodyPr>
            <a:normAutofit fontScale="90000"/>
          </a:bodyPr>
          <a:lstStyle/>
          <a:p>
            <a:r>
              <a:rPr lang="en-GB" sz="3600" b="1" dirty="0">
                <a:solidFill>
                  <a:srgbClr val="D6000D"/>
                </a:solidFill>
                <a:latin typeface="+mn-lt"/>
                <a:ea typeface="+mn-ea"/>
                <a:cs typeface="+mn-cs"/>
              </a:rPr>
              <a:t>Problem statement(s)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29ED8-F41F-4FE6-957A-EC242501D5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66" y="1099654"/>
            <a:ext cx="5758774" cy="5532257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dirty="0"/>
              <a:t>Global efficiency of DIA/SWATH at the mass selective quadrupole is low</a:t>
            </a:r>
          </a:p>
          <a:p>
            <a:pPr lvl="1"/>
            <a:r>
              <a:rPr lang="en-GB" dirty="0"/>
              <a:t>1 / # precursor windows</a:t>
            </a:r>
          </a:p>
          <a:p>
            <a:pPr lvl="1"/>
            <a:r>
              <a:rPr lang="en-GB" dirty="0"/>
              <a:t>~1-3% for commonly used schemes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In DIA/SWATH selectivity is (sometimes) limiting</a:t>
            </a:r>
          </a:p>
          <a:p>
            <a:pPr lvl="1"/>
            <a:r>
              <a:rPr lang="en-GB" dirty="0"/>
              <a:t>Mobility separation should help</a:t>
            </a:r>
          </a:p>
          <a:p>
            <a:pPr marL="514350" indent="-514350">
              <a:buFont typeface="+mj-lt"/>
              <a:buAutoNum type="arabicParenR" startAt="2"/>
            </a:pPr>
            <a:endParaRPr lang="en-GB" dirty="0"/>
          </a:p>
          <a:p>
            <a:pPr marL="514350" indent="-514350">
              <a:buFont typeface="+mj-lt"/>
              <a:buAutoNum type="arabicParenR" startAt="2"/>
            </a:pPr>
            <a:endParaRPr lang="en-GB" sz="1700" dirty="0"/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Ion stacking benefit of PASEF not yet implemented in DIA mode</a:t>
            </a:r>
          </a:p>
          <a:p>
            <a:pPr marL="514350" indent="-514350">
              <a:buFont typeface="+mj-lt"/>
              <a:buAutoNum type="arabicParenR" startAt="2"/>
            </a:pPr>
            <a:endParaRPr lang="en-GB" dirty="0"/>
          </a:p>
          <a:p>
            <a:pPr marL="514350" indent="-514350">
              <a:buFont typeface="+mj-lt"/>
              <a:buAutoNum type="arabicParenR" startAt="2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15FD0A-2F25-4BF2-BAE8-A86967735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299" y="664827"/>
            <a:ext cx="5342242" cy="2266544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7BA8BCAB-F955-4C93-BD2E-3D8DB7324F14}"/>
              </a:ext>
            </a:extLst>
          </p:cNvPr>
          <p:cNvSpPr/>
          <p:nvPr/>
        </p:nvSpPr>
        <p:spPr>
          <a:xfrm>
            <a:off x="7068621" y="947147"/>
            <a:ext cx="1797978" cy="678094"/>
          </a:xfrm>
          <a:prstGeom prst="ellipse">
            <a:avLst/>
          </a:prstGeom>
          <a:solidFill>
            <a:schemeClr val="accent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?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99C8BD1-F053-434C-AE74-20F76CE9658C}"/>
              </a:ext>
            </a:extLst>
          </p:cNvPr>
          <p:cNvSpPr/>
          <p:nvPr/>
        </p:nvSpPr>
        <p:spPr>
          <a:xfrm>
            <a:off x="7068621" y="2055044"/>
            <a:ext cx="1797978" cy="678094"/>
          </a:xfrm>
          <a:prstGeom prst="ellipse">
            <a:avLst/>
          </a:prstGeom>
          <a:solidFill>
            <a:schemeClr val="accent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?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D61D62B3-0A4D-463E-886C-372150C83E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1718" y="5294249"/>
            <a:ext cx="5237441" cy="1516491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1E6B1DB7-8FF3-41BB-9E6E-CE352CE34A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8376" y="3389206"/>
            <a:ext cx="1637476" cy="1050667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C653F59-3192-4C18-9A1F-89FB2599BA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36901" y="3463097"/>
            <a:ext cx="1758043" cy="1364546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73815F20-3DDF-4B22-9DB8-F210CE80ACC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6673"/>
          <a:stretch/>
        </p:blipFill>
        <p:spPr>
          <a:xfrm>
            <a:off x="7253812" y="4372879"/>
            <a:ext cx="1758043" cy="454764"/>
          </a:xfrm>
          <a:prstGeom prst="rect">
            <a:avLst/>
          </a:prstGeom>
        </p:spPr>
      </p:pic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AABC04C-9D2D-45D6-B0FB-A4004C7BDF01}"/>
              </a:ext>
            </a:extLst>
          </p:cNvPr>
          <p:cNvCxnSpPr/>
          <p:nvPr/>
        </p:nvCxnSpPr>
        <p:spPr>
          <a:xfrm>
            <a:off x="9124894" y="4145370"/>
            <a:ext cx="3605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348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0497" y="127686"/>
            <a:ext cx="236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120 min </a:t>
            </a:r>
            <a:r>
              <a:rPr lang="de-DE" dirty="0" err="1">
                <a:solidFill>
                  <a:prstClr val="white"/>
                </a:solidFill>
                <a:latin typeface="Calibri" panose="020F0502020204030204"/>
              </a:rPr>
              <a:t>HeLa</a:t>
            </a: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de-DE" dirty="0" err="1">
                <a:solidFill>
                  <a:prstClr val="white"/>
                </a:solidFill>
                <a:latin typeface="Calibri" panose="020F0502020204030204"/>
              </a:rPr>
              <a:t>run</a:t>
            </a: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 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0497" y="403653"/>
            <a:ext cx="236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de-DE" dirty="0" err="1">
                <a:solidFill>
                  <a:prstClr val="white"/>
                </a:solidFill>
                <a:latin typeface="Calibri" panose="020F0502020204030204"/>
              </a:rPr>
              <a:t>Summed</a:t>
            </a: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 MS1 </a:t>
            </a:r>
            <a:r>
              <a:rPr lang="de-DE" dirty="0" err="1">
                <a:solidFill>
                  <a:prstClr val="white"/>
                </a:solidFill>
                <a:latin typeface="Calibri" panose="020F0502020204030204"/>
              </a:rPr>
              <a:t>signal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lum bright="-20000"/>
          </a:blip>
          <a:srcRect l="811" b="1801"/>
          <a:stretch/>
        </p:blipFill>
        <p:spPr>
          <a:xfrm>
            <a:off x="2166551" y="1349634"/>
            <a:ext cx="7851255" cy="4367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43759" y="1732444"/>
            <a:ext cx="236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Charge +1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Oval 6"/>
          <p:cNvSpPr/>
          <p:nvPr/>
        </p:nvSpPr>
        <p:spPr>
          <a:xfrm rot="3490668">
            <a:off x="5247870" y="57029"/>
            <a:ext cx="1145918" cy="6705166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46226" y="2562938"/>
            <a:ext cx="236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+2 </a:t>
            </a:r>
            <a:r>
              <a:rPr lang="de-DE" dirty="0" err="1">
                <a:solidFill>
                  <a:prstClr val="white"/>
                </a:solidFill>
                <a:latin typeface="Calibri" panose="020F0502020204030204"/>
              </a:rPr>
              <a:t>and</a:t>
            </a: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 +3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08715" y="5747481"/>
            <a:ext cx="236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de-DE" i="1" dirty="0">
                <a:solidFill>
                  <a:prstClr val="white"/>
                </a:solidFill>
                <a:latin typeface="Calibri" panose="020F0502020204030204"/>
              </a:rPr>
              <a:t>m/z</a:t>
            </a:r>
            <a:endParaRPr lang="en-US" i="1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 flipV="1">
            <a:off x="5483083" y="4782807"/>
            <a:ext cx="0" cy="182366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730604" y="2447910"/>
            <a:ext cx="236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Ion mobility 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099459" y="2495651"/>
            <a:ext cx="0" cy="146661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79BFCEB-27C7-4C53-9A28-A9F63D999885}"/>
              </a:ext>
            </a:extLst>
          </p:cNvPr>
          <p:cNvSpPr txBox="1"/>
          <p:nvPr/>
        </p:nvSpPr>
        <p:spPr>
          <a:xfrm>
            <a:off x="4402494" y="591261"/>
            <a:ext cx="6111673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~1,000 TOF pushes (MS1) in one ion mobility cycle 100ms</a:t>
            </a:r>
            <a:endParaRPr lang="de-CH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56C8082-8D0E-4AD0-8C74-66CB479D5DF9}"/>
              </a:ext>
            </a:extLst>
          </p:cNvPr>
          <p:cNvCxnSpPr/>
          <p:nvPr/>
        </p:nvCxnSpPr>
        <p:spPr>
          <a:xfrm flipH="1">
            <a:off x="10088880" y="991073"/>
            <a:ext cx="15240" cy="5040000"/>
          </a:xfrm>
          <a:prstGeom prst="straightConnector1">
            <a:avLst/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161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11282</TotalTime>
  <Words>977</Words>
  <Application>Microsoft Office PowerPoint</Application>
  <PresentationFormat>Widescreen</PresentationFormat>
  <Paragraphs>171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PowerPoint Presentation</vt:lpstr>
      <vt:lpstr>Outline</vt:lpstr>
      <vt:lpstr>Trapped ion mobility spectrometry (TIMS) </vt:lpstr>
      <vt:lpstr>TIMS separates but also focuses ions</vt:lpstr>
      <vt:lpstr>timsTOF Pro instrument</vt:lpstr>
      <vt:lpstr>Outline</vt:lpstr>
      <vt:lpstr>PowerPoint Presentation</vt:lpstr>
      <vt:lpstr>Problem statement(s)</vt:lpstr>
      <vt:lpstr>PowerPoint Presentation</vt:lpstr>
      <vt:lpstr>PowerPoint Presentation</vt:lpstr>
      <vt:lpstr>PowerPoint Presentation</vt:lpstr>
      <vt:lpstr>PowerPoint Presentation</vt:lpstr>
      <vt:lpstr>Data analysis strategy adapted for diaPASEF </vt:lpstr>
      <vt:lpstr>PowerPoint Presentation</vt:lpstr>
      <vt:lpstr>Skyline – ion mobility resolved visualization</vt:lpstr>
      <vt:lpstr>Outline</vt:lpstr>
      <vt:lpstr>PowerPoint Presentation</vt:lpstr>
      <vt:lpstr>Backup</vt:lpstr>
      <vt:lpstr>Many flavours of ion mobility separations</vt:lpstr>
      <vt:lpstr>Dual TIMS design on timsTOF Pro improves duty cycle</vt:lpstr>
      <vt:lpstr>Parallel Accumulation – Serial Fragmentation</vt:lpstr>
      <vt:lpstr>PowerPoint Presentation</vt:lpstr>
    </vt:vector>
  </TitlesOfParts>
  <Company>ETH Zuerich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Collins</dc:creator>
  <cp:lastModifiedBy>Ben Collins</cp:lastModifiedBy>
  <cp:revision>271</cp:revision>
  <dcterms:created xsi:type="dcterms:W3CDTF">2019-02-15T14:16:12Z</dcterms:created>
  <dcterms:modified xsi:type="dcterms:W3CDTF">2021-12-07T15:23:47Z</dcterms:modified>
</cp:coreProperties>
</file>