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media/image1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6" r:id="rId3"/>
    <p:sldId id="269" r:id="rId4"/>
    <p:sldId id="280" r:id="rId5"/>
    <p:sldId id="355" r:id="rId6"/>
    <p:sldId id="357" r:id="rId7"/>
    <p:sldId id="356" r:id="rId8"/>
    <p:sldId id="266" r:id="rId9"/>
    <p:sldId id="354" r:id="rId10"/>
    <p:sldId id="270" r:id="rId11"/>
    <p:sldId id="271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87" d="100"/>
          <a:sy n="87" d="100"/>
        </p:scale>
        <p:origin x="84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45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906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251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72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399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760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256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3622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6709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90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8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webinar15.url" TargetMode="External"/><Relationship Id="rId2" Type="http://schemas.openxmlformats.org/officeDocument/2006/relationships/hyperlink" Target="https://skyline.ms/webinar14.ur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batch.url" TargetMode="External"/><Relationship Id="rId2" Type="http://schemas.openxmlformats.org/officeDocument/2006/relationships/hyperlink" Target="https://computationalproteomics.khoury.northeastern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Skyline.ur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838200"/>
            <a:ext cx="7315200" cy="2819400"/>
          </a:xfrm>
        </p:spPr>
        <p:txBody>
          <a:bodyPr>
            <a:normAutofit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3200" dirty="0">
                <a:latin typeface="Bookman Old Style" panose="02050604050505020204" pitchFamily="18" charset="0"/>
              </a:rPr>
              <a:t> Using </a:t>
            </a:r>
            <a:r>
              <a:rPr lang="en-US" sz="3200" b="1" dirty="0">
                <a:latin typeface="Bookman Old Style" panose="02050604050505020204" pitchFamily="18" charset="0"/>
              </a:rPr>
              <a:t>Skyline Batch</a:t>
            </a:r>
            <a:r>
              <a:rPr lang="en-US" sz="3200" dirty="0">
                <a:latin typeface="Bookman Old Style" panose="02050604050505020204" pitchFamily="18" charset="0"/>
              </a:rPr>
              <a:t> for</a:t>
            </a:r>
            <a:br>
              <a:rPr lang="en-US" sz="3200" dirty="0">
                <a:latin typeface="Bookman Old Style" panose="02050604050505020204" pitchFamily="18" charset="0"/>
              </a:rPr>
            </a:br>
            <a:r>
              <a:rPr lang="en-US" sz="3200" dirty="0">
                <a:latin typeface="Bookman Old Style" panose="02050604050505020204" pitchFamily="18" charset="0"/>
              </a:rPr>
              <a:t>Large-Scale DIA</a:t>
            </a:r>
            <a:endParaRPr lang="en-US" sz="3200" i="1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724400" y="1295400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#20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819400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Ali Marsh (Development Intern)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Nat Brace (Project Manager)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260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r>
              <a:rPr lang="en-US" dirty="0"/>
              <a:t>Ask any questions at the Q&amp;A form in Zoom: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  <a:p>
            <a:pPr marL="457200" lvl="1" indent="0" algn="ctr">
              <a:buNone/>
            </a:pPr>
            <a:r>
              <a:rPr lang="en-US" sz="2800" b="1" dirty="0"/>
              <a:t> </a:t>
            </a:r>
          </a:p>
          <a:p>
            <a:pPr marL="457200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br>
              <a:rPr lang="en-US" dirty="0"/>
            </a:br>
            <a:r>
              <a:rPr lang="en-US" b="1" u="sng" dirty="0">
                <a:hlinkClick r:id="rId2"/>
              </a:rPr>
              <a:t>https://skyline.ms/survey4webinar.url</a:t>
            </a:r>
            <a:endParaRPr lang="en-US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FAE1979-6D92-4E58-8187-2F7E16DF81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201" y="1864887"/>
            <a:ext cx="3539545" cy="8671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4CD8240-CFC4-437D-9704-BDD57EEE5825}"/>
              </a:ext>
            </a:extLst>
          </p:cNvPr>
          <p:cNvSpPr/>
          <p:nvPr/>
        </p:nvSpPr>
        <p:spPr>
          <a:xfrm>
            <a:off x="6805652" y="1828800"/>
            <a:ext cx="962094" cy="9353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DB1BD8-3FFF-40E6-B615-58DF505C2EDB}"/>
              </a:ext>
            </a:extLst>
          </p:cNvPr>
          <p:cNvCxnSpPr>
            <a:cxnSpLocks/>
          </p:cNvCxnSpPr>
          <p:nvPr/>
        </p:nvCxnSpPr>
        <p:spPr>
          <a:xfrm flipH="1">
            <a:off x="7454804" y="1633356"/>
            <a:ext cx="893459" cy="71316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876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https://skyline.ms/survey4webinar.url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8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from the Skyline team!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/>
              <a:t>Introduction and overview with </a:t>
            </a:r>
            <a:r>
              <a:rPr lang="en-US" b="1" dirty="0"/>
              <a:t>Brendan MacLean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Int</a:t>
            </a:r>
            <a:r>
              <a:rPr lang="en-US" dirty="0"/>
              <a:t>roduction to Skyline Batch with </a:t>
            </a:r>
            <a:r>
              <a:rPr lang="en-US" b="1" dirty="0"/>
              <a:t>Ali Marsh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Tutoria</a:t>
            </a:r>
            <a:r>
              <a:rPr lang="en-US" dirty="0"/>
              <a:t>l on using Skyline Batch from </a:t>
            </a:r>
            <a:r>
              <a:rPr lang="en-US" b="1" dirty="0"/>
              <a:t>Ali Marsh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Tutorial on creating a template file with </a:t>
            </a:r>
            <a:r>
              <a:rPr lang="en-US" sz="2800" b="1" dirty="0"/>
              <a:t>Brendan MacLean</a:t>
            </a:r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u="sng" dirty="0">
                <a:hlinkClick r:id="rId2"/>
              </a:rPr>
              <a:t>https://skyline.ms/QA4Skyline.url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88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blue, hydrant&#10;&#10;Description automatically generated">
            <a:extLst>
              <a:ext uri="{FF2B5EF4-FFF2-40B4-BE49-F238E27FC236}">
                <a16:creationId xmlns:a16="http://schemas.microsoft.com/office/drawing/2014/main" id="{870C2AA7-53B7-487D-BD68-26C0346926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16" y="3543872"/>
            <a:ext cx="5891783" cy="33141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Skyline Team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83FDF61-3973-4AA9-842D-7E22738F1CCA}"/>
              </a:ext>
            </a:extLst>
          </p:cNvPr>
          <p:cNvGrpSpPr/>
          <p:nvPr/>
        </p:nvGrpSpPr>
        <p:grpSpPr>
          <a:xfrm>
            <a:off x="668934" y="2447771"/>
            <a:ext cx="3529879" cy="1017864"/>
            <a:chOff x="1337867" y="4895542"/>
            <a:chExt cx="7059755" cy="2035728"/>
          </a:xfrm>
        </p:grpSpPr>
        <p:pic>
          <p:nvPicPr>
            <p:cNvPr id="1026" name="Picture 2" descr="Brendan MacLea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7867" y="4895542"/>
              <a:ext cx="1817614" cy="2035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B67430-5699-49A2-89BB-2AEE3C15C1C4}"/>
                </a:ext>
              </a:extLst>
            </p:cNvPr>
            <p:cNvSpPr txBox="1"/>
            <p:nvPr/>
          </p:nvSpPr>
          <p:spPr>
            <a:xfrm>
              <a:off x="3421774" y="5534842"/>
              <a:ext cx="49758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Brendan MacLean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0435193-01D1-47AB-80ED-55D49D2010DD}"/>
              </a:ext>
            </a:extLst>
          </p:cNvPr>
          <p:cNvGrpSpPr/>
          <p:nvPr/>
        </p:nvGrpSpPr>
        <p:grpSpPr>
          <a:xfrm>
            <a:off x="691228" y="3604565"/>
            <a:ext cx="2901907" cy="957737"/>
            <a:chOff x="1382455" y="7209129"/>
            <a:chExt cx="5803811" cy="1915474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455" y="7209129"/>
              <a:ext cx="1733714" cy="1915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0398726-DD8B-4229-9F96-681D1EB34D63}"/>
                </a:ext>
              </a:extLst>
            </p:cNvPr>
            <p:cNvSpPr txBox="1"/>
            <p:nvPr/>
          </p:nvSpPr>
          <p:spPr>
            <a:xfrm>
              <a:off x="3421774" y="7788301"/>
              <a:ext cx="376449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Nick Shulman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99A19A0-F540-4112-922B-2A6B78DB2B8A}"/>
              </a:ext>
            </a:extLst>
          </p:cNvPr>
          <p:cNvGrpSpPr/>
          <p:nvPr/>
        </p:nvGrpSpPr>
        <p:grpSpPr>
          <a:xfrm>
            <a:off x="691227" y="4699322"/>
            <a:ext cx="2550763" cy="991048"/>
            <a:chOff x="1382454" y="9398644"/>
            <a:chExt cx="5101526" cy="1982096"/>
          </a:xfrm>
        </p:grpSpPr>
        <p:pic>
          <p:nvPicPr>
            <p:cNvPr id="2050" name="Picture 2" descr="Brian Prat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454" y="9398644"/>
              <a:ext cx="1755568" cy="1982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BE1B5B2-F7DD-4DF2-9B52-E6C9F711D0F4}"/>
                </a:ext>
              </a:extLst>
            </p:cNvPr>
            <p:cNvSpPr txBox="1"/>
            <p:nvPr/>
          </p:nvSpPr>
          <p:spPr>
            <a:xfrm>
              <a:off x="3458280" y="10011128"/>
              <a:ext cx="302570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Brian Pratt</a:t>
              </a:r>
            </a:p>
          </p:txBody>
        </p:sp>
      </p:grpSp>
      <p:grpSp>
        <p:nvGrpSpPr>
          <p:cNvPr id="2049" name="Group 2048">
            <a:extLst>
              <a:ext uri="{FF2B5EF4-FFF2-40B4-BE49-F238E27FC236}">
                <a16:creationId xmlns:a16="http://schemas.microsoft.com/office/drawing/2014/main" id="{E9813355-C244-4DB0-8DA0-E61C93931E29}"/>
              </a:ext>
            </a:extLst>
          </p:cNvPr>
          <p:cNvGrpSpPr/>
          <p:nvPr/>
        </p:nvGrpSpPr>
        <p:grpSpPr>
          <a:xfrm>
            <a:off x="4672312" y="1447287"/>
            <a:ext cx="3180322" cy="4243922"/>
            <a:chOff x="9344622" y="4266175"/>
            <a:chExt cx="6360641" cy="848784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7EA6997-438F-4D91-BDA8-99B93B8EDE92}"/>
                </a:ext>
              </a:extLst>
            </p:cNvPr>
            <p:cNvGrpSpPr/>
            <p:nvPr/>
          </p:nvGrpSpPr>
          <p:grpSpPr>
            <a:xfrm>
              <a:off x="9344622" y="4266175"/>
              <a:ext cx="6360641" cy="1887898"/>
              <a:chOff x="9344622" y="4266175"/>
              <a:chExt cx="6360641" cy="1887898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44622" y="4266175"/>
                <a:ext cx="1787018" cy="1887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6991D1E-34B3-4C24-9419-582CC79CBDC9}"/>
                  </a:ext>
                </a:extLst>
              </p:cNvPr>
              <p:cNvSpPr txBox="1"/>
              <p:nvPr/>
            </p:nvSpPr>
            <p:spPr>
              <a:xfrm>
                <a:off x="11397933" y="4988397"/>
                <a:ext cx="430733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err="1"/>
                  <a:t>Vagisha</a:t>
                </a:r>
                <a:r>
                  <a:rPr lang="en-US" sz="2400" dirty="0"/>
                  <a:t> Sharma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683EE-6419-468C-929E-8C8E108593CD}"/>
                </a:ext>
              </a:extLst>
            </p:cNvPr>
            <p:cNvGrpSpPr/>
            <p:nvPr/>
          </p:nvGrpSpPr>
          <p:grpSpPr>
            <a:xfrm>
              <a:off x="9447894" y="6429808"/>
              <a:ext cx="5758771" cy="1939674"/>
              <a:chOff x="9447894" y="6429808"/>
              <a:chExt cx="5758771" cy="1939674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47894" y="6429808"/>
                <a:ext cx="1683746" cy="1939674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9237113-B930-44F1-AECD-B50CBD6ACFA3}"/>
                  </a:ext>
                </a:extLst>
              </p:cNvPr>
              <p:cNvSpPr txBox="1"/>
              <p:nvPr/>
            </p:nvSpPr>
            <p:spPr>
              <a:xfrm>
                <a:off x="11397933" y="7021080"/>
                <a:ext cx="380873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Rita </a:t>
                </a:r>
                <a:r>
                  <a:rPr lang="en-US" sz="2400" dirty="0" err="1"/>
                  <a:t>Chupalov</a:t>
                </a:r>
                <a:endParaRPr lang="en-US" sz="2400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EE18B85-0590-4D33-BB05-3B9744AB28E0}"/>
                </a:ext>
              </a:extLst>
            </p:cNvPr>
            <p:cNvGrpSpPr/>
            <p:nvPr/>
          </p:nvGrpSpPr>
          <p:grpSpPr>
            <a:xfrm>
              <a:off x="9344622" y="8645217"/>
              <a:ext cx="5814211" cy="1817614"/>
              <a:chOff x="9344622" y="8645217"/>
              <a:chExt cx="5814211" cy="1817614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26774E6-7E85-408C-8E6C-21A0987656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344622" y="8645217"/>
                <a:ext cx="1817614" cy="1817614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3D2A10A-BCE8-42DE-B03A-0A49117200E0}"/>
                  </a:ext>
                </a:extLst>
              </p:cNvPr>
              <p:cNvSpPr txBox="1"/>
              <p:nvPr/>
            </p:nvSpPr>
            <p:spPr>
              <a:xfrm>
                <a:off x="11397933" y="9206613"/>
                <a:ext cx="376090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err="1"/>
                  <a:t>Kaipo</a:t>
                </a:r>
                <a:r>
                  <a:rPr lang="en-US" sz="2400" dirty="0"/>
                  <a:t> Tamura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1AC6F04-416D-4F57-BE96-89C61CCA6E97}"/>
                </a:ext>
              </a:extLst>
            </p:cNvPr>
            <p:cNvGrpSpPr/>
            <p:nvPr/>
          </p:nvGrpSpPr>
          <p:grpSpPr>
            <a:xfrm>
              <a:off x="9447894" y="10738566"/>
              <a:ext cx="6186455" cy="2015452"/>
              <a:chOff x="9447894" y="10738566"/>
              <a:chExt cx="6186455" cy="2015452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47894" y="10738566"/>
                <a:ext cx="1797958" cy="2015452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78A6E17-0744-4E54-A601-04614FBF659D}"/>
                  </a:ext>
                </a:extLst>
              </p:cNvPr>
              <p:cNvSpPr txBox="1"/>
              <p:nvPr/>
            </p:nvSpPr>
            <p:spPr>
              <a:xfrm>
                <a:off x="11397933" y="11367728"/>
                <a:ext cx="423641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Matt Chambers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2146B0C-7670-4873-83A5-F16843B5DC25}"/>
              </a:ext>
            </a:extLst>
          </p:cNvPr>
          <p:cNvGrpSpPr/>
          <p:nvPr/>
        </p:nvGrpSpPr>
        <p:grpSpPr>
          <a:xfrm>
            <a:off x="8557886" y="278550"/>
            <a:ext cx="2997312" cy="3223891"/>
            <a:chOff x="17115768" y="557100"/>
            <a:chExt cx="5994621" cy="6447781"/>
          </a:xfrm>
        </p:grpSpPr>
        <p:grpSp>
          <p:nvGrpSpPr>
            <p:cNvPr id="2051" name="Group 2050">
              <a:extLst>
                <a:ext uri="{FF2B5EF4-FFF2-40B4-BE49-F238E27FC236}">
                  <a16:creationId xmlns:a16="http://schemas.microsoft.com/office/drawing/2014/main" id="{AF20D9B5-E9F8-4130-A7E3-5EF0965D713A}"/>
                </a:ext>
              </a:extLst>
            </p:cNvPr>
            <p:cNvGrpSpPr/>
            <p:nvPr/>
          </p:nvGrpSpPr>
          <p:grpSpPr>
            <a:xfrm>
              <a:off x="17115768" y="557100"/>
              <a:ext cx="5994621" cy="6047594"/>
              <a:chOff x="16634508" y="4888459"/>
              <a:chExt cx="5994621" cy="604759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30043DC-127B-4DE5-8F52-C8616D43B8FD}"/>
                  </a:ext>
                </a:extLst>
              </p:cNvPr>
              <p:cNvSpPr txBox="1"/>
              <p:nvPr/>
            </p:nvSpPr>
            <p:spPr>
              <a:xfrm>
                <a:off x="18665461" y="10012723"/>
                <a:ext cx="2811155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Ali Marsh</a:t>
                </a: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9A88323-E666-4A38-A45C-D7501080E3D6}"/>
                  </a:ext>
                </a:extLst>
              </p:cNvPr>
              <p:cNvGrpSpPr/>
              <p:nvPr/>
            </p:nvGrpSpPr>
            <p:grpSpPr>
              <a:xfrm>
                <a:off x="16666429" y="4888459"/>
                <a:ext cx="4783648" cy="2108873"/>
                <a:chOff x="16666429" y="4888459"/>
                <a:chExt cx="4783648" cy="2108873"/>
              </a:xfrm>
            </p:grpSpPr>
            <p:pic>
              <p:nvPicPr>
                <p:cNvPr id="13" name="Picture 7" descr="C:\Users\Nat\Documents\!Skyline Outreach\Admin\Skyline Team Photos\team\Brace.png"/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16666429" y="4888459"/>
                  <a:ext cx="1655063" cy="21088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3A42F69-BA59-4781-9EB7-7D58160DBB46}"/>
                    </a:ext>
                  </a:extLst>
                </p:cNvPr>
                <p:cNvSpPr txBox="1"/>
                <p:nvPr/>
              </p:nvSpPr>
              <p:spPr>
                <a:xfrm>
                  <a:off x="18602502" y="5587483"/>
                  <a:ext cx="2847575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Nat Brace</a:t>
                  </a:r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624DF205-E7A0-4CF0-A7C3-E87861EA7E0C}"/>
                  </a:ext>
                </a:extLst>
              </p:cNvPr>
              <p:cNvGrpSpPr/>
              <p:nvPr/>
            </p:nvGrpSpPr>
            <p:grpSpPr>
              <a:xfrm>
                <a:off x="16634508" y="7209129"/>
                <a:ext cx="5994621" cy="1925174"/>
                <a:chOff x="16634508" y="7209129"/>
                <a:chExt cx="5994621" cy="1925174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634508" y="7209129"/>
                  <a:ext cx="1718906" cy="1925174"/>
                </a:xfrm>
                <a:prstGeom prst="rect">
                  <a:avLst/>
                </a:prstGeom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26F9312D-B943-42DD-874A-F449B430943C}"/>
                    </a:ext>
                  </a:extLst>
                </p:cNvPr>
                <p:cNvSpPr txBox="1"/>
                <p:nvPr/>
              </p:nvSpPr>
              <p:spPr>
                <a:xfrm>
                  <a:off x="18630601" y="7788301"/>
                  <a:ext cx="3998528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/>
                    <a:t>Brian Connolly</a:t>
                  </a:r>
                </a:p>
              </p:txBody>
            </p:sp>
          </p:grpSp>
        </p:grpSp>
        <p:pic>
          <p:nvPicPr>
            <p:cNvPr id="36" name="Picture 2" descr="Ali Marsh">
              <a:extLst>
                <a:ext uri="{FF2B5EF4-FFF2-40B4-BE49-F238E27FC236}">
                  <a16:creationId xmlns:a16="http://schemas.microsoft.com/office/drawing/2014/main" id="{8DB0670A-D76D-499C-B039-67EC50600E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62402" y="5062009"/>
              <a:ext cx="1734708" cy="1942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15137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A2544-EEC8-4A14-AD0A-75511A6A5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Batch Scripts for Running Skyline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B0C7E-7288-4C0F-93BF-BD42FFD1B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Created for Navarro, Nature Biotech. 2016</a:t>
            </a:r>
          </a:p>
          <a:p>
            <a:r>
              <a:rPr lang="en-US" dirty="0"/>
              <a:t>First presented in Skyline Tutorial Webinar 14 – </a:t>
            </a:r>
            <a:r>
              <a:rPr lang="en-US" dirty="0">
                <a:hlinkClick r:id="rId2"/>
              </a:rPr>
              <a:t>https://skyline.ms/webinar14.url</a:t>
            </a:r>
            <a:endParaRPr lang="en-US" dirty="0"/>
          </a:p>
          <a:p>
            <a:r>
              <a:rPr lang="en-US" dirty="0"/>
              <a:t>Used again in Skyline Tutorial Webinar 15 –</a:t>
            </a:r>
            <a:br>
              <a:rPr lang="en-US" dirty="0"/>
            </a:br>
            <a:r>
              <a:rPr lang="en-US" dirty="0">
                <a:hlinkClick r:id="rId3"/>
              </a:rPr>
              <a:t>https://skyline.ms/webinar15.url</a:t>
            </a:r>
            <a:endParaRPr lang="en-US" dirty="0"/>
          </a:p>
          <a:p>
            <a:r>
              <a:rPr lang="en-US" dirty="0"/>
              <a:t>Used to teach May Institute 2018-2020</a:t>
            </a:r>
          </a:p>
          <a:p>
            <a:r>
              <a:rPr lang="en-US" dirty="0"/>
              <a:t>Used in Searle, Nature Comm. 2018</a:t>
            </a:r>
          </a:p>
          <a:p>
            <a:r>
              <a:rPr lang="en-US" dirty="0"/>
              <a:t>Used in </a:t>
            </a:r>
            <a:r>
              <a:rPr lang="en-US" dirty="0" err="1"/>
              <a:t>Vaca</a:t>
            </a:r>
            <a:r>
              <a:rPr lang="en-US" dirty="0"/>
              <a:t> Jacome, Nature Methods, 2020</a:t>
            </a:r>
          </a:p>
          <a:p>
            <a:r>
              <a:rPr lang="en-US" dirty="0"/>
              <a:t>Used in MacLean oral (</a:t>
            </a:r>
            <a:r>
              <a:rPr lang="en-US" dirty="0" err="1"/>
              <a:t>Prosit</a:t>
            </a:r>
            <a:r>
              <a:rPr lang="en-US" dirty="0"/>
              <a:t>) and poster (</a:t>
            </a:r>
            <a:r>
              <a:rPr lang="en-US" dirty="0" err="1"/>
              <a:t>diaPASEF</a:t>
            </a:r>
            <a:r>
              <a:rPr lang="en-US" dirty="0"/>
              <a:t>) at ASMS 2020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5C47CD-DEBC-4C56-84D0-7CFC2A2C9F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5254" y="1453363"/>
            <a:ext cx="2486372" cy="19147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9ADF46-4F98-4978-84B3-6FD569605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8440" y="2627384"/>
            <a:ext cx="2495898" cy="192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2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99746-C24C-475B-B932-902CC7C52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Q: Do Skyline users use these scripts?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9C12B-B391-4020-A9DF-5D808D8E1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 a user to slightly but expertly </a:t>
            </a:r>
            <a:r>
              <a:rPr lang="en-US" b="1" dirty="0"/>
              <a:t>edit the scripts</a:t>
            </a:r>
          </a:p>
          <a:p>
            <a:r>
              <a:rPr lang="en-US" dirty="0" err="1"/>
              <a:t>AutoQC</a:t>
            </a:r>
            <a:r>
              <a:rPr lang="en-US" dirty="0"/>
              <a:t> Loader increasingly popular</a:t>
            </a:r>
          </a:p>
          <a:p>
            <a:pPr lvl="1"/>
            <a:r>
              <a:rPr lang="en-US" dirty="0"/>
              <a:t>Runs Skyline command-line based on GUI configuration</a:t>
            </a:r>
          </a:p>
          <a:p>
            <a:pPr lvl="1"/>
            <a:r>
              <a:rPr lang="en-US" dirty="0"/>
              <a:t>Nice UI for monitoring processing logs</a:t>
            </a:r>
          </a:p>
        </p:txBody>
      </p:sp>
    </p:spTree>
    <p:extLst>
      <p:ext uri="{BB962C8B-B14F-4D97-AF65-F5344CB8AC3E}">
        <p14:creationId xmlns:p14="http://schemas.microsoft.com/office/powerpoint/2010/main" val="687680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FAA88-6D60-4A17-A975-D86C30782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Scripts with Skyline Batch GUI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5F304-7495-4EEF-893E-4AC46F667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 Ali Marsh of MIT CS joined Skyline Team for 1 year</a:t>
            </a:r>
          </a:p>
          <a:p>
            <a:r>
              <a:rPr lang="en-US" dirty="0"/>
              <a:t>Goal: Replace the scripts with a GUI</a:t>
            </a:r>
          </a:p>
          <a:p>
            <a:r>
              <a:rPr lang="en-US" dirty="0"/>
              <a:t>Proof of concept 1: Replace the scripts in webinars 14 and 15</a:t>
            </a:r>
          </a:p>
          <a:p>
            <a:r>
              <a:rPr lang="en-US" dirty="0"/>
              <a:t>Proof of concept 2: Replace the scripts and teach in May Institute</a:t>
            </a:r>
          </a:p>
          <a:p>
            <a:pPr lvl="1"/>
            <a:r>
              <a:rPr lang="en-US" dirty="0">
                <a:hlinkClick r:id="rId2"/>
              </a:rPr>
              <a:t>https://computationalproteomics.khoury.northeastern.edu/</a:t>
            </a:r>
            <a:endParaRPr lang="en-US" dirty="0"/>
          </a:p>
          <a:p>
            <a:pPr lvl="1"/>
            <a:r>
              <a:rPr lang="en-US" dirty="0"/>
              <a:t>What is your scripting expertise?</a:t>
            </a:r>
          </a:p>
          <a:p>
            <a:endParaRPr lang="en-US" dirty="0"/>
          </a:p>
          <a:p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https://skyline.ms/batch.url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2BB45A-D5ED-460A-9CA8-60B3691EDC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3266" y="4273209"/>
            <a:ext cx="5620534" cy="245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51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News Gothic MT"/>
              </a:rPr>
              <a:t>Two Phase Experiment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500109" y="1417640"/>
            <a:ext cx="7352008" cy="4310241"/>
            <a:chOff x="1942333" y="1764629"/>
            <a:chExt cx="5035517" cy="2952159"/>
          </a:xfrm>
        </p:grpSpPr>
        <p:grpSp>
          <p:nvGrpSpPr>
            <p:cNvPr id="4" name="Group 3"/>
            <p:cNvGrpSpPr/>
            <p:nvPr/>
          </p:nvGrpSpPr>
          <p:grpSpPr>
            <a:xfrm>
              <a:off x="2106357" y="2162600"/>
              <a:ext cx="1478291" cy="659046"/>
              <a:chOff x="3860800" y="2154226"/>
              <a:chExt cx="5537200" cy="246857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6080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2968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376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0672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5264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75600" y="2154226"/>
                <a:ext cx="1422400" cy="2387600"/>
              </a:xfrm>
              <a:prstGeom prst="rect">
                <a:avLst/>
              </a:prstGeom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2284415" y="2340656"/>
              <a:ext cx="1478291" cy="659046"/>
              <a:chOff x="3860800" y="2154226"/>
              <a:chExt cx="5537200" cy="2468574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6080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2968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376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0672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5264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75600" y="2154226"/>
                <a:ext cx="1422400" cy="2387600"/>
              </a:xfrm>
              <a:prstGeom prst="rect">
                <a:avLst/>
              </a:prstGeom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2462473" y="2518712"/>
              <a:ext cx="1478291" cy="659046"/>
              <a:chOff x="3860800" y="2154226"/>
              <a:chExt cx="5537200" cy="2468574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6080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2968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376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0672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5264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75600" y="2154226"/>
                <a:ext cx="1422400" cy="2387600"/>
              </a:xfrm>
              <a:prstGeom prst="rect">
                <a:avLst/>
              </a:prstGeom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2640531" y="2696768"/>
              <a:ext cx="1478291" cy="659046"/>
              <a:chOff x="3860800" y="2154226"/>
              <a:chExt cx="5537200" cy="2468574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6080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2968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376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0672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5264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75600" y="2154226"/>
                <a:ext cx="1422400" cy="2387600"/>
              </a:xfrm>
              <a:prstGeom prst="rect">
                <a:avLst/>
              </a:prstGeom>
            </p:spPr>
          </p:pic>
        </p:grpSp>
        <p:sp>
          <p:nvSpPr>
            <p:cNvPr id="32" name="TextBox 31"/>
            <p:cNvSpPr txBox="1"/>
            <p:nvPr/>
          </p:nvSpPr>
          <p:spPr>
            <a:xfrm>
              <a:off x="1942333" y="1764629"/>
              <a:ext cx="2016800" cy="252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News Gothic MT"/>
                  <a:cs typeface="News Gothic MT"/>
                </a:rPr>
                <a:t>N * Quantitative Samples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60998" y="1764629"/>
              <a:ext cx="1810697" cy="252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News Gothic MT"/>
                  <a:cs typeface="News Gothic MT"/>
                </a:rPr>
                <a:t>1 * Detection Samples</a:t>
              </a: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64208" y="2148618"/>
              <a:ext cx="379744" cy="637428"/>
            </a:xfrm>
            <a:prstGeom prst="rect">
              <a:avLst/>
            </a:prstGeom>
          </p:spPr>
        </p:pic>
        <p:cxnSp>
          <p:nvCxnSpPr>
            <p:cNvPr id="35" name="Straight Arrow Connector 34"/>
            <p:cNvCxnSpPr/>
            <p:nvPr/>
          </p:nvCxnSpPr>
          <p:spPr>
            <a:xfrm>
              <a:off x="4120427" y="2540262"/>
              <a:ext cx="1089770" cy="9675"/>
            </a:xfrm>
            <a:prstGeom prst="straightConnector1">
              <a:avLst/>
            </a:prstGeom>
            <a:ln w="28575" cmpd="sng">
              <a:headEnd type="non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379169" y="2162532"/>
              <a:ext cx="450369" cy="252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News Gothic MT"/>
                  <a:cs typeface="News Gothic MT"/>
                </a:rPr>
                <a:t>pool</a:t>
              </a:r>
            </a:p>
          </p:txBody>
        </p:sp>
        <p:sp>
          <p:nvSpPr>
            <p:cNvPr id="37" name="Folded Corner 36"/>
            <p:cNvSpPr/>
            <p:nvPr/>
          </p:nvSpPr>
          <p:spPr>
            <a:xfrm rot="16200000">
              <a:off x="2851461" y="3675119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News Gothic MT"/>
                  <a:cs typeface="News Gothic MT"/>
                </a:rPr>
                <a:t>DIA</a:t>
              </a:r>
            </a:p>
          </p:txBody>
        </p:sp>
        <p:sp>
          <p:nvSpPr>
            <p:cNvPr id="38" name="Folded Corner 37"/>
            <p:cNvSpPr/>
            <p:nvPr/>
          </p:nvSpPr>
          <p:spPr>
            <a:xfrm rot="16200000">
              <a:off x="4371710" y="3245422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39" name="Folded Corner 38"/>
            <p:cNvSpPr/>
            <p:nvPr/>
          </p:nvSpPr>
          <p:spPr>
            <a:xfrm rot="16200000">
              <a:off x="5233237" y="3245422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40" name="Folded Corner 39"/>
            <p:cNvSpPr/>
            <p:nvPr/>
          </p:nvSpPr>
          <p:spPr>
            <a:xfrm rot="16200000">
              <a:off x="6094764" y="3245422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41" name="Folded Corner 40"/>
            <p:cNvSpPr/>
            <p:nvPr/>
          </p:nvSpPr>
          <p:spPr>
            <a:xfrm rot="16200000">
              <a:off x="4685718" y="3628771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42" name="Folded Corner 41"/>
            <p:cNvSpPr/>
            <p:nvPr/>
          </p:nvSpPr>
          <p:spPr>
            <a:xfrm rot="16200000">
              <a:off x="5547245" y="3628771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43" name="Folded Corner 42"/>
            <p:cNvSpPr/>
            <p:nvPr/>
          </p:nvSpPr>
          <p:spPr>
            <a:xfrm rot="16200000">
              <a:off x="6408772" y="3628771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4726087" y="2922797"/>
              <a:ext cx="1685043" cy="363952"/>
              <a:chOff x="4685340" y="1602393"/>
              <a:chExt cx="1685043" cy="602686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>
                <a:off x="5524491" y="1602408"/>
                <a:ext cx="0" cy="602671"/>
              </a:xfrm>
              <a:prstGeom prst="straightConnector1">
                <a:avLst/>
              </a:prstGeom>
              <a:ln w="28575" cmpd="sng">
                <a:headEnd type="none" w="lg" len="lg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H="1">
                <a:off x="4685340" y="1602393"/>
                <a:ext cx="661397" cy="602671"/>
              </a:xfrm>
              <a:prstGeom prst="straightConnector1">
                <a:avLst/>
              </a:prstGeom>
              <a:ln w="28575" cmpd="sng">
                <a:headEnd type="none" w="lg" len="lg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>
                <a:off x="5708986" y="1602408"/>
                <a:ext cx="661397" cy="602671"/>
              </a:xfrm>
              <a:prstGeom prst="straightConnector1">
                <a:avLst/>
              </a:prstGeom>
              <a:ln w="28575" cmpd="sng">
                <a:headEnd type="none" w="lg" len="lg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4726087" y="4352841"/>
              <a:ext cx="1685043" cy="363947"/>
              <a:chOff x="4685340" y="3229971"/>
              <a:chExt cx="1685043" cy="602678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 flipV="1">
                <a:off x="5527862" y="3229973"/>
                <a:ext cx="0" cy="602674"/>
              </a:xfrm>
              <a:prstGeom prst="straightConnector1">
                <a:avLst/>
              </a:prstGeom>
              <a:ln w="28575" cmpd="sng">
                <a:headEnd type="triangle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V="1">
                <a:off x="5708986" y="3229971"/>
                <a:ext cx="661397" cy="602670"/>
              </a:xfrm>
              <a:prstGeom prst="straightConnector1">
                <a:avLst/>
              </a:prstGeom>
              <a:ln w="28575" cmpd="sng">
                <a:headEnd type="triangle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4685340" y="3229978"/>
                <a:ext cx="661397" cy="602671"/>
              </a:xfrm>
              <a:prstGeom prst="straightConnector1">
                <a:avLst/>
              </a:prstGeom>
              <a:ln w="28575" cmpd="sng">
                <a:headEnd type="triangle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Arrow Connector 51"/>
            <p:cNvCxnSpPr/>
            <p:nvPr/>
          </p:nvCxnSpPr>
          <p:spPr>
            <a:xfrm flipH="1" flipV="1">
              <a:off x="3051871" y="4290546"/>
              <a:ext cx="20112" cy="389594"/>
            </a:xfrm>
            <a:prstGeom prst="straightConnector1">
              <a:avLst/>
            </a:prstGeom>
            <a:ln w="28575" cmpd="sng">
              <a:headEnd type="triangl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2284996" y="3972186"/>
              <a:ext cx="370221" cy="252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News Gothic MT"/>
                  <a:cs typeface="News Gothic MT"/>
                </a:rPr>
                <a:t>N *</a:t>
              </a:r>
            </a:p>
          </p:txBody>
        </p:sp>
        <p:cxnSp>
          <p:nvCxnSpPr>
            <p:cNvPr id="54" name="Straight Arrow Connector 53"/>
            <p:cNvCxnSpPr>
              <a:cxnSpLocks/>
            </p:cNvCxnSpPr>
            <p:nvPr/>
          </p:nvCxnSpPr>
          <p:spPr>
            <a:xfrm>
              <a:off x="3079059" y="3410393"/>
              <a:ext cx="891" cy="354289"/>
            </a:xfrm>
            <a:prstGeom prst="straightConnector1">
              <a:avLst/>
            </a:prstGeom>
            <a:ln w="28575" cmpd="sng">
              <a:headEnd type="non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2107551" y="5795980"/>
            <a:ext cx="210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News Gothic MT"/>
                <a:cs typeface="News Gothic MT"/>
              </a:rPr>
              <a:t>Quantify Peptides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656512" y="5728867"/>
            <a:ext cx="2276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News Gothic MT"/>
                <a:cs typeface="News Gothic MT"/>
              </a:rPr>
              <a:t>Detect Peptides 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News Gothic MT"/>
                <a:cs typeface="News Gothic MT"/>
              </a:rPr>
              <a:t>with Search Engine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News Gothic MT"/>
                <a:cs typeface="News Gothic MT"/>
              </a:rPr>
              <a:t>Build Library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539995" y="6282866"/>
            <a:ext cx="347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Bruderer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, et al. &amp; Reiter, </a:t>
            </a:r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MCP, 2015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2268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 Knowledge Workflow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912324" y="3895699"/>
            <a:ext cx="2057400" cy="762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 panose="020F0502020204030204"/>
                <a:sym typeface="Helvetica Neue"/>
              </a:rPr>
              <a:t>Chromatogram Extraction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95636" y="1576626"/>
            <a:ext cx="2057400" cy="9142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latin typeface="Calibri" panose="020F0502020204030204"/>
                <a:sym typeface="Helvetica Neue"/>
              </a:rPr>
              <a:t>Spectral Library</a:t>
            </a:r>
          </a:p>
          <a:p>
            <a:pPr algn="ctr"/>
            <a:r>
              <a:rPr lang="en-US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latin typeface="Calibri" panose="020F0502020204030204"/>
                <a:sym typeface="Helvetica Neue"/>
              </a:rPr>
              <a:t>with </a:t>
            </a:r>
            <a:r>
              <a:rPr lang="en-US" dirty="0" err="1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latin typeface="Calibri" panose="020F0502020204030204"/>
                <a:sym typeface="Helvetica Neue"/>
              </a:rPr>
              <a:t>iRT</a:t>
            </a:r>
            <a:endParaRPr lang="en-US" dirty="0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Calibri" panose="020F0502020204030204"/>
              <a:sym typeface="Helvetica Neue"/>
            </a:endParaRPr>
          </a:p>
        </p:txBody>
      </p:sp>
      <p:cxnSp>
        <p:nvCxnSpPr>
          <p:cNvPr id="24" name="Straight Arrow Connector 23"/>
          <p:cNvCxnSpPr>
            <a:cxnSpLocks/>
            <a:stCxn id="28" idx="2"/>
          </p:cNvCxnSpPr>
          <p:nvPr/>
        </p:nvCxnSpPr>
        <p:spPr>
          <a:xfrm>
            <a:off x="3933536" y="3543936"/>
            <a:ext cx="7488" cy="3658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2904836" y="2781936"/>
            <a:ext cx="2057400" cy="762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 panose="020F0502020204030204"/>
                <a:sym typeface="Helvetica Neue"/>
              </a:rPr>
              <a:t>Product Ion</a:t>
            </a: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 panose="020F0502020204030204"/>
                <a:sym typeface="Helvetica Neue"/>
              </a:rPr>
              <a:t>Targeting</a:t>
            </a:r>
          </a:p>
        </p:txBody>
      </p:sp>
      <p:cxnSp>
        <p:nvCxnSpPr>
          <p:cNvPr id="34" name="Straight Arrow Connector 33"/>
          <p:cNvCxnSpPr>
            <a:cxnSpLocks/>
            <a:stCxn id="8" idx="1"/>
            <a:endCxn id="28" idx="0"/>
          </p:cNvCxnSpPr>
          <p:nvPr/>
        </p:nvCxnSpPr>
        <p:spPr>
          <a:xfrm flipH="1">
            <a:off x="3933536" y="2033769"/>
            <a:ext cx="1562100" cy="7481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5474484" y="5009462"/>
            <a:ext cx="2057400" cy="762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 panose="020F0502020204030204"/>
                <a:sym typeface="Helvetica Neue"/>
              </a:rPr>
              <a:t>Quantitative</a:t>
            </a: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 panose="020F0502020204030204"/>
                <a:sym typeface="Helvetica Neue"/>
              </a:rPr>
              <a:t>Analysis</a:t>
            </a:r>
          </a:p>
        </p:txBody>
      </p:sp>
      <p:pic>
        <p:nvPicPr>
          <p:cNvPr id="51" name="Picture 50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2" y="2771515"/>
            <a:ext cx="1119167" cy="1505184"/>
          </a:xfrm>
          <a:prstGeom prst="rect">
            <a:avLst/>
          </a:prstGeom>
        </p:spPr>
      </p:pic>
      <p:sp>
        <p:nvSpPr>
          <p:cNvPr id="36" name="Rounded Rectangle 35"/>
          <p:cNvSpPr/>
          <p:nvPr/>
        </p:nvSpPr>
        <p:spPr>
          <a:xfrm>
            <a:off x="2891389" y="1576626"/>
            <a:ext cx="2057400" cy="457200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latin typeface="Calibri" panose="020F0502020204030204"/>
                <a:sym typeface="Helvetica Neue"/>
              </a:rPr>
              <a:t>DIA Acquisition</a:t>
            </a:r>
          </a:p>
        </p:txBody>
      </p:sp>
      <p:cxnSp>
        <p:nvCxnSpPr>
          <p:cNvPr id="38" name="Straight Arrow Connector 37"/>
          <p:cNvCxnSpPr>
            <a:stCxn id="36" idx="2"/>
          </p:cNvCxnSpPr>
          <p:nvPr/>
        </p:nvCxnSpPr>
        <p:spPr>
          <a:xfrm>
            <a:off x="3920089" y="2033826"/>
            <a:ext cx="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96201" y="1598149"/>
            <a:ext cx="240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44546A">
                    <a:lumMod val="60000"/>
                    <a:lumOff val="40000"/>
                  </a:srgbClr>
                </a:solidFill>
                <a:latin typeface="Calibri" panose="020F0502020204030204"/>
                <a:sym typeface="Helvetica Neue"/>
              </a:rPr>
              <a:t>Relative Ion Abundance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96201" y="2121580"/>
            <a:ext cx="1547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44546A">
                    <a:lumMod val="60000"/>
                    <a:lumOff val="40000"/>
                  </a:srgbClr>
                </a:solidFill>
                <a:latin typeface="Calibri" panose="020F0502020204030204"/>
                <a:sym typeface="Helvetica Neue"/>
              </a:rPr>
              <a:t>Normalized RT</a:t>
            </a:r>
          </a:p>
        </p:txBody>
      </p:sp>
      <p:sp>
        <p:nvSpPr>
          <p:cNvPr id="18" name="Rounded Rectangle 6"/>
          <p:cNvSpPr/>
          <p:nvPr/>
        </p:nvSpPr>
        <p:spPr>
          <a:xfrm>
            <a:off x="2891389" y="5009462"/>
            <a:ext cx="2057400" cy="762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 panose="020F0502020204030204"/>
                <a:sym typeface="Helvetica Neue"/>
              </a:rPr>
              <a:t>mProphet</a:t>
            </a:r>
            <a:endParaRPr lang="en-US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Calibri" panose="020F0502020204030204"/>
              <a:sym typeface="Helvetica Neue"/>
            </a:endParaRP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 panose="020F0502020204030204"/>
                <a:sym typeface="Helvetica Neue"/>
              </a:rPr>
              <a:t>Peak Picking</a:t>
            </a:r>
          </a:p>
        </p:txBody>
      </p:sp>
      <p:cxnSp>
        <p:nvCxnSpPr>
          <p:cNvPr id="22" name="Straight Arrow Connector 21"/>
          <p:cNvCxnSpPr>
            <a:cxnSpLocks/>
          </p:cNvCxnSpPr>
          <p:nvPr/>
        </p:nvCxnSpPr>
        <p:spPr>
          <a:xfrm>
            <a:off x="3949910" y="4657698"/>
            <a:ext cx="7488" cy="3658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  <a:stCxn id="18" idx="3"/>
            <a:endCxn id="40" idx="1"/>
          </p:cNvCxnSpPr>
          <p:nvPr/>
        </p:nvCxnSpPr>
        <p:spPr>
          <a:xfrm>
            <a:off x="4948790" y="5390462"/>
            <a:ext cx="525695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78768" y="5998129"/>
            <a:ext cx="2297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 panose="020F0502020204030204"/>
                <a:sym typeface="Helvetica Neue"/>
              </a:rPr>
              <a:t>Reiter, 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  <a:sym typeface="Helvetica Neue"/>
              </a:rPr>
              <a:t>Rinner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  <a:sym typeface="Helvetica Neue"/>
              </a:rPr>
              <a:t>, et al.</a:t>
            </a:r>
          </a:p>
          <a:p>
            <a:r>
              <a:rPr lang="en-US" i="1" dirty="0">
                <a:solidFill>
                  <a:prstClr val="black"/>
                </a:solidFill>
                <a:latin typeface="Calibri" panose="020F0502020204030204"/>
                <a:sym typeface="Helvetica Neue"/>
              </a:rPr>
              <a:t>Nature Methods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  <a:sym typeface="Helvetica Neue"/>
              </a:rPr>
              <a:t>, 2011</a:t>
            </a:r>
          </a:p>
        </p:txBody>
      </p:sp>
    </p:spTree>
    <p:extLst>
      <p:ext uri="{BB962C8B-B14F-4D97-AF65-F5344CB8AC3E}">
        <p14:creationId xmlns:p14="http://schemas.microsoft.com/office/powerpoint/2010/main" val="1956117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854"/>
            <a:ext cx="10515600" cy="1325563"/>
          </a:xfrm>
        </p:spPr>
        <p:txBody>
          <a:bodyPr/>
          <a:lstStyle/>
          <a:p>
            <a:r>
              <a:rPr lang="en-US" dirty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240138"/>
            <a:ext cx="9372600" cy="5334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Webinar #21? Trapped Ion Mobility </a:t>
            </a:r>
            <a:r>
              <a:rPr lang="en-US" dirty="0" err="1"/>
              <a:t>diaPASEF</a:t>
            </a:r>
            <a:endParaRPr lang="en-US" dirty="0"/>
          </a:p>
          <a:p>
            <a:pPr lvl="1"/>
            <a:r>
              <a:rPr lang="en-US" dirty="0"/>
              <a:t>With Ben Collins (data collected, tutorial drafted)</a:t>
            </a:r>
          </a:p>
          <a:p>
            <a:r>
              <a:rPr lang="en-US" dirty="0"/>
              <a:t>Weeklong Courses 2022 ?</a:t>
            </a:r>
          </a:p>
          <a:p>
            <a:pPr lvl="1"/>
            <a:r>
              <a:rPr lang="en-US" dirty="0"/>
              <a:t>University of Washington – July</a:t>
            </a:r>
          </a:p>
          <a:p>
            <a:pPr lvl="1"/>
            <a:r>
              <a:rPr lang="en-US" dirty="0"/>
              <a:t>Buck Institute – April</a:t>
            </a:r>
          </a:p>
          <a:p>
            <a:pPr lvl="1"/>
            <a:r>
              <a:rPr lang="en-US" dirty="0"/>
              <a:t>Northeastern May Institute – May 9 – 22</a:t>
            </a:r>
          </a:p>
          <a:p>
            <a:pPr lvl="1"/>
            <a:r>
              <a:rPr lang="en-US" dirty="0"/>
              <a:t>PRBB, Barcelona – November</a:t>
            </a:r>
          </a:p>
          <a:p>
            <a:r>
              <a:rPr lang="en-US" dirty="0"/>
              <a:t>Workshops and Conferences 2020 ?</a:t>
            </a:r>
          </a:p>
          <a:p>
            <a:pPr lvl="1"/>
            <a:r>
              <a:rPr lang="en-US" b="1" dirty="0"/>
              <a:t>Skyline User Group Meeting “at ASMS” – October (webinar)</a:t>
            </a:r>
          </a:p>
          <a:p>
            <a:pPr lvl="1"/>
            <a:r>
              <a:rPr lang="en-US" dirty="0"/>
              <a:t>Pre-ASMS course – October 30 &amp; 31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Listings updated in </a:t>
            </a:r>
            <a:r>
              <a:rPr lang="en-US" b="1" dirty="0"/>
              <a:t>Join Us </a:t>
            </a:r>
            <a:r>
              <a:rPr lang="en-US" dirty="0"/>
              <a:t>section of Skyline homepage: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 algn="ctr">
              <a:buNone/>
            </a:pPr>
            <a:r>
              <a:rPr lang="en-US" b="1" dirty="0">
                <a:hlinkClick r:id="rId2"/>
              </a:rPr>
              <a:t>https://skyline.ms/Skyline.url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919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5259</TotalTime>
  <Words>573</Words>
  <Application>Microsoft Office PowerPoint</Application>
  <PresentationFormat>Widescreen</PresentationFormat>
  <Paragraphs>118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Calibri Light</vt:lpstr>
      <vt:lpstr>News Gothic MT</vt:lpstr>
      <vt:lpstr>Office Theme</vt:lpstr>
      <vt:lpstr>4_Office Theme</vt:lpstr>
      <vt:lpstr>   Using Skyline Batch for Large-Scale DIA</vt:lpstr>
      <vt:lpstr>Agenda</vt:lpstr>
      <vt:lpstr>Skyline Team</vt:lpstr>
      <vt:lpstr>Windows Batch Scripts for Running Skyline</vt:lpstr>
      <vt:lpstr>Q: Do Skyline users use these scripts?</vt:lpstr>
      <vt:lpstr>Replacing Scripts with Skyline Batch GUI</vt:lpstr>
      <vt:lpstr>Two Phase Experiment</vt:lpstr>
      <vt:lpstr>Prior Knowledge Workflow</vt:lpstr>
      <vt:lpstr>Learn More</vt:lpstr>
      <vt:lpstr>Questions? </vt:lpstr>
      <vt:lpstr>Tutorial Webinar #20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Brendan MacLean</cp:lastModifiedBy>
  <cp:revision>57</cp:revision>
  <dcterms:created xsi:type="dcterms:W3CDTF">2016-03-31T18:48:24Z</dcterms:created>
  <dcterms:modified xsi:type="dcterms:W3CDTF">2021-08-02T17:42:05Z</dcterms:modified>
</cp:coreProperties>
</file>