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95" r:id="rId2"/>
    <p:sldId id="297" r:id="rId3"/>
    <p:sldId id="299" r:id="rId4"/>
    <p:sldId id="300" r:id="rId5"/>
    <p:sldId id="301" r:id="rId6"/>
    <p:sldId id="323" r:id="rId7"/>
    <p:sldId id="302" r:id="rId8"/>
    <p:sldId id="364" r:id="rId9"/>
    <p:sldId id="798" r:id="rId10"/>
    <p:sldId id="367" r:id="rId11"/>
    <p:sldId id="371" r:id="rId12"/>
    <p:sldId id="418" r:id="rId13"/>
    <p:sldId id="374" r:id="rId14"/>
    <p:sldId id="420" r:id="rId15"/>
    <p:sldId id="422" r:id="rId16"/>
    <p:sldId id="427" r:id="rId17"/>
    <p:sldId id="376" r:id="rId18"/>
    <p:sldId id="424" r:id="rId19"/>
    <p:sldId id="425" r:id="rId20"/>
    <p:sldId id="426" r:id="rId21"/>
    <p:sldId id="451" r:id="rId22"/>
    <p:sldId id="332" r:id="rId23"/>
    <p:sldId id="797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7D0E"/>
    <a:srgbClr val="FF7AFF"/>
    <a:srgbClr val="0000FF"/>
    <a:srgbClr val="0033CC"/>
    <a:srgbClr val="990000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3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2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3504F-0064-4D15-824F-57D7110BF341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295F-6370-4440-B97D-D6F278085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8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CA38-A2B1-47CF-B716-2B09192C91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1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CA38-A2B1-47CF-B716-2B09192C91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72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0A359-2FB3-4847-9D97-3491754AA7F9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82176-A547-F94B-AC51-D6E9C882C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4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C5DAC-1A13-D34F-9418-D6257772B49C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10A8-B29A-B34A-A0B5-3DF26A2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9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0D93-568E-6D41-8E6D-0963A71A503C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0221-73D0-6245-9CCD-73A1D8FCB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8603A-2399-D64A-8203-C8F297F981E8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C605-4958-CF43-AA48-80339EFDB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71F39-3D09-F149-B1A1-DC2A7DB4A435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BD0F-ABBC-C14D-BC96-77BE126A7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8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68500"/>
            <a:ext cx="4038600" cy="415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4038600" cy="415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E973-E761-9943-801C-DE1E51E28431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5E9FC-F6D5-0349-BBED-EA7D7A9BC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CE534-2B3A-FA4B-B87A-8AC244117610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B94E0-5E06-6D42-A41D-50D581B40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9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DFFB5-C0BC-DE4D-9A38-E0EE75FC9E15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7D4D-4E81-5B40-91F6-CF14C25F8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8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2570F-F7E3-1F40-B6F3-59FE945D5A70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B2FA7-4FDB-5643-811E-7991DEE50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0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E9B0-C3DF-544F-BB14-A487ECCC7F43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8B14-AE1E-054C-8668-93D0F0400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0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4B1CF-5E0C-5D41-A3E2-D78942339385}" type="datetimeFigureOut">
              <a:rPr lang="en-US"/>
              <a:pPr>
                <a:defRPr/>
              </a:pPr>
              <a:t>4/23/2020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F0004-A563-C64B-9FAD-6198662E1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0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00113"/>
            <a:ext cx="82296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Headline Line One</a:t>
            </a:r>
            <a:br>
              <a:rPr lang="en-US" dirty="0"/>
            </a:br>
            <a:r>
              <a:rPr lang="en-US" dirty="0"/>
              <a:t>Headline Line Two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3022600"/>
            <a:ext cx="822960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944504B-B211-B34D-97AF-78446C71FCDD}" type="datetimeFigureOut">
              <a:rPr lang="en-US" smtClean="0"/>
              <a:pPr>
                <a:defRPr/>
              </a:pPr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EF7D53D-272A-624E-BE3D-99D13E2B41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melapse photo of the Belltower at nigh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4" b="12107"/>
          <a:stretch/>
        </p:blipFill>
        <p:spPr bwMode="auto">
          <a:xfrm>
            <a:off x="104173" y="104171"/>
            <a:ext cx="8924816" cy="317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brand.ncsu.edu/assets/logos/ncstate-brick-4x1-red-ma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95" y="271320"/>
            <a:ext cx="3093160" cy="48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57" y="3507391"/>
            <a:ext cx="9038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Ion Mobility Spectrometry: The Good, The Bad and The Ugly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04173" y="3252339"/>
            <a:ext cx="894144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84806" y="4308688"/>
            <a:ext cx="5980176" cy="0"/>
          </a:xfrm>
          <a:prstGeom prst="line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71" y="4600211"/>
            <a:ext cx="3136954" cy="1938993"/>
          </a:xfrm>
          <a:prstGeom prst="rect">
            <a:avLst/>
          </a:prstGeom>
        </p:spPr>
      </p:pic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424755" y="4600211"/>
            <a:ext cx="5569795" cy="66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folHlink"/>
              </a:buClr>
            </a:pPr>
            <a:r>
              <a:rPr lang="en-US" sz="1400" b="1" dirty="0"/>
              <a:t>Erin S. Baker</a:t>
            </a:r>
            <a:endParaRPr lang="en-US" sz="1400" b="1" baseline="30000" dirty="0"/>
          </a:p>
          <a:p>
            <a:endParaRPr lang="en-US" sz="1400" baseline="30000" dirty="0"/>
          </a:p>
          <a:p>
            <a:r>
              <a:rPr lang="en-US" sz="1400" dirty="0"/>
              <a:t>Department of Chemistry, NC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0999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24425" y="1230313"/>
            <a:ext cx="3448050" cy="4694237"/>
            <a:chOff x="432" y="931"/>
            <a:chExt cx="2172" cy="2957"/>
          </a:xfrm>
        </p:grpSpPr>
        <p:pic>
          <p:nvPicPr>
            <p:cNvPr id="30731" name="Picture 6" descr="fig2"/>
            <p:cNvPicPr>
              <a:picLocks noChangeAspect="1" noChangeArrowheads="1"/>
            </p:cNvPicPr>
            <p:nvPr/>
          </p:nvPicPr>
          <p:blipFill>
            <a:blip r:embed="rId2"/>
            <a:srcRect l="6667" t="50180" r="47900"/>
            <a:stretch>
              <a:fillRect/>
            </a:stretch>
          </p:blipFill>
          <p:spPr bwMode="auto">
            <a:xfrm>
              <a:off x="432" y="931"/>
              <a:ext cx="2172" cy="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2" name="Rectangle 7"/>
            <p:cNvSpPr>
              <a:spLocks noChangeArrowheads="1"/>
            </p:cNvSpPr>
            <p:nvPr/>
          </p:nvSpPr>
          <p:spPr bwMode="auto">
            <a:xfrm>
              <a:off x="432" y="960"/>
              <a:ext cx="24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1980276" y="6051550"/>
            <a:ext cx="16267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Precursor Spectrum</a:t>
            </a:r>
          </a:p>
        </p:txBody>
      </p:sp>
      <p:sp>
        <p:nvSpPr>
          <p:cNvPr id="30724" name="Text Box 9"/>
          <p:cNvSpPr txBox="1">
            <a:spLocks noChangeArrowheads="1"/>
          </p:cNvSpPr>
          <p:nvPr/>
        </p:nvSpPr>
        <p:spPr bwMode="auto">
          <a:xfrm>
            <a:off x="6476541" y="6051550"/>
            <a:ext cx="16252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Fragment Spectrum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81013" y="1228725"/>
            <a:ext cx="3424237" cy="4692650"/>
            <a:chOff x="387" y="978"/>
            <a:chExt cx="2157" cy="2956"/>
          </a:xfrm>
        </p:grpSpPr>
        <p:pic>
          <p:nvPicPr>
            <p:cNvPr id="30729" name="Picture 4" descr="fig2"/>
            <p:cNvPicPr>
              <a:picLocks noChangeAspect="1" noChangeArrowheads="1"/>
            </p:cNvPicPr>
            <p:nvPr/>
          </p:nvPicPr>
          <p:blipFill>
            <a:blip r:embed="rId3"/>
            <a:srcRect l="6793" r="48010" b="50121"/>
            <a:stretch>
              <a:fillRect/>
            </a:stretch>
          </p:blipFill>
          <p:spPr bwMode="auto">
            <a:xfrm>
              <a:off x="387" y="978"/>
              <a:ext cx="2157" cy="2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396" y="996"/>
              <a:ext cx="192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7A150C-C996-4FDF-AF66-E439595C81ED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6159324-65FB-4268-9B42-9809076F2234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Alignment for Precursors &amp; Fragments</a:t>
            </a:r>
          </a:p>
        </p:txBody>
      </p:sp>
    </p:spTree>
    <p:extLst>
      <p:ext uri="{BB962C8B-B14F-4D97-AF65-F5344CB8AC3E}">
        <p14:creationId xmlns:p14="http://schemas.microsoft.com/office/powerpoint/2010/main" val="12794178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807595"/>
              </p:ext>
            </p:extLst>
          </p:nvPr>
        </p:nvGraphicFramePr>
        <p:xfrm>
          <a:off x="135802" y="3499381"/>
          <a:ext cx="8719821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6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7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47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8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03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8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BSA Concentration in Yeast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 </a:t>
                      </a:r>
                      <a:r>
                        <a:rPr lang="en-US" sz="1600" dirty="0" err="1"/>
                        <a:t>pM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50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500 </a:t>
                      </a:r>
                      <a:r>
                        <a:rPr lang="en-US" sz="1600" dirty="0" err="1"/>
                        <a:t>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µM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LC-MS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LC-IMS-MS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86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All ions fragmentation LC-(CID)-MS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All</a:t>
                      </a:r>
                      <a:r>
                        <a:rPr lang="en-US" sz="1600" baseline="0" dirty="0"/>
                        <a:t> ions fragmentation LC-IMS-(CID)-MS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8086" y="1136259"/>
            <a:ext cx="8492849" cy="253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Spiked 8 different concentrations of tryptic BSA digest                        (from 100 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 to 1 µM) into 0.1 µg/µL yeast digest</a:t>
            </a: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Analyzed the effect of IMS on MS quantitation &amp; all ions CID quantitation           for the DIA data</a:t>
            </a: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C08366-0FD3-442B-BD92-C535424EBCBE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454B428-E0C8-48AC-8709-745C217ECA7A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LC-IMS-(CID)-MS Experiment</a:t>
            </a:r>
          </a:p>
        </p:txBody>
      </p:sp>
    </p:spTree>
    <p:extLst>
      <p:ext uri="{BB962C8B-B14F-4D97-AF65-F5344CB8AC3E}">
        <p14:creationId xmlns:p14="http://schemas.microsoft.com/office/powerpoint/2010/main" val="153403364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184773" y="6480236"/>
            <a:ext cx="4849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CE of 29 V was chosen since it fragmented 2+ ions well </a:t>
            </a:r>
          </a:p>
        </p:txBody>
      </p:sp>
      <p:sp>
        <p:nvSpPr>
          <p:cNvPr id="12" name="Text Box 274"/>
          <p:cNvSpPr txBox="1">
            <a:spLocks noChangeArrowheads="1"/>
          </p:cNvSpPr>
          <p:nvPr/>
        </p:nvSpPr>
        <p:spPr bwMode="auto">
          <a:xfrm>
            <a:off x="1448723" y="992804"/>
            <a:ext cx="1476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IMS-MS</a:t>
            </a:r>
          </a:p>
        </p:txBody>
      </p:sp>
      <p:sp>
        <p:nvSpPr>
          <p:cNvPr id="13" name="Text Box 274"/>
          <p:cNvSpPr txBox="1">
            <a:spLocks noChangeArrowheads="1"/>
          </p:cNvSpPr>
          <p:nvPr/>
        </p:nvSpPr>
        <p:spPr bwMode="auto">
          <a:xfrm>
            <a:off x="5538086" y="991376"/>
            <a:ext cx="31704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IMS-(CID)-MS (CE=29V)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8" b="5124"/>
          <a:stretch/>
        </p:blipFill>
        <p:spPr>
          <a:xfrm>
            <a:off x="0" y="1515961"/>
            <a:ext cx="9144000" cy="4800600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392"/>
          <a:stretch/>
        </p:blipFill>
        <p:spPr bwMode="auto">
          <a:xfrm>
            <a:off x="4852649" y="1370889"/>
            <a:ext cx="4257675" cy="18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49"/>
          <a:stretch/>
        </p:blipFill>
        <p:spPr bwMode="auto">
          <a:xfrm>
            <a:off x="212099" y="1374470"/>
            <a:ext cx="4257675" cy="20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4BCE70-6FB2-482C-BCCC-BE6F69D5E192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B63A968-90B2-4930-AF4B-1D0FAF536CD3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Alternating Precursor/Fragment Scans</a:t>
            </a:r>
          </a:p>
        </p:txBody>
      </p:sp>
    </p:spTree>
    <p:extLst>
      <p:ext uri="{BB962C8B-B14F-4D97-AF65-F5344CB8AC3E}">
        <p14:creationId xmlns:p14="http://schemas.microsoft.com/office/powerpoint/2010/main" val="72143053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8" y="920636"/>
            <a:ext cx="8133446" cy="2951126"/>
          </a:xfrm>
          <a:prstGeom prst="rect">
            <a:avLst/>
          </a:prstGeom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739" y="5285247"/>
            <a:ext cx="78494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Good quantitation from 100 </a:t>
            </a:r>
            <a:r>
              <a:rPr lang="en-US" sz="1600" b="1" dirty="0" err="1"/>
              <a:t>pM</a:t>
            </a:r>
            <a:r>
              <a:rPr lang="en-US" sz="1600" b="1" dirty="0"/>
              <a:t> to 1 µM for all peptides when drift time filtering was used</a:t>
            </a:r>
          </a:p>
          <a:p>
            <a:endParaRPr lang="en-US" sz="1600" b="1" dirty="0"/>
          </a:p>
          <a:p>
            <a:r>
              <a:rPr lang="en-US" sz="1600" b="1" dirty="0"/>
              <a:t>Without drift time filtering, lower concentration peptide quantitation was not as linear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8317" y="947015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01018" y="943342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1691CA-2B27-4383-90A8-AF7F23AFAF07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6335F11-6064-4095-8881-3BA27C7A9270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Effect on MS Quantitation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0680CE-BCE5-454F-B5A6-F53856852844}"/>
              </a:ext>
            </a:extLst>
          </p:cNvPr>
          <p:cNvSpPr/>
          <p:nvPr/>
        </p:nvSpPr>
        <p:spPr>
          <a:xfrm>
            <a:off x="122745" y="943681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965306-0570-42DE-8548-F41FB2D96D57}"/>
              </a:ext>
            </a:extLst>
          </p:cNvPr>
          <p:cNvSpPr txBox="1"/>
          <p:nvPr/>
        </p:nvSpPr>
        <p:spPr>
          <a:xfrm>
            <a:off x="694957" y="924616"/>
            <a:ext cx="164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LC-MS Quantitation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B35460-D9B5-456C-B2A9-258A58B0F5BC}"/>
              </a:ext>
            </a:extLst>
          </p:cNvPr>
          <p:cNvSpPr txBox="1"/>
          <p:nvPr/>
        </p:nvSpPr>
        <p:spPr>
          <a:xfrm>
            <a:off x="4806799" y="926096"/>
            <a:ext cx="1990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10244258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7" y="910589"/>
            <a:ext cx="8133447" cy="58963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8317" y="947015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01018" y="943342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F71E5B3-D3DE-4132-BCD3-0825E9B234FD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68B9DA5-FA3A-4560-BA18-4FC4D911796C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Effect on MS Quantitation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6498C5-C062-4870-9194-1901D97B7F73}"/>
              </a:ext>
            </a:extLst>
          </p:cNvPr>
          <p:cNvSpPr/>
          <p:nvPr/>
        </p:nvSpPr>
        <p:spPr>
          <a:xfrm>
            <a:off x="122745" y="943681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4F6B61-1CC0-44AE-B2A5-3C59E03DFB78}"/>
              </a:ext>
            </a:extLst>
          </p:cNvPr>
          <p:cNvSpPr txBox="1"/>
          <p:nvPr/>
        </p:nvSpPr>
        <p:spPr>
          <a:xfrm>
            <a:off x="694957" y="924616"/>
            <a:ext cx="164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LC-MS Quantitation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31431B-2863-4BE0-91DB-144158BF0FBD}"/>
              </a:ext>
            </a:extLst>
          </p:cNvPr>
          <p:cNvSpPr txBox="1"/>
          <p:nvPr/>
        </p:nvSpPr>
        <p:spPr>
          <a:xfrm>
            <a:off x="4806799" y="926096"/>
            <a:ext cx="1990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26796395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61"/>
          <a:stretch/>
        </p:blipFill>
        <p:spPr>
          <a:xfrm>
            <a:off x="4765493" y="3952368"/>
            <a:ext cx="4018000" cy="27667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83162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24400" y="1831626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8" y="920636"/>
            <a:ext cx="8133446" cy="29511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8317" y="947015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01018" y="943342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41989" y="2544062"/>
            <a:ext cx="155448" cy="153824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38342" y="3922562"/>
            <a:ext cx="4470156" cy="291097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2" idx="5"/>
          </p:cNvCxnSpPr>
          <p:nvPr/>
        </p:nvCxnSpPr>
        <p:spPr>
          <a:xfrm>
            <a:off x="2074672" y="2675359"/>
            <a:ext cx="2699613" cy="1196403"/>
          </a:xfrm>
          <a:prstGeom prst="straightConnector1">
            <a:avLst/>
          </a:prstGeom>
          <a:ln w="15875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7C0B1EC-DD28-48E8-BEE6-EBBD9FC28783}"/>
              </a:ext>
            </a:extLst>
          </p:cNvPr>
          <p:cNvSpPr/>
          <p:nvPr/>
        </p:nvSpPr>
        <p:spPr>
          <a:xfrm>
            <a:off x="4841067" y="3985775"/>
            <a:ext cx="185136" cy="189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E05EE-A7B8-4C5E-B9EB-56A58037959C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DBBB015-07B2-4165-B9E1-331F3728A9F1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Peak Interferences Without Drift Time Filtering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1766D7-93F5-4C22-A499-2C4E41D6FA8D}"/>
              </a:ext>
            </a:extLst>
          </p:cNvPr>
          <p:cNvSpPr/>
          <p:nvPr/>
        </p:nvSpPr>
        <p:spPr>
          <a:xfrm>
            <a:off x="122745" y="943681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E9CED7-E66D-4736-B047-88AAD8B1C9AB}"/>
              </a:ext>
            </a:extLst>
          </p:cNvPr>
          <p:cNvSpPr txBox="1"/>
          <p:nvPr/>
        </p:nvSpPr>
        <p:spPr>
          <a:xfrm>
            <a:off x="694957" y="924616"/>
            <a:ext cx="164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LC-MS Quantitation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731CDD-5066-42EC-B49C-0E68610D61BB}"/>
              </a:ext>
            </a:extLst>
          </p:cNvPr>
          <p:cNvSpPr txBox="1"/>
          <p:nvPr/>
        </p:nvSpPr>
        <p:spPr>
          <a:xfrm>
            <a:off x="4806799" y="926096"/>
            <a:ext cx="1990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347447562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61"/>
          <a:stretch/>
        </p:blipFill>
        <p:spPr>
          <a:xfrm>
            <a:off x="4765493" y="3952368"/>
            <a:ext cx="4018000" cy="27667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83162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24400" y="1831626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8" y="920636"/>
            <a:ext cx="8133446" cy="29511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4"/>
          <a:stretch/>
        </p:blipFill>
        <p:spPr>
          <a:xfrm>
            <a:off x="325322" y="3955295"/>
            <a:ext cx="3798413" cy="27667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8317" y="947015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01018" y="943342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32355" y="2627490"/>
            <a:ext cx="155448" cy="153824"/>
          </a:xfrm>
          <a:prstGeom prst="ellipse">
            <a:avLst/>
          </a:prstGeom>
          <a:noFill/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903136" y="2778282"/>
            <a:ext cx="0" cy="1143309"/>
          </a:xfrm>
          <a:prstGeom prst="straightConnector1">
            <a:avLst/>
          </a:prstGeom>
          <a:ln w="19050">
            <a:solidFill>
              <a:srgbClr val="0000FF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097" y="3923990"/>
            <a:ext cx="4556903" cy="291097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38342" y="3922562"/>
            <a:ext cx="4470156" cy="291097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941989" y="2544062"/>
            <a:ext cx="155448" cy="153824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5"/>
          </p:cNvCxnSpPr>
          <p:nvPr/>
        </p:nvCxnSpPr>
        <p:spPr>
          <a:xfrm>
            <a:off x="2074672" y="2675359"/>
            <a:ext cx="2699613" cy="1196403"/>
          </a:xfrm>
          <a:prstGeom prst="straightConnector1">
            <a:avLst/>
          </a:prstGeom>
          <a:ln w="15875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9582E97-01C7-4D32-836F-FD3DF1D39BB2}"/>
              </a:ext>
            </a:extLst>
          </p:cNvPr>
          <p:cNvSpPr/>
          <p:nvPr/>
        </p:nvSpPr>
        <p:spPr>
          <a:xfrm>
            <a:off x="330027" y="3995935"/>
            <a:ext cx="185136" cy="189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88DB0C-3E9B-4193-8413-3EE37924C34F}"/>
              </a:ext>
            </a:extLst>
          </p:cNvPr>
          <p:cNvSpPr/>
          <p:nvPr/>
        </p:nvSpPr>
        <p:spPr>
          <a:xfrm>
            <a:off x="4841067" y="3985775"/>
            <a:ext cx="185136" cy="189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20BB6F-15E7-459C-89A2-8298547EC518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6D663EC-D4FA-47C7-B2DC-66824EA07384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Peak Interferences Without Drift Time Filtering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926C51-EA42-4F54-BF05-DD89D3C4A9F2}"/>
              </a:ext>
            </a:extLst>
          </p:cNvPr>
          <p:cNvSpPr/>
          <p:nvPr/>
        </p:nvSpPr>
        <p:spPr>
          <a:xfrm>
            <a:off x="122745" y="943681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A12B7D-2BEE-46AD-8CAD-B10D54D30E54}"/>
              </a:ext>
            </a:extLst>
          </p:cNvPr>
          <p:cNvSpPr txBox="1"/>
          <p:nvPr/>
        </p:nvSpPr>
        <p:spPr>
          <a:xfrm>
            <a:off x="694957" y="924616"/>
            <a:ext cx="164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LC-MS Quantitation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C1AC42-750A-49E1-88CE-45B48E314261}"/>
              </a:ext>
            </a:extLst>
          </p:cNvPr>
          <p:cNvSpPr txBox="1"/>
          <p:nvPr/>
        </p:nvSpPr>
        <p:spPr>
          <a:xfrm>
            <a:off x="4806799" y="926096"/>
            <a:ext cx="1990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258082724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225"/>
            <a:ext cx="9144000" cy="3069148"/>
          </a:xfrm>
          <a:prstGeom prst="rect">
            <a:avLst/>
          </a:prstGeom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739" y="5285247"/>
            <a:ext cx="783194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Good quantitation from 1 </a:t>
            </a:r>
            <a:r>
              <a:rPr lang="en-US" sz="1600" b="1" dirty="0" err="1"/>
              <a:t>nM</a:t>
            </a:r>
            <a:r>
              <a:rPr lang="en-US" sz="1600" b="1" dirty="0"/>
              <a:t> to 1 µM for 8 of 10 peptides with drift time filtering </a:t>
            </a:r>
          </a:p>
          <a:p>
            <a:r>
              <a:rPr lang="en-US" sz="1600" b="1" dirty="0"/>
              <a:t>and 10 for 10 from 10 </a:t>
            </a:r>
            <a:r>
              <a:rPr lang="en-US" sz="1600" b="1" dirty="0" err="1"/>
              <a:t>nM</a:t>
            </a:r>
            <a:r>
              <a:rPr lang="en-US" sz="1600" b="1" dirty="0"/>
              <a:t> to 1 µM</a:t>
            </a:r>
          </a:p>
          <a:p>
            <a:endParaRPr lang="en-US" sz="1600" b="1" dirty="0"/>
          </a:p>
          <a:p>
            <a:r>
              <a:rPr lang="en-US" sz="1600" b="1" dirty="0"/>
              <a:t>When drift time filtering was not used, many interferences caused bad quantitation at low concentration levels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9" y="102357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57058" y="1040054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3F165E-5E47-45BA-AE91-A528E6E3E1AA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6C640CD-3457-4D6B-989E-D13E4E2BB762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Effect on Fragment Quantitation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B135A7-0879-4254-84A4-C7CDD6974FC9}"/>
              </a:ext>
            </a:extLst>
          </p:cNvPr>
          <p:cNvSpPr/>
          <p:nvPr/>
        </p:nvSpPr>
        <p:spPr>
          <a:xfrm>
            <a:off x="60599" y="1023577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1FE17F-C722-4600-B91B-3B22243D67F3}"/>
              </a:ext>
            </a:extLst>
          </p:cNvPr>
          <p:cNvSpPr txBox="1"/>
          <p:nvPr/>
        </p:nvSpPr>
        <p:spPr>
          <a:xfrm>
            <a:off x="188922" y="1004512"/>
            <a:ext cx="2068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LC-(CID)-MS Quantitation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1EF23-5865-4E91-B8C8-96072ADA0862}"/>
              </a:ext>
            </a:extLst>
          </p:cNvPr>
          <p:cNvSpPr txBox="1"/>
          <p:nvPr/>
        </p:nvSpPr>
        <p:spPr>
          <a:xfrm>
            <a:off x="4744653" y="1005992"/>
            <a:ext cx="2413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LC-IMS-(CID)-MS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308511004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027"/>
            <a:ext cx="9144000" cy="59717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59" y="102357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57058" y="1040054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EE991F-56E9-4A04-8FA8-403E95EA6DCF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8AFBEC-6D90-454A-A218-BB3467914020}"/>
              </a:ext>
            </a:extLst>
          </p:cNvPr>
          <p:cNvSpPr txBox="1"/>
          <p:nvPr/>
        </p:nvSpPr>
        <p:spPr>
          <a:xfrm>
            <a:off x="92141" y="86725"/>
            <a:ext cx="905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Removes Fragment Interferences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6B047C-21D2-400F-9709-F64FDFB4BF04}"/>
              </a:ext>
            </a:extLst>
          </p:cNvPr>
          <p:cNvSpPr/>
          <p:nvPr/>
        </p:nvSpPr>
        <p:spPr>
          <a:xfrm>
            <a:off x="60599" y="1023577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BC7E17-BD03-40B0-99AC-6A810A929D00}"/>
              </a:ext>
            </a:extLst>
          </p:cNvPr>
          <p:cNvSpPr txBox="1"/>
          <p:nvPr/>
        </p:nvSpPr>
        <p:spPr>
          <a:xfrm>
            <a:off x="188922" y="1004512"/>
            <a:ext cx="2068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LC-(CID)-MS Quantitation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B4E0C-8713-44B4-B681-624CAD04DF47}"/>
              </a:ext>
            </a:extLst>
          </p:cNvPr>
          <p:cNvSpPr txBox="1"/>
          <p:nvPr/>
        </p:nvSpPr>
        <p:spPr>
          <a:xfrm>
            <a:off x="4744653" y="1005992"/>
            <a:ext cx="2413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LC-IMS-(CID)-MS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377179173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225"/>
            <a:ext cx="9144000" cy="30691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59" y="102357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57058" y="1040054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3" r="50876"/>
          <a:stretch/>
        </p:blipFill>
        <p:spPr>
          <a:xfrm>
            <a:off x="341913" y="4338290"/>
            <a:ext cx="3852034" cy="248454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44064" y="2769577"/>
            <a:ext cx="137160" cy="13716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05A8B6-1600-4B42-90F8-2F7A3BDBEF1D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04475CE-E6E5-4824-AB10-4105D65A7F8B}"/>
              </a:ext>
            </a:extLst>
          </p:cNvPr>
          <p:cNvSpPr txBox="1"/>
          <p:nvPr/>
        </p:nvSpPr>
        <p:spPr>
          <a:xfrm>
            <a:off x="92141" y="86725"/>
            <a:ext cx="905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Removes Fragment Interferences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456CA3-1CA5-4438-8D32-6D44C7597D4F}"/>
              </a:ext>
            </a:extLst>
          </p:cNvPr>
          <p:cNvSpPr/>
          <p:nvPr/>
        </p:nvSpPr>
        <p:spPr>
          <a:xfrm>
            <a:off x="60599" y="1023577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D7F0C-B670-43C1-B4A6-E395ECC4F130}"/>
              </a:ext>
            </a:extLst>
          </p:cNvPr>
          <p:cNvSpPr txBox="1"/>
          <p:nvPr/>
        </p:nvSpPr>
        <p:spPr>
          <a:xfrm>
            <a:off x="188922" y="1004512"/>
            <a:ext cx="2068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LC-(CID)-MS Quantitation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D04BC9-E8FF-4368-8BAC-6B37BBAA387F}"/>
              </a:ext>
            </a:extLst>
          </p:cNvPr>
          <p:cNvSpPr txBox="1"/>
          <p:nvPr/>
        </p:nvSpPr>
        <p:spPr>
          <a:xfrm>
            <a:off x="4744653" y="1005992"/>
            <a:ext cx="2413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LC-IMS-(CID)-MS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20579173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694EB77C-FAE0-427F-9A78-10A330CE3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112" y="939776"/>
            <a:ext cx="8791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lvl="1" indent="-342900" eaLnBrk="0" hangingPunct="0">
              <a:lnSpc>
                <a:spcPct val="13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cs typeface="Arial" panose="020B0604020202020204" pitchFamily="34" charset="0"/>
              </a:rPr>
              <a:t>Only ~16% of deaths can be attributed solely to genetics</a:t>
            </a:r>
            <a:endParaRPr lang="en-US" sz="2000" kern="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173" y="6424535"/>
            <a:ext cx="8941442" cy="33979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0" scaled="1"/>
            <a:tileRect/>
          </a:gra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173" y="6426068"/>
            <a:ext cx="880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1) Rappaport, SM “Genetic Factors Are Not the Major Causes of Chronic Diseases” </a:t>
            </a:r>
            <a:r>
              <a:rPr lang="en-US" sz="1200" dirty="0" err="1">
                <a:latin typeface="Cambria" panose="02040503050406030204" pitchFamily="18" charset="0"/>
                <a:ea typeface="Cambria" panose="02040503050406030204" pitchFamily="18" charset="0"/>
              </a:rPr>
              <a:t>PLoS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 One 2016.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20B81A-1BFD-4E55-AC93-A78E42E0539C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8AE6BA3-C92D-4651-BD55-316F913EC70C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Multi-</a:t>
            </a:r>
            <a:r>
              <a:rPr lang="en-US" sz="3200" b="1" dirty="0" err="1"/>
              <a:t>Omic</a:t>
            </a:r>
            <a:r>
              <a:rPr lang="en-US" sz="3200" b="1" dirty="0"/>
              <a:t> Analyses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26" y="1493420"/>
            <a:ext cx="8351686" cy="466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66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225"/>
            <a:ext cx="9144000" cy="30691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59" y="1023577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57058" y="1040054"/>
            <a:ext cx="272562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2" t="9163"/>
          <a:stretch/>
        </p:blipFill>
        <p:spPr>
          <a:xfrm>
            <a:off x="4941277" y="4334608"/>
            <a:ext cx="3986458" cy="24845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3" r="50876"/>
          <a:stretch/>
        </p:blipFill>
        <p:spPr>
          <a:xfrm>
            <a:off x="341913" y="4338290"/>
            <a:ext cx="3852034" cy="248454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44065" y="2769577"/>
            <a:ext cx="137160" cy="13716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18988" y="2930772"/>
            <a:ext cx="137160" cy="137160"/>
          </a:xfrm>
          <a:prstGeom prst="ellipse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437CB9-C43A-4D9A-BBDC-2B04A8A2DAED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40D80F-3C56-4099-8859-21152C53B380}"/>
              </a:ext>
            </a:extLst>
          </p:cNvPr>
          <p:cNvSpPr txBox="1"/>
          <p:nvPr/>
        </p:nvSpPr>
        <p:spPr>
          <a:xfrm>
            <a:off x="92141" y="86725"/>
            <a:ext cx="905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Drift Time Filtering Removes Fragment Interferences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C26000-15CA-4312-9ACB-73CE2D3555F2}"/>
              </a:ext>
            </a:extLst>
          </p:cNvPr>
          <p:cNvSpPr/>
          <p:nvPr/>
        </p:nvSpPr>
        <p:spPr>
          <a:xfrm>
            <a:off x="60599" y="1023577"/>
            <a:ext cx="7867160" cy="287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A1DB77-F459-4B21-B20C-3652C36ACC1A}"/>
              </a:ext>
            </a:extLst>
          </p:cNvPr>
          <p:cNvSpPr txBox="1"/>
          <p:nvPr/>
        </p:nvSpPr>
        <p:spPr>
          <a:xfrm>
            <a:off x="188922" y="1004512"/>
            <a:ext cx="2068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LC-(CID)-MS Quantitation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6F3A01-590C-4575-BFC5-FB8082506283}"/>
              </a:ext>
            </a:extLst>
          </p:cNvPr>
          <p:cNvSpPr txBox="1"/>
          <p:nvPr/>
        </p:nvSpPr>
        <p:spPr>
          <a:xfrm>
            <a:off x="4744653" y="1005992"/>
            <a:ext cx="2413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LC-IMS-(CID)-MS Quantitation</a:t>
            </a:r>
          </a:p>
        </p:txBody>
      </p:sp>
    </p:spTree>
    <p:extLst>
      <p:ext uri="{BB962C8B-B14F-4D97-AF65-F5344CB8AC3E}">
        <p14:creationId xmlns:p14="http://schemas.microsoft.com/office/powerpoint/2010/main" val="352013238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>
            <a:extLst>
              <a:ext uri="{FF2B5EF4-FFF2-40B4-BE49-F238E27FC236}">
                <a16:creationId xmlns:a16="http://schemas.microsoft.com/office/drawing/2014/main" id="{FC657851-7306-47EC-9E40-F881C3AD3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54125"/>
            <a:ext cx="83312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lvl="1" indent="-285750" eaLnBrk="0" hangingPunct="0">
              <a:spcBef>
                <a:spcPts val="1200"/>
              </a:spcBef>
              <a:buSzPct val="100000"/>
              <a:defRPr/>
            </a:pPr>
            <a:r>
              <a:rPr lang="en-US" sz="2200" b="1" kern="0" dirty="0">
                <a:latin typeface="+mj-lt"/>
              </a:rPr>
              <a:t>Skyline:</a:t>
            </a:r>
          </a:p>
          <a:p>
            <a:pPr marL="285750" lvl="1" indent="-285750" eaLnBrk="0" hangingPunct="0">
              <a:spcBef>
                <a:spcPts val="1200"/>
              </a:spcBef>
              <a:buSzPct val="100000"/>
              <a:defRPr/>
            </a:pPr>
            <a:endParaRPr lang="en-US" sz="2200" kern="0" dirty="0">
              <a:latin typeface="+mj-lt"/>
            </a:endParaRP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Quickly analyzed the LC-IMS-(CID)-MS data</a:t>
            </a:r>
          </a:p>
          <a:p>
            <a:pPr marL="0" lvl="1" eaLnBrk="0" hangingPunct="0">
              <a:spcBef>
                <a:spcPts val="600"/>
              </a:spcBef>
              <a:buSzPct val="100000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Showed that IMS removed interfering peaks in LC-MS and fragmentation data</a:t>
            </a: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Enabling further studies to better understand the effect of IMS on numerous analysis types (e.g. other omics)</a:t>
            </a:r>
          </a:p>
          <a:p>
            <a:pPr marL="285750" lvl="1" indent="-285750" eaLnBrk="0" hangingPunct="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6C7B3E-0219-4499-BCB6-44A264661ED8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1DF3951-AFFA-4D4F-833C-B0076ADD6774}"/>
              </a:ext>
            </a:extLst>
          </p:cNvPr>
          <p:cNvSpPr txBox="1"/>
          <p:nvPr/>
        </p:nvSpPr>
        <p:spPr>
          <a:xfrm>
            <a:off x="92141" y="86725"/>
            <a:ext cx="905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4517222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298892" y="1292856"/>
            <a:ext cx="978752" cy="213585"/>
            <a:chOff x="8039931" y="574968"/>
            <a:chExt cx="977262" cy="284780"/>
          </a:xfrm>
        </p:grpSpPr>
        <p:sp>
          <p:nvSpPr>
            <p:cNvPr id="8" name="TextBox 7"/>
            <p:cNvSpPr txBox="1"/>
            <p:nvPr/>
          </p:nvSpPr>
          <p:spPr>
            <a:xfrm>
              <a:off x="8153631" y="574968"/>
              <a:ext cx="863562" cy="284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NC STATE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39931" y="581229"/>
              <a:ext cx="285262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75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@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424" y="1719290"/>
            <a:ext cx="9012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/>
              <a:t>Basic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646" y="3230172"/>
            <a:ext cx="2328709" cy="862485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>
          <a:xfrm>
            <a:off x="24589" y="2111706"/>
            <a:ext cx="2023110" cy="905256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Import Target List</a:t>
            </a:r>
          </a:p>
          <a:p>
            <a:pPr algn="ctr"/>
            <a:r>
              <a:rPr lang="en-US" sz="1200" dirty="0"/>
              <a:t>Name, </a:t>
            </a:r>
            <a:r>
              <a:rPr lang="en-US" sz="1200" i="1" dirty="0"/>
              <a:t>m/z</a:t>
            </a:r>
            <a:r>
              <a:rPr lang="en-US" sz="1200" dirty="0"/>
              <a:t>, charge</a:t>
            </a:r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26" name="Right Arrow 25"/>
          <p:cNvSpPr/>
          <p:nvPr/>
        </p:nvSpPr>
        <p:spPr>
          <a:xfrm>
            <a:off x="1946976" y="2461568"/>
            <a:ext cx="414941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ounded Rectangle 26"/>
          <p:cNvSpPr/>
          <p:nvPr/>
        </p:nvSpPr>
        <p:spPr>
          <a:xfrm>
            <a:off x="2376539" y="2111706"/>
            <a:ext cx="2023110" cy="905256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Import Data Files</a:t>
            </a:r>
          </a:p>
          <a:p>
            <a:pPr algn="ctr"/>
            <a:r>
              <a:rPr lang="en-US" sz="1200" dirty="0"/>
              <a:t>Vendor-neutral</a:t>
            </a:r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4728489" y="2110174"/>
            <a:ext cx="2024431" cy="908320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Analyze &amp; Visualize</a:t>
            </a:r>
          </a:p>
          <a:p>
            <a:pPr algn="ctr"/>
            <a:r>
              <a:rPr lang="en-US" sz="1200" dirty="0"/>
              <a:t>View filtered data, confirm IDs, compare peak areas and retention times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7081759" y="2110174"/>
            <a:ext cx="2024431" cy="908320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Export Report</a:t>
            </a:r>
          </a:p>
          <a:p>
            <a:pPr algn="ctr"/>
            <a:r>
              <a:rPr lang="en-US" sz="1200" dirty="0"/>
              <a:t>All target list information + retention times, peak areas, mass errors, etc.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4293434" y="2461568"/>
            <a:ext cx="414941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ight Arrow 30"/>
          <p:cNvSpPr/>
          <p:nvPr/>
        </p:nvSpPr>
        <p:spPr>
          <a:xfrm>
            <a:off x="6652527" y="2461568"/>
            <a:ext cx="414941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/>
          <p:cNvSpPr txBox="1"/>
          <p:nvPr/>
        </p:nvSpPr>
        <p:spPr>
          <a:xfrm>
            <a:off x="42424" y="3943335"/>
            <a:ext cx="147027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/>
              <a:t>Advanced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24589" y="4335751"/>
            <a:ext cx="133481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Import Target List</a:t>
            </a:r>
          </a:p>
          <a:p>
            <a:pPr algn="ctr"/>
            <a:r>
              <a:rPr lang="en-US" sz="1200" dirty="0"/>
              <a:t>Basic + </a:t>
            </a:r>
            <a:r>
              <a:rPr lang="en-US" sz="1200" dirty="0">
                <a:solidFill>
                  <a:srgbClr val="FFFF00"/>
                </a:solidFill>
              </a:rPr>
              <a:t>formulas, adducts, CCS, RT, fragments</a:t>
            </a: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573947" y="4335751"/>
            <a:ext cx="133481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Import Data </a:t>
            </a:r>
            <a:r>
              <a:rPr lang="en-US" sz="1200" b="1" u="sng" dirty="0" err="1"/>
              <a:t>FIles</a:t>
            </a:r>
            <a:endParaRPr lang="en-US" sz="1200" b="1" u="sng" dirty="0"/>
          </a:p>
          <a:p>
            <a:pPr algn="ctr"/>
            <a:r>
              <a:rPr lang="en-US" sz="1200" dirty="0"/>
              <a:t>Basic</a:t>
            </a:r>
          </a:p>
          <a:p>
            <a:pPr algn="ctr"/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35" name="Rounded Rectangle 34"/>
          <p:cNvSpPr/>
          <p:nvPr/>
        </p:nvSpPr>
        <p:spPr>
          <a:xfrm>
            <a:off x="3123305" y="4335751"/>
            <a:ext cx="133481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>
                <a:solidFill>
                  <a:srgbClr val="FFFF00"/>
                </a:solidFill>
              </a:rPr>
              <a:t>Normalized RT Calculator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Predict RTs based on linear or </a:t>
            </a:r>
            <a:r>
              <a:rPr lang="en-US" sz="1200" dirty="0" err="1">
                <a:solidFill>
                  <a:srgbClr val="FFFF00"/>
                </a:solidFill>
              </a:rPr>
              <a:t>Lowess</a:t>
            </a:r>
            <a:r>
              <a:rPr lang="en-US" sz="1200" dirty="0">
                <a:solidFill>
                  <a:srgbClr val="FFFF00"/>
                </a:solidFill>
              </a:rPr>
              <a:t> regressions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4672664" y="4335751"/>
            <a:ext cx="133481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Analyze &amp; Visualize</a:t>
            </a:r>
          </a:p>
          <a:p>
            <a:pPr algn="ctr"/>
            <a:r>
              <a:rPr lang="en-US" sz="1200" dirty="0"/>
              <a:t>Basic + </a:t>
            </a:r>
            <a:r>
              <a:rPr lang="en-US" sz="1200" dirty="0">
                <a:solidFill>
                  <a:srgbClr val="FFFF00"/>
                </a:solidFill>
              </a:rPr>
              <a:t>compare to spectral library, calculate CCS</a:t>
            </a: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222022" y="4335751"/>
            <a:ext cx="133481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>
                <a:solidFill>
                  <a:srgbClr val="FFFF00"/>
                </a:solidFill>
              </a:rPr>
              <a:t>Quantify Lipids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Generate calibration curve from SIL standards</a:t>
            </a: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7752907" y="4335751"/>
            <a:ext cx="1372621" cy="1592257"/>
          </a:xfrm>
          <a:prstGeom prst="roundRect">
            <a:avLst/>
          </a:prstGeom>
          <a:solidFill>
            <a:srgbClr val="1B5A9F"/>
          </a:solidFill>
          <a:ln w="28575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Export Report</a:t>
            </a:r>
          </a:p>
          <a:p>
            <a:pPr algn="ctr"/>
            <a:r>
              <a:rPr lang="en-US" sz="1200" dirty="0"/>
              <a:t>Basic + </a:t>
            </a:r>
            <a:r>
              <a:rPr lang="en-US" sz="1200" dirty="0">
                <a:solidFill>
                  <a:srgbClr val="FFFF00"/>
                </a:solidFill>
              </a:rPr>
              <a:t>concentrations, normalized retention times</a:t>
            </a: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1236047" y="5029112"/>
            <a:ext cx="337899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ight Arrow 39"/>
          <p:cNvSpPr/>
          <p:nvPr/>
        </p:nvSpPr>
        <p:spPr>
          <a:xfrm>
            <a:off x="2785405" y="5029112"/>
            <a:ext cx="337899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ight Arrow 40"/>
          <p:cNvSpPr/>
          <p:nvPr/>
        </p:nvSpPr>
        <p:spPr>
          <a:xfrm>
            <a:off x="4327688" y="5029112"/>
            <a:ext cx="337899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ight Arrow 41"/>
          <p:cNvSpPr/>
          <p:nvPr/>
        </p:nvSpPr>
        <p:spPr>
          <a:xfrm>
            <a:off x="5877046" y="5029112"/>
            <a:ext cx="337899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ight Arrow 42"/>
          <p:cNvSpPr/>
          <p:nvPr/>
        </p:nvSpPr>
        <p:spPr>
          <a:xfrm>
            <a:off x="7407932" y="5029112"/>
            <a:ext cx="337899" cy="205532"/>
          </a:xfrm>
          <a:prstGeom prst="rightArrow">
            <a:avLst/>
          </a:prstGeom>
          <a:solidFill>
            <a:srgbClr val="CC0000"/>
          </a:solidFill>
          <a:ln w="19050">
            <a:solidFill>
              <a:srgbClr val="78A7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7B509D7-02B9-4C38-863E-9DC6AD3E89EF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2142" y="104171"/>
            <a:ext cx="8713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Skyline </a:t>
            </a:r>
            <a:r>
              <a:rPr lang="en-US" sz="3200" b="1" dirty="0" err="1"/>
              <a:t>Lipidomics</a:t>
            </a:r>
            <a:r>
              <a:rPr lang="en-US" sz="3200" b="1" dirty="0"/>
              <a:t> Workflow</a:t>
            </a:r>
          </a:p>
        </p:txBody>
      </p:sp>
      <p:pic>
        <p:nvPicPr>
          <p:cNvPr id="46" name="Picture 8">
            <a:extLst>
              <a:ext uri="{FF2B5EF4-FFF2-40B4-BE49-F238E27FC236}">
                <a16:creationId xmlns:a16="http://schemas.microsoft.com/office/drawing/2014/main" id="{F86FB596-D521-44CF-9EAF-FBBAA4F96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620" y="129707"/>
            <a:ext cx="1517121" cy="154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B365566-B44F-4228-8AC6-FFA4EA849FDC}"/>
              </a:ext>
            </a:extLst>
          </p:cNvPr>
          <p:cNvSpPr txBox="1"/>
          <p:nvPr/>
        </p:nvSpPr>
        <p:spPr>
          <a:xfrm>
            <a:off x="7597886" y="1627332"/>
            <a:ext cx="1342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Kaylie Kirkwood</a:t>
            </a:r>
          </a:p>
        </p:txBody>
      </p:sp>
    </p:spTree>
    <p:extLst>
      <p:ext uri="{BB962C8B-B14F-4D97-AF65-F5344CB8AC3E}">
        <p14:creationId xmlns:p14="http://schemas.microsoft.com/office/powerpoint/2010/main" val="124575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>
            <a:extLst>
              <a:ext uri="{FF2B5EF4-FFF2-40B4-BE49-F238E27FC236}">
                <a16:creationId xmlns:a16="http://schemas.microsoft.com/office/drawing/2014/main" id="{041BCC1F-9184-4DE5-BCE3-A95FFAFA6002}"/>
              </a:ext>
            </a:extLst>
          </p:cNvPr>
          <p:cNvSpPr txBox="1"/>
          <p:nvPr/>
        </p:nvSpPr>
        <p:spPr>
          <a:xfrm>
            <a:off x="261317" y="4981066"/>
            <a:ext cx="1890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Agilent Technologies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3BEF4E8-8AF3-4072-AC58-E89F699F02C0}"/>
              </a:ext>
            </a:extLst>
          </p:cNvPr>
          <p:cNvSpPr/>
          <p:nvPr/>
        </p:nvSpPr>
        <p:spPr>
          <a:xfrm>
            <a:off x="165257" y="4529067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3AC1AB0-987D-4324-A335-46350F7A8731}"/>
              </a:ext>
            </a:extLst>
          </p:cNvPr>
          <p:cNvSpPr/>
          <p:nvPr/>
        </p:nvSpPr>
        <p:spPr>
          <a:xfrm>
            <a:off x="165257" y="4824395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7B3E871-1F1B-4203-9C46-A78A17C86359}"/>
              </a:ext>
            </a:extLst>
          </p:cNvPr>
          <p:cNvSpPr txBox="1"/>
          <p:nvPr/>
        </p:nvSpPr>
        <p:spPr>
          <a:xfrm>
            <a:off x="263309" y="4422771"/>
            <a:ext cx="2439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NIH R56 AG063885 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14BB5B7-38B1-47A9-B98B-AB7AD3367DED}"/>
              </a:ext>
            </a:extLst>
          </p:cNvPr>
          <p:cNvSpPr txBox="1"/>
          <p:nvPr/>
        </p:nvSpPr>
        <p:spPr>
          <a:xfrm>
            <a:off x="270842" y="4707989"/>
            <a:ext cx="2811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National Academies of Sciences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9902ED0C-EB2D-4348-AD0E-C5ABB4317C7B}"/>
              </a:ext>
            </a:extLst>
          </p:cNvPr>
          <p:cNvSpPr/>
          <p:nvPr/>
        </p:nvSpPr>
        <p:spPr>
          <a:xfrm>
            <a:off x="165257" y="5106997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3BE47D3-1DB5-4453-A59A-B5BB7488C257}"/>
              </a:ext>
            </a:extLst>
          </p:cNvPr>
          <p:cNvSpPr/>
          <p:nvPr/>
        </p:nvSpPr>
        <p:spPr>
          <a:xfrm>
            <a:off x="155732" y="5388025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ADF3305-1AB9-4C21-9E13-954B0CA7D8BB}"/>
              </a:ext>
            </a:extLst>
          </p:cNvPr>
          <p:cNvSpPr txBox="1"/>
          <p:nvPr/>
        </p:nvSpPr>
        <p:spPr>
          <a:xfrm>
            <a:off x="261317" y="5271619"/>
            <a:ext cx="1857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NCSU Startup Funds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405" y="851297"/>
            <a:ext cx="2303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+mj-lt"/>
                <a:ea typeface="Cambria" panose="02040503050406030204" pitchFamily="18" charset="0"/>
              </a:rPr>
              <a:t>Baker Lab Members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7247" y="1185712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James Dodds</a:t>
            </a:r>
          </a:p>
        </p:txBody>
      </p:sp>
      <p:sp>
        <p:nvSpPr>
          <p:cNvPr id="14" name="Oval 13"/>
          <p:cNvSpPr/>
          <p:nvPr/>
        </p:nvSpPr>
        <p:spPr>
          <a:xfrm>
            <a:off x="167634" y="1300180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247" y="1711140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Melanie Odenkirk</a:t>
            </a:r>
          </a:p>
        </p:txBody>
      </p:sp>
      <p:sp>
        <p:nvSpPr>
          <p:cNvPr id="18" name="Oval 17"/>
          <p:cNvSpPr/>
          <p:nvPr/>
        </p:nvSpPr>
        <p:spPr>
          <a:xfrm>
            <a:off x="167634" y="1854458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67634" y="1577319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11730" y="3418059"/>
            <a:ext cx="1610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+mj-lt"/>
                <a:ea typeface="Cambria" panose="02040503050406030204" pitchFamily="18" charset="0"/>
              </a:rPr>
              <a:t>Collaborators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54427" y="4257837"/>
            <a:ext cx="1543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Denis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Fourches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54427" y="4724711"/>
            <a:ext cx="1458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Detlef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Knappe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247" y="2001561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Allison Stewart</a:t>
            </a:r>
          </a:p>
        </p:txBody>
      </p:sp>
      <p:sp>
        <p:nvSpPr>
          <p:cNvPr id="35" name="Oval 34"/>
          <p:cNvSpPr/>
          <p:nvPr/>
        </p:nvSpPr>
        <p:spPr>
          <a:xfrm>
            <a:off x="167634" y="2122072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7247" y="1448426"/>
            <a:ext cx="122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Karen Butler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7247" y="2284744"/>
            <a:ext cx="1640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Kaylie Kirkwood</a:t>
            </a:r>
          </a:p>
        </p:txBody>
      </p:sp>
      <p:sp>
        <p:nvSpPr>
          <p:cNvPr id="38" name="Oval 37"/>
          <p:cNvSpPr/>
          <p:nvPr/>
        </p:nvSpPr>
        <p:spPr>
          <a:xfrm>
            <a:off x="157628" y="2399212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54427" y="4034868"/>
            <a:ext cx="1440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David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Muddiman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6CE394-F976-4E64-BB6E-05FB3C8B642B}"/>
              </a:ext>
            </a:extLst>
          </p:cNvPr>
          <p:cNvSpPr txBox="1"/>
          <p:nvPr/>
        </p:nvSpPr>
        <p:spPr>
          <a:xfrm>
            <a:off x="34119" y="3758581"/>
            <a:ext cx="2197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+mj-lt"/>
                <a:ea typeface="Cambria" panose="02040503050406030204" pitchFamily="18" charset="0"/>
              </a:rPr>
              <a:t>Sources of Funding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DC18218-2E2E-4831-BCB3-B1DEA2F36E55}"/>
              </a:ext>
            </a:extLst>
          </p:cNvPr>
          <p:cNvSpPr/>
          <p:nvPr/>
        </p:nvSpPr>
        <p:spPr>
          <a:xfrm>
            <a:off x="160635" y="4228881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F32546B-1649-4FBB-91EF-6414EEC8B873}"/>
              </a:ext>
            </a:extLst>
          </p:cNvPr>
          <p:cNvSpPr txBox="1"/>
          <p:nvPr/>
        </p:nvSpPr>
        <p:spPr>
          <a:xfrm>
            <a:off x="258687" y="4122585"/>
            <a:ext cx="2439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NIEHS </a:t>
            </a:r>
            <a:r>
              <a:rPr lang="en-US" sz="1600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P42 ES027704</a:t>
            </a:r>
            <a:endParaRPr lang="en-US" sz="16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E716938-5004-4469-A1E2-D4FA0C627EE3}"/>
              </a:ext>
            </a:extLst>
          </p:cNvPr>
          <p:cNvSpPr txBox="1"/>
          <p:nvPr/>
        </p:nvSpPr>
        <p:spPr>
          <a:xfrm>
            <a:off x="3754427" y="3816872"/>
            <a:ext cx="621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NCSU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916F727-3393-425F-A1B7-D19310E1B9F5}"/>
              </a:ext>
            </a:extLst>
          </p:cNvPr>
          <p:cNvSpPr txBox="1"/>
          <p:nvPr/>
        </p:nvSpPr>
        <p:spPr>
          <a:xfrm>
            <a:off x="3754427" y="5260280"/>
            <a:ext cx="1543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Stefan Thibodeaux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CBE07C-F71A-4BA2-9D9F-6A8E1AB197C4}"/>
              </a:ext>
            </a:extLst>
          </p:cNvPr>
          <p:cNvSpPr txBox="1"/>
          <p:nvPr/>
        </p:nvSpPr>
        <p:spPr>
          <a:xfrm>
            <a:off x="3754427" y="5031680"/>
            <a:ext cx="813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Novartis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40B0C4E-2192-48E5-9B3F-F898535032EC}"/>
              </a:ext>
            </a:extLst>
          </p:cNvPr>
          <p:cNvSpPr txBox="1"/>
          <p:nvPr/>
        </p:nvSpPr>
        <p:spPr>
          <a:xfrm>
            <a:off x="3763952" y="5784155"/>
            <a:ext cx="1350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Iain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Campuzano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C020D4F-C0C7-40BB-96D7-3FB3305F10B1}"/>
              </a:ext>
            </a:extLst>
          </p:cNvPr>
          <p:cNvSpPr txBox="1"/>
          <p:nvPr/>
        </p:nvSpPr>
        <p:spPr>
          <a:xfrm>
            <a:off x="3763952" y="5536505"/>
            <a:ext cx="708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Amgen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D548D-C7E1-4E6D-A838-1569A9AF8F72}"/>
              </a:ext>
            </a:extLst>
          </p:cNvPr>
          <p:cNvSpPr txBox="1"/>
          <p:nvPr/>
        </p:nvSpPr>
        <p:spPr>
          <a:xfrm>
            <a:off x="3773477" y="6308030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Sonja Hess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A8E7B17-F2FD-41BA-B36E-DC65C6D4F4F4}"/>
              </a:ext>
            </a:extLst>
          </p:cNvPr>
          <p:cNvSpPr txBox="1"/>
          <p:nvPr/>
        </p:nvSpPr>
        <p:spPr>
          <a:xfrm>
            <a:off x="3773477" y="6079430"/>
            <a:ext cx="1096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AstraZeneca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3268FF4-24D3-4A8D-9477-61562DA029A0}"/>
              </a:ext>
            </a:extLst>
          </p:cNvPr>
          <p:cNvSpPr txBox="1"/>
          <p:nvPr/>
        </p:nvSpPr>
        <p:spPr>
          <a:xfrm>
            <a:off x="5403465" y="4054997"/>
            <a:ext cx="20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Kristin Burnum-Johnson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DE6F289-AED2-421A-9D59-09208B667B73}"/>
              </a:ext>
            </a:extLst>
          </p:cNvPr>
          <p:cNvSpPr txBox="1"/>
          <p:nvPr/>
        </p:nvSpPr>
        <p:spPr>
          <a:xfrm>
            <a:off x="5403465" y="4288716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Kelly Stratton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A1A8439-2F14-41B8-9888-88804E6AE319}"/>
              </a:ext>
            </a:extLst>
          </p:cNvPr>
          <p:cNvSpPr txBox="1"/>
          <p:nvPr/>
        </p:nvSpPr>
        <p:spPr>
          <a:xfrm>
            <a:off x="5403465" y="3816872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PNNL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627580-C526-41A3-9BDB-26C8CE2383C8}"/>
              </a:ext>
            </a:extLst>
          </p:cNvPr>
          <p:cNvSpPr txBox="1"/>
          <p:nvPr/>
        </p:nvSpPr>
        <p:spPr>
          <a:xfrm>
            <a:off x="3755749" y="4492319"/>
            <a:ext cx="184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David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Reif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B8F7292-FFAD-4E4E-89CF-F12931255F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3995" y="6135765"/>
            <a:ext cx="828763" cy="65230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3B02B33C-3592-4C9B-9AE3-7AA9A9D05D0C}"/>
              </a:ext>
            </a:extLst>
          </p:cNvPr>
          <p:cNvSpPr txBox="1"/>
          <p:nvPr/>
        </p:nvSpPr>
        <p:spPr>
          <a:xfrm>
            <a:off x="276523" y="255152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+mj-lt"/>
                <a:ea typeface="Cambria" panose="02040503050406030204" pitchFamily="18" charset="0"/>
              </a:rPr>
              <a:t>MaKayla</a:t>
            </a:r>
            <a:r>
              <a:rPr lang="en-US" sz="1600" dirty="0">
                <a:latin typeface="+mj-lt"/>
                <a:ea typeface="Cambria" panose="02040503050406030204" pitchFamily="18" charset="0"/>
              </a:rPr>
              <a:t> Foster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4DD4442-40FE-474B-BE95-BD06E1C751E2}"/>
              </a:ext>
            </a:extLst>
          </p:cNvPr>
          <p:cNvSpPr/>
          <p:nvPr/>
        </p:nvSpPr>
        <p:spPr>
          <a:xfrm>
            <a:off x="176910" y="2672038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393C969-B681-437D-AC35-A38900FDE771}"/>
              </a:ext>
            </a:extLst>
          </p:cNvPr>
          <p:cNvSpPr txBox="1"/>
          <p:nvPr/>
        </p:nvSpPr>
        <p:spPr>
          <a:xfrm>
            <a:off x="276523" y="2834710"/>
            <a:ext cx="1375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Caitlin Hodges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6276908-D7C2-4C05-A964-363FAAD6FF2C}"/>
              </a:ext>
            </a:extLst>
          </p:cNvPr>
          <p:cNvSpPr/>
          <p:nvPr/>
        </p:nvSpPr>
        <p:spPr>
          <a:xfrm>
            <a:off x="166904" y="2949178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4F5972-FA49-4BB5-AAFC-7ECC2CBAA691}"/>
              </a:ext>
            </a:extLst>
          </p:cNvPr>
          <p:cNvSpPr txBox="1"/>
          <p:nvPr/>
        </p:nvSpPr>
        <p:spPr>
          <a:xfrm>
            <a:off x="5404790" y="4527658"/>
            <a:ext cx="2390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Bobbie-Jo Webb-Robertson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37CCFC1-923E-4AB8-9FC9-2DF3F422B058}"/>
              </a:ext>
            </a:extLst>
          </p:cNvPr>
          <p:cNvSpPr txBox="1"/>
          <p:nvPr/>
        </p:nvSpPr>
        <p:spPr>
          <a:xfrm>
            <a:off x="5404788" y="4756387"/>
            <a:ext cx="1454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Marina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Gritsenko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7B509D7-02B9-4C38-863E-9DC6AD3E89EF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A68C3A6-1A33-4797-89D6-919D0515C274}"/>
              </a:ext>
            </a:extLst>
          </p:cNvPr>
          <p:cNvSpPr txBox="1"/>
          <p:nvPr/>
        </p:nvSpPr>
        <p:spPr>
          <a:xfrm>
            <a:off x="92141" y="86725"/>
            <a:ext cx="9051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Acknowledgements</a:t>
            </a:r>
          </a:p>
        </p:txBody>
      </p:sp>
      <p:pic>
        <p:nvPicPr>
          <p:cNvPr id="73" name="Picture 72" descr="A group of people standing in front of a tree posing for the camera&#10;&#10;Description automatically generated">
            <a:extLst>
              <a:ext uri="{FF2B5EF4-FFF2-40B4-BE49-F238E27FC236}">
                <a16:creationId xmlns:a16="http://schemas.microsoft.com/office/drawing/2014/main" id="{3AC86738-6942-4F85-95A1-7191403C3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7" t="10989" r="4822" b="864"/>
          <a:stretch/>
        </p:blipFill>
        <p:spPr>
          <a:xfrm>
            <a:off x="4572000" y="63240"/>
            <a:ext cx="4487973" cy="3290735"/>
          </a:xfrm>
          <a:prstGeom prst="rect">
            <a:avLst/>
          </a:prstGeom>
          <a:ln w="66675">
            <a:solidFill>
              <a:schemeClr val="tx1"/>
            </a:solidFill>
          </a:ln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9A2AF147-EC3A-4D72-A667-D359274DA586}"/>
              </a:ext>
            </a:extLst>
          </p:cNvPr>
          <p:cNvSpPr txBox="1"/>
          <p:nvPr/>
        </p:nvSpPr>
        <p:spPr>
          <a:xfrm>
            <a:off x="271905" y="3101093"/>
            <a:ext cx="2029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ea typeface="Cambria" panose="02040503050406030204" pitchFamily="18" charset="0"/>
              </a:rPr>
              <a:t>Nancy </a:t>
            </a:r>
            <a:r>
              <a:rPr lang="en-US" sz="1600" dirty="0" err="1">
                <a:latin typeface="+mj-lt"/>
                <a:ea typeface="Cambria" panose="02040503050406030204" pitchFamily="18" charset="0"/>
              </a:rPr>
              <a:t>Abdelrahman</a:t>
            </a:r>
            <a:endParaRPr lang="en-US" sz="1600" dirty="0">
              <a:latin typeface="+mj-lt"/>
              <a:ea typeface="Cambria" panose="02040503050406030204" pitchFamily="18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C5CC940-C79D-405F-B6FB-5643DD386E11}"/>
              </a:ext>
            </a:extLst>
          </p:cNvPr>
          <p:cNvSpPr/>
          <p:nvPr/>
        </p:nvSpPr>
        <p:spPr>
          <a:xfrm>
            <a:off x="172292" y="3221604"/>
            <a:ext cx="109619" cy="109619"/>
          </a:xfrm>
          <a:prstGeom prst="ellipse">
            <a:avLst/>
          </a:prstGeom>
          <a:solidFill>
            <a:srgbClr val="88B7B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F4BA4B-53A9-4EAD-B91D-8DAF004F720A}"/>
              </a:ext>
            </a:extLst>
          </p:cNvPr>
          <p:cNvSpPr txBox="1"/>
          <p:nvPr/>
        </p:nvSpPr>
        <p:spPr>
          <a:xfrm>
            <a:off x="5409011" y="5022519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Emory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8F3E37-8B3E-4311-AF32-FDA077162E68}"/>
              </a:ext>
            </a:extLst>
          </p:cNvPr>
          <p:cNvSpPr txBox="1"/>
          <p:nvPr/>
        </p:nvSpPr>
        <p:spPr>
          <a:xfrm>
            <a:off x="5409011" y="5250106"/>
            <a:ext cx="1243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Blaine Roberts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5F4295C-6586-4538-B706-1BFA1206D8C4}"/>
              </a:ext>
            </a:extLst>
          </p:cNvPr>
          <p:cNvSpPr txBox="1"/>
          <p:nvPr/>
        </p:nvSpPr>
        <p:spPr>
          <a:xfrm>
            <a:off x="7612525" y="3806985"/>
            <a:ext cx="1273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U Washington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A90FF0-A0E4-49F1-92F0-918377032C76}"/>
              </a:ext>
            </a:extLst>
          </p:cNvPr>
          <p:cNvSpPr txBox="1"/>
          <p:nvPr/>
        </p:nvSpPr>
        <p:spPr>
          <a:xfrm>
            <a:off x="7616918" y="5015404"/>
            <a:ext cx="894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Nat Brace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24989C-5555-4353-B725-4C79F5708BB9}"/>
              </a:ext>
            </a:extLst>
          </p:cNvPr>
          <p:cNvSpPr txBox="1"/>
          <p:nvPr/>
        </p:nvSpPr>
        <p:spPr>
          <a:xfrm>
            <a:off x="7618392" y="4040343"/>
            <a:ext cx="1504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Brendan MacLean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6CEA618-A6FC-4566-B178-3D6FA47895F3}"/>
              </a:ext>
            </a:extLst>
          </p:cNvPr>
          <p:cNvSpPr txBox="1"/>
          <p:nvPr/>
        </p:nvSpPr>
        <p:spPr>
          <a:xfrm>
            <a:off x="5390693" y="5785716"/>
            <a:ext cx="1226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Brandie Taylor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2AF9FD4-F231-4D82-B39D-36A3F634538C}"/>
              </a:ext>
            </a:extLst>
          </p:cNvPr>
          <p:cNvSpPr txBox="1"/>
          <p:nvPr/>
        </p:nvSpPr>
        <p:spPr>
          <a:xfrm>
            <a:off x="5390693" y="5557116"/>
            <a:ext cx="723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Temple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44BAAB6-4089-4364-959F-CBE0D7E7B8D9}"/>
              </a:ext>
            </a:extLst>
          </p:cNvPr>
          <p:cNvSpPr txBox="1"/>
          <p:nvPr/>
        </p:nvSpPr>
        <p:spPr>
          <a:xfrm>
            <a:off x="7619870" y="4272642"/>
            <a:ext cx="963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Brian Pratt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6CF8C34-B410-4DAE-ADBB-DBAEF0A537EF}"/>
              </a:ext>
            </a:extLst>
          </p:cNvPr>
          <p:cNvSpPr txBox="1"/>
          <p:nvPr/>
        </p:nvSpPr>
        <p:spPr>
          <a:xfrm>
            <a:off x="7610993" y="4512338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Nick Shulman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2AD33F2-2C02-4883-91D3-9D0C6D7A344E}"/>
              </a:ext>
            </a:extLst>
          </p:cNvPr>
          <p:cNvSpPr txBox="1"/>
          <p:nvPr/>
        </p:nvSpPr>
        <p:spPr>
          <a:xfrm>
            <a:off x="7612471" y="4753515"/>
            <a:ext cx="1215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+mj-lt"/>
                <a:ea typeface="Cambria" panose="02040503050406030204" pitchFamily="18" charset="0"/>
              </a:rPr>
              <a:t>Kaipo</a:t>
            </a:r>
            <a:r>
              <a:rPr lang="en-US" sz="1400" dirty="0">
                <a:latin typeface="+mj-lt"/>
                <a:ea typeface="Cambria" panose="02040503050406030204" pitchFamily="18" charset="0"/>
              </a:rPr>
              <a:t> Tamura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2B117A4-B765-469C-87C9-C94B9FA1D3F7}"/>
              </a:ext>
            </a:extLst>
          </p:cNvPr>
          <p:cNvSpPr txBox="1"/>
          <p:nvPr/>
        </p:nvSpPr>
        <p:spPr>
          <a:xfrm>
            <a:off x="7614003" y="5610639"/>
            <a:ext cx="1173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+mj-lt"/>
                <a:ea typeface="Cambria" panose="02040503050406030204" pitchFamily="18" charset="0"/>
              </a:rPr>
              <a:t>Texas A&amp;M U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2B53F81-E5F1-4A8F-8323-20C12FD2B6FE}"/>
              </a:ext>
            </a:extLst>
          </p:cNvPr>
          <p:cNvSpPr txBox="1"/>
          <p:nvPr/>
        </p:nvSpPr>
        <p:spPr>
          <a:xfrm>
            <a:off x="7628748" y="5843997"/>
            <a:ext cx="965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Ivan Rusyn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D8A5795-0BA4-4F67-977D-52FBF225A66F}"/>
              </a:ext>
            </a:extLst>
          </p:cNvPr>
          <p:cNvSpPr txBox="1"/>
          <p:nvPr/>
        </p:nvSpPr>
        <p:spPr>
          <a:xfrm>
            <a:off x="7627275" y="5238828"/>
            <a:ext cx="1233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ea typeface="Cambria" panose="02040503050406030204" pitchFamily="18" charset="0"/>
              </a:rPr>
              <a:t>Mike </a:t>
            </a:r>
            <a:r>
              <a:rPr lang="en-US" sz="1400" dirty="0" err="1">
                <a:latin typeface="+mj-lt"/>
                <a:ea typeface="Cambria" panose="02040503050406030204" pitchFamily="18" charset="0"/>
              </a:rPr>
              <a:t>MacCoss</a:t>
            </a:r>
            <a:endParaRPr lang="en-US" sz="1400" dirty="0">
              <a:latin typeface="+mj-lt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29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5279415" y="1426112"/>
            <a:ext cx="3571875" cy="33909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</p:txBody>
      </p:sp>
      <p:sp>
        <p:nvSpPr>
          <p:cNvPr id="435" name="Text Box 6"/>
          <p:cNvSpPr txBox="1">
            <a:spLocks noChangeArrowheads="1"/>
          </p:cNvSpPr>
          <p:nvPr/>
        </p:nvSpPr>
        <p:spPr bwMode="auto">
          <a:xfrm>
            <a:off x="6484141" y="3713504"/>
            <a:ext cx="13468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 i="1" dirty="0">
                <a:latin typeface="+mj-lt"/>
              </a:rPr>
              <a:t>p</a:t>
            </a:r>
            <a:r>
              <a:rPr lang="en-US" altLang="en-US" b="1" dirty="0">
                <a:latin typeface="+mj-lt"/>
              </a:rPr>
              <a:t> (Drift Gas)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946753" y="2439052"/>
            <a:ext cx="2504709" cy="890946"/>
            <a:chOff x="2874" y="1101"/>
            <a:chExt cx="2502" cy="913"/>
          </a:xfrm>
        </p:grpSpPr>
        <p:sp>
          <p:nvSpPr>
            <p:cNvPr id="447" name="Text Box 15"/>
            <p:cNvSpPr txBox="1">
              <a:spLocks noChangeArrowheads="1"/>
            </p:cNvSpPr>
            <p:nvPr/>
          </p:nvSpPr>
          <p:spPr bwMode="auto">
            <a:xfrm>
              <a:off x="2902" y="1101"/>
              <a:ext cx="753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b="1" dirty="0" err="1">
                  <a:latin typeface="+mj-lt"/>
                </a:rPr>
                <a:t>F</a:t>
              </a:r>
              <a:r>
                <a:rPr lang="en-US" altLang="en-US" b="1" baseline="-25000" dirty="0" err="1">
                  <a:latin typeface="+mj-lt"/>
                </a:rPr>
                <a:t>friction</a:t>
              </a:r>
              <a:endParaRPr lang="en-US" altLang="en-US" b="1" baseline="-25000" dirty="0">
                <a:latin typeface="+mj-lt"/>
              </a:endParaRPr>
            </a:p>
          </p:txBody>
        </p:sp>
        <p:sp>
          <p:nvSpPr>
            <p:cNvPr id="440" name="Oval 10"/>
            <p:cNvSpPr>
              <a:spLocks noChangeArrowheads="1"/>
            </p:cNvSpPr>
            <p:nvPr/>
          </p:nvSpPr>
          <p:spPr bwMode="auto">
            <a:xfrm>
              <a:off x="3792" y="1294"/>
              <a:ext cx="720" cy="72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dirty="0">
                  <a:latin typeface="+mj-lt"/>
                </a:rPr>
                <a:t>Ion</a:t>
              </a:r>
            </a:p>
          </p:txBody>
        </p:sp>
        <p:sp>
          <p:nvSpPr>
            <p:cNvPr id="441" name="Line 11"/>
            <p:cNvSpPr>
              <a:spLocks noChangeShapeType="1"/>
            </p:cNvSpPr>
            <p:nvPr/>
          </p:nvSpPr>
          <p:spPr bwMode="auto">
            <a:xfrm>
              <a:off x="4512" y="1630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2" name="Line 12"/>
            <p:cNvSpPr>
              <a:spLocks noChangeShapeType="1"/>
            </p:cNvSpPr>
            <p:nvPr/>
          </p:nvSpPr>
          <p:spPr bwMode="auto">
            <a:xfrm flipH="1">
              <a:off x="2874" y="1630"/>
              <a:ext cx="91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3" name="Text Box 13"/>
            <p:cNvSpPr txBox="1">
              <a:spLocks noChangeArrowheads="1"/>
            </p:cNvSpPr>
            <p:nvPr/>
          </p:nvSpPr>
          <p:spPr bwMode="auto">
            <a:xfrm>
              <a:off x="4649" y="1101"/>
              <a:ext cx="402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b="1" dirty="0" err="1">
                  <a:latin typeface="+mj-lt"/>
                </a:rPr>
                <a:t>F</a:t>
              </a:r>
              <a:r>
                <a:rPr lang="en-US" altLang="en-US" b="1" baseline="-25000" dirty="0" err="1">
                  <a:latin typeface="+mj-lt"/>
                </a:rPr>
                <a:t>el</a:t>
              </a:r>
              <a:endParaRPr lang="en-US" altLang="en-US" b="1" baseline="-25000" dirty="0">
                <a:latin typeface="+mj-lt"/>
              </a:endParaRPr>
            </a:p>
          </p:txBody>
        </p:sp>
      </p:grpSp>
      <p:sp>
        <p:nvSpPr>
          <p:cNvPr id="11278" name="Rectangle 25"/>
          <p:cNvSpPr>
            <a:spLocks noChangeAspect="1" noChangeArrowheads="1"/>
          </p:cNvSpPr>
          <p:nvPr/>
        </p:nvSpPr>
        <p:spPr bwMode="auto">
          <a:xfrm>
            <a:off x="5236552" y="2254787"/>
            <a:ext cx="439738" cy="1714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Oval 30"/>
          <p:cNvSpPr>
            <a:spLocks noChangeArrowheads="1"/>
          </p:cNvSpPr>
          <p:nvPr/>
        </p:nvSpPr>
        <p:spPr bwMode="auto">
          <a:xfrm>
            <a:off x="6866915" y="3193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Oval 31"/>
          <p:cNvSpPr>
            <a:spLocks noChangeArrowheads="1"/>
          </p:cNvSpPr>
          <p:nvPr/>
        </p:nvSpPr>
        <p:spPr bwMode="auto">
          <a:xfrm>
            <a:off x="5723915" y="2812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Oval 32"/>
          <p:cNvSpPr>
            <a:spLocks noChangeArrowheads="1"/>
          </p:cNvSpPr>
          <p:nvPr/>
        </p:nvSpPr>
        <p:spPr bwMode="auto">
          <a:xfrm>
            <a:off x="5790590" y="3574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Oval 35"/>
          <p:cNvSpPr>
            <a:spLocks noChangeArrowheads="1"/>
          </p:cNvSpPr>
          <p:nvPr/>
        </p:nvSpPr>
        <p:spPr bwMode="auto">
          <a:xfrm>
            <a:off x="6714515" y="3040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7" name="Oval 36"/>
          <p:cNvSpPr>
            <a:spLocks noChangeArrowheads="1"/>
          </p:cNvSpPr>
          <p:nvPr/>
        </p:nvSpPr>
        <p:spPr bwMode="auto">
          <a:xfrm>
            <a:off x="7019315" y="3345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8" name="Oval 37"/>
          <p:cNvSpPr>
            <a:spLocks noChangeArrowheads="1"/>
          </p:cNvSpPr>
          <p:nvPr/>
        </p:nvSpPr>
        <p:spPr bwMode="auto">
          <a:xfrm>
            <a:off x="7171715" y="3497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9" name="Oval 38"/>
          <p:cNvSpPr>
            <a:spLocks noChangeArrowheads="1"/>
          </p:cNvSpPr>
          <p:nvPr/>
        </p:nvSpPr>
        <p:spPr bwMode="auto">
          <a:xfrm>
            <a:off x="7324115" y="3650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0" name="Oval 39"/>
          <p:cNvSpPr>
            <a:spLocks noChangeArrowheads="1"/>
          </p:cNvSpPr>
          <p:nvPr/>
        </p:nvSpPr>
        <p:spPr bwMode="auto">
          <a:xfrm>
            <a:off x="6562115" y="4040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4" name="Oval 43"/>
          <p:cNvSpPr>
            <a:spLocks noChangeArrowheads="1"/>
          </p:cNvSpPr>
          <p:nvPr/>
        </p:nvSpPr>
        <p:spPr bwMode="auto">
          <a:xfrm>
            <a:off x="5723915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Oval 45"/>
          <p:cNvSpPr>
            <a:spLocks noChangeArrowheads="1"/>
          </p:cNvSpPr>
          <p:nvPr/>
        </p:nvSpPr>
        <p:spPr bwMode="auto">
          <a:xfrm>
            <a:off x="5966802" y="20166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7" name="Oval 46"/>
          <p:cNvSpPr>
            <a:spLocks noChangeArrowheads="1"/>
          </p:cNvSpPr>
          <p:nvPr/>
        </p:nvSpPr>
        <p:spPr bwMode="auto">
          <a:xfrm>
            <a:off x="6181115" y="2202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8" name="Oval 47"/>
          <p:cNvSpPr>
            <a:spLocks noChangeArrowheads="1"/>
          </p:cNvSpPr>
          <p:nvPr/>
        </p:nvSpPr>
        <p:spPr bwMode="auto">
          <a:xfrm>
            <a:off x="6409715" y="23071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9" name="Oval 48"/>
          <p:cNvSpPr>
            <a:spLocks noChangeArrowheads="1"/>
          </p:cNvSpPr>
          <p:nvPr/>
        </p:nvSpPr>
        <p:spPr bwMode="auto">
          <a:xfrm>
            <a:off x="6490677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0" name="Oval 49"/>
          <p:cNvSpPr>
            <a:spLocks noChangeArrowheads="1"/>
          </p:cNvSpPr>
          <p:nvPr/>
        </p:nvSpPr>
        <p:spPr bwMode="auto">
          <a:xfrm>
            <a:off x="6695465" y="2659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1" name="Oval 50"/>
          <p:cNvSpPr>
            <a:spLocks noChangeArrowheads="1"/>
          </p:cNvSpPr>
          <p:nvPr/>
        </p:nvSpPr>
        <p:spPr bwMode="auto">
          <a:xfrm>
            <a:off x="6762140" y="2812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5" name="Oval 54"/>
          <p:cNvSpPr>
            <a:spLocks noChangeArrowheads="1"/>
          </p:cNvSpPr>
          <p:nvPr/>
        </p:nvSpPr>
        <p:spPr bwMode="auto">
          <a:xfrm>
            <a:off x="7705115" y="3574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6" name="Oval 55"/>
          <p:cNvSpPr>
            <a:spLocks noChangeArrowheads="1"/>
          </p:cNvSpPr>
          <p:nvPr/>
        </p:nvSpPr>
        <p:spPr bwMode="auto">
          <a:xfrm>
            <a:off x="7552715" y="3545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7" name="Oval 56"/>
          <p:cNvSpPr>
            <a:spLocks noChangeArrowheads="1"/>
          </p:cNvSpPr>
          <p:nvPr/>
        </p:nvSpPr>
        <p:spPr bwMode="auto">
          <a:xfrm>
            <a:off x="5685815" y="2126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8" name="Oval 57"/>
          <p:cNvSpPr>
            <a:spLocks noChangeArrowheads="1"/>
          </p:cNvSpPr>
          <p:nvPr/>
        </p:nvSpPr>
        <p:spPr bwMode="auto">
          <a:xfrm>
            <a:off x="5876315" y="2278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0" name="Oval 59"/>
          <p:cNvSpPr>
            <a:spLocks noChangeArrowheads="1"/>
          </p:cNvSpPr>
          <p:nvPr/>
        </p:nvSpPr>
        <p:spPr bwMode="auto">
          <a:xfrm>
            <a:off x="5723915" y="2278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1" name="Oval 60"/>
          <p:cNvSpPr>
            <a:spLocks noChangeArrowheads="1"/>
          </p:cNvSpPr>
          <p:nvPr/>
        </p:nvSpPr>
        <p:spPr bwMode="auto">
          <a:xfrm>
            <a:off x="5771540" y="2431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2" name="Oval 61"/>
          <p:cNvSpPr>
            <a:spLocks noChangeArrowheads="1"/>
          </p:cNvSpPr>
          <p:nvPr/>
        </p:nvSpPr>
        <p:spPr bwMode="auto">
          <a:xfrm>
            <a:off x="5876315" y="2583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5" name="Oval 64"/>
          <p:cNvSpPr>
            <a:spLocks noChangeArrowheads="1"/>
          </p:cNvSpPr>
          <p:nvPr/>
        </p:nvSpPr>
        <p:spPr bwMode="auto">
          <a:xfrm>
            <a:off x="7552715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Oval 65"/>
          <p:cNvSpPr>
            <a:spLocks noChangeArrowheads="1"/>
          </p:cNvSpPr>
          <p:nvPr/>
        </p:nvSpPr>
        <p:spPr bwMode="auto">
          <a:xfrm>
            <a:off x="7781315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7" name="Oval 66"/>
          <p:cNvSpPr>
            <a:spLocks noChangeArrowheads="1"/>
          </p:cNvSpPr>
          <p:nvPr/>
        </p:nvSpPr>
        <p:spPr bwMode="auto">
          <a:xfrm>
            <a:off x="7752740" y="2173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8" name="Oval 67"/>
          <p:cNvSpPr>
            <a:spLocks noChangeArrowheads="1"/>
          </p:cNvSpPr>
          <p:nvPr/>
        </p:nvSpPr>
        <p:spPr bwMode="auto">
          <a:xfrm>
            <a:off x="7124090" y="2335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9" name="Oval 68"/>
          <p:cNvSpPr>
            <a:spLocks noChangeArrowheads="1"/>
          </p:cNvSpPr>
          <p:nvPr/>
        </p:nvSpPr>
        <p:spPr bwMode="auto">
          <a:xfrm>
            <a:off x="7247915" y="2431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0" name="Oval 69"/>
          <p:cNvSpPr>
            <a:spLocks noChangeArrowheads="1"/>
          </p:cNvSpPr>
          <p:nvPr/>
        </p:nvSpPr>
        <p:spPr bwMode="auto">
          <a:xfrm>
            <a:off x="7476515" y="2507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1" name="Oval 70"/>
          <p:cNvSpPr>
            <a:spLocks noChangeArrowheads="1"/>
          </p:cNvSpPr>
          <p:nvPr/>
        </p:nvSpPr>
        <p:spPr bwMode="auto">
          <a:xfrm>
            <a:off x="7590815" y="2812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2" name="Oval 71"/>
          <p:cNvSpPr>
            <a:spLocks noChangeArrowheads="1"/>
          </p:cNvSpPr>
          <p:nvPr/>
        </p:nvSpPr>
        <p:spPr bwMode="auto">
          <a:xfrm>
            <a:off x="7095515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3" name="Oval 72"/>
          <p:cNvSpPr>
            <a:spLocks noChangeArrowheads="1"/>
          </p:cNvSpPr>
          <p:nvPr/>
        </p:nvSpPr>
        <p:spPr bwMode="auto">
          <a:xfrm>
            <a:off x="7247915" y="2126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4" name="Oval 73"/>
          <p:cNvSpPr>
            <a:spLocks noChangeArrowheads="1"/>
          </p:cNvSpPr>
          <p:nvPr/>
        </p:nvSpPr>
        <p:spPr bwMode="auto">
          <a:xfrm>
            <a:off x="7400315" y="2278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Oval 74"/>
          <p:cNvSpPr>
            <a:spLocks noChangeArrowheads="1"/>
          </p:cNvSpPr>
          <p:nvPr/>
        </p:nvSpPr>
        <p:spPr bwMode="auto">
          <a:xfrm>
            <a:off x="7552715" y="2431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6" name="Oval 75"/>
          <p:cNvSpPr>
            <a:spLocks noChangeArrowheads="1"/>
          </p:cNvSpPr>
          <p:nvPr/>
        </p:nvSpPr>
        <p:spPr bwMode="auto">
          <a:xfrm>
            <a:off x="7400315" y="20595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7" name="Oval 76"/>
          <p:cNvSpPr>
            <a:spLocks noChangeArrowheads="1"/>
          </p:cNvSpPr>
          <p:nvPr/>
        </p:nvSpPr>
        <p:spPr bwMode="auto">
          <a:xfrm>
            <a:off x="7552715" y="2126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9" name="Oval 79"/>
          <p:cNvSpPr>
            <a:spLocks noChangeArrowheads="1"/>
          </p:cNvSpPr>
          <p:nvPr/>
        </p:nvSpPr>
        <p:spPr bwMode="auto">
          <a:xfrm>
            <a:off x="7822590" y="32358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0" name="Oval 80"/>
          <p:cNvSpPr>
            <a:spLocks noChangeArrowheads="1"/>
          </p:cNvSpPr>
          <p:nvPr/>
        </p:nvSpPr>
        <p:spPr bwMode="auto">
          <a:xfrm>
            <a:off x="6562115" y="3497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1" name="Oval 81"/>
          <p:cNvSpPr>
            <a:spLocks noChangeArrowheads="1"/>
          </p:cNvSpPr>
          <p:nvPr/>
        </p:nvSpPr>
        <p:spPr bwMode="auto">
          <a:xfrm>
            <a:off x="6714515" y="3650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2" name="Oval 82"/>
          <p:cNvSpPr>
            <a:spLocks noChangeArrowheads="1"/>
          </p:cNvSpPr>
          <p:nvPr/>
        </p:nvSpPr>
        <p:spPr bwMode="auto">
          <a:xfrm>
            <a:off x="5876315" y="27691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3" name="Oval 83"/>
          <p:cNvSpPr>
            <a:spLocks noChangeArrowheads="1"/>
          </p:cNvSpPr>
          <p:nvPr/>
        </p:nvSpPr>
        <p:spPr bwMode="auto">
          <a:xfrm>
            <a:off x="6714515" y="3269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4" name="Oval 84"/>
          <p:cNvSpPr>
            <a:spLocks noChangeArrowheads="1"/>
          </p:cNvSpPr>
          <p:nvPr/>
        </p:nvSpPr>
        <p:spPr bwMode="auto">
          <a:xfrm>
            <a:off x="6714515" y="3421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5" name="Oval 85"/>
          <p:cNvSpPr>
            <a:spLocks noChangeArrowheads="1"/>
          </p:cNvSpPr>
          <p:nvPr/>
        </p:nvSpPr>
        <p:spPr bwMode="auto">
          <a:xfrm>
            <a:off x="6866915" y="3574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6" name="Oval 86"/>
          <p:cNvSpPr>
            <a:spLocks noChangeArrowheads="1"/>
          </p:cNvSpPr>
          <p:nvPr/>
        </p:nvSpPr>
        <p:spPr bwMode="auto">
          <a:xfrm>
            <a:off x="6257315" y="1973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7" name="Oval 87"/>
          <p:cNvSpPr>
            <a:spLocks noChangeArrowheads="1"/>
          </p:cNvSpPr>
          <p:nvPr/>
        </p:nvSpPr>
        <p:spPr bwMode="auto">
          <a:xfrm>
            <a:off x="6409715" y="20928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8" name="Oval 88"/>
          <p:cNvSpPr>
            <a:spLocks noChangeArrowheads="1"/>
          </p:cNvSpPr>
          <p:nvPr/>
        </p:nvSpPr>
        <p:spPr bwMode="auto">
          <a:xfrm>
            <a:off x="7095515" y="2202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9" name="Oval 89"/>
          <p:cNvSpPr>
            <a:spLocks noChangeArrowheads="1"/>
          </p:cNvSpPr>
          <p:nvPr/>
        </p:nvSpPr>
        <p:spPr bwMode="auto">
          <a:xfrm>
            <a:off x="7914665" y="23262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0" name="Oval 90"/>
          <p:cNvSpPr>
            <a:spLocks noChangeArrowheads="1"/>
          </p:cNvSpPr>
          <p:nvPr/>
        </p:nvSpPr>
        <p:spPr bwMode="auto">
          <a:xfrm>
            <a:off x="6866915" y="2583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3" name="Oval 93"/>
          <p:cNvSpPr>
            <a:spLocks noChangeArrowheads="1"/>
          </p:cNvSpPr>
          <p:nvPr/>
        </p:nvSpPr>
        <p:spPr bwMode="auto">
          <a:xfrm>
            <a:off x="5723915" y="3040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4" name="Oval 95"/>
          <p:cNvSpPr>
            <a:spLocks noChangeArrowheads="1"/>
          </p:cNvSpPr>
          <p:nvPr/>
        </p:nvSpPr>
        <p:spPr bwMode="auto">
          <a:xfrm>
            <a:off x="7857515" y="3478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5" name="Oval 96"/>
          <p:cNvSpPr>
            <a:spLocks noChangeArrowheads="1"/>
          </p:cNvSpPr>
          <p:nvPr/>
        </p:nvSpPr>
        <p:spPr bwMode="auto">
          <a:xfrm>
            <a:off x="5876315" y="3269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6" name="Oval 97"/>
          <p:cNvSpPr>
            <a:spLocks noChangeArrowheads="1"/>
          </p:cNvSpPr>
          <p:nvPr/>
        </p:nvSpPr>
        <p:spPr bwMode="auto">
          <a:xfrm>
            <a:off x="6028715" y="3345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7" name="Oval 99"/>
          <p:cNvSpPr>
            <a:spLocks noChangeArrowheads="1"/>
          </p:cNvSpPr>
          <p:nvPr/>
        </p:nvSpPr>
        <p:spPr bwMode="auto">
          <a:xfrm>
            <a:off x="6200165" y="3650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8" name="Oval 100"/>
          <p:cNvSpPr>
            <a:spLocks noChangeArrowheads="1"/>
          </p:cNvSpPr>
          <p:nvPr/>
        </p:nvSpPr>
        <p:spPr bwMode="auto">
          <a:xfrm>
            <a:off x="7476515" y="4088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9" name="Oval 101"/>
          <p:cNvSpPr>
            <a:spLocks noChangeArrowheads="1"/>
          </p:cNvSpPr>
          <p:nvPr/>
        </p:nvSpPr>
        <p:spPr bwMode="auto">
          <a:xfrm>
            <a:off x="5723915" y="3345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0" name="Oval 102"/>
          <p:cNvSpPr>
            <a:spLocks noChangeArrowheads="1"/>
          </p:cNvSpPr>
          <p:nvPr/>
        </p:nvSpPr>
        <p:spPr bwMode="auto">
          <a:xfrm>
            <a:off x="5876315" y="3497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1" name="Oval 103"/>
          <p:cNvSpPr>
            <a:spLocks noChangeArrowheads="1"/>
          </p:cNvSpPr>
          <p:nvPr/>
        </p:nvSpPr>
        <p:spPr bwMode="auto">
          <a:xfrm>
            <a:off x="6028715" y="3612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2" name="Oval 104"/>
          <p:cNvSpPr>
            <a:spLocks noChangeArrowheads="1"/>
          </p:cNvSpPr>
          <p:nvPr/>
        </p:nvSpPr>
        <p:spPr bwMode="auto">
          <a:xfrm>
            <a:off x="5952515" y="4050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3" name="Oval 105"/>
          <p:cNvSpPr>
            <a:spLocks noChangeArrowheads="1"/>
          </p:cNvSpPr>
          <p:nvPr/>
        </p:nvSpPr>
        <p:spPr bwMode="auto">
          <a:xfrm>
            <a:off x="5876315" y="3726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4" name="Oval 106"/>
          <p:cNvSpPr>
            <a:spLocks noChangeArrowheads="1"/>
          </p:cNvSpPr>
          <p:nvPr/>
        </p:nvSpPr>
        <p:spPr bwMode="auto">
          <a:xfrm>
            <a:off x="5723915" y="3802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5" name="Oval 107"/>
          <p:cNvSpPr>
            <a:spLocks noChangeArrowheads="1"/>
          </p:cNvSpPr>
          <p:nvPr/>
        </p:nvSpPr>
        <p:spPr bwMode="auto">
          <a:xfrm>
            <a:off x="6333515" y="3554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6" name="Oval 108"/>
          <p:cNvSpPr>
            <a:spLocks noChangeArrowheads="1"/>
          </p:cNvSpPr>
          <p:nvPr/>
        </p:nvSpPr>
        <p:spPr bwMode="auto">
          <a:xfrm>
            <a:off x="6123965" y="2050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57" name="Oval 109"/>
          <p:cNvSpPr>
            <a:spLocks noChangeArrowheads="1"/>
          </p:cNvSpPr>
          <p:nvPr/>
        </p:nvSpPr>
        <p:spPr bwMode="auto">
          <a:xfrm>
            <a:off x="6266840" y="31850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9" name="Oval 111"/>
          <p:cNvSpPr>
            <a:spLocks noChangeArrowheads="1"/>
          </p:cNvSpPr>
          <p:nvPr/>
        </p:nvSpPr>
        <p:spPr bwMode="auto">
          <a:xfrm>
            <a:off x="7600340" y="2659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4" name="Oval 116"/>
          <p:cNvSpPr>
            <a:spLocks noChangeArrowheads="1"/>
          </p:cNvSpPr>
          <p:nvPr/>
        </p:nvSpPr>
        <p:spPr bwMode="auto">
          <a:xfrm>
            <a:off x="7517790" y="3364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5" name="Oval 117"/>
          <p:cNvSpPr>
            <a:spLocks noChangeArrowheads="1"/>
          </p:cNvSpPr>
          <p:nvPr/>
        </p:nvSpPr>
        <p:spPr bwMode="auto">
          <a:xfrm>
            <a:off x="7033602" y="35406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6" name="Oval 118"/>
          <p:cNvSpPr>
            <a:spLocks noChangeArrowheads="1"/>
          </p:cNvSpPr>
          <p:nvPr/>
        </p:nvSpPr>
        <p:spPr bwMode="auto">
          <a:xfrm>
            <a:off x="7628915" y="2278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7" name="Oval 119"/>
          <p:cNvSpPr>
            <a:spLocks noChangeArrowheads="1"/>
          </p:cNvSpPr>
          <p:nvPr/>
        </p:nvSpPr>
        <p:spPr bwMode="auto">
          <a:xfrm>
            <a:off x="6095390" y="23071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8" name="Oval 120"/>
          <p:cNvSpPr>
            <a:spLocks noChangeArrowheads="1"/>
          </p:cNvSpPr>
          <p:nvPr/>
        </p:nvSpPr>
        <p:spPr bwMode="auto">
          <a:xfrm>
            <a:off x="6495440" y="3621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9" name="Oval 121"/>
          <p:cNvSpPr>
            <a:spLocks noChangeArrowheads="1"/>
          </p:cNvSpPr>
          <p:nvPr/>
        </p:nvSpPr>
        <p:spPr bwMode="auto">
          <a:xfrm>
            <a:off x="7352690" y="3516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0" name="Oval 122"/>
          <p:cNvSpPr>
            <a:spLocks noChangeArrowheads="1"/>
          </p:cNvSpPr>
          <p:nvPr/>
        </p:nvSpPr>
        <p:spPr bwMode="auto">
          <a:xfrm>
            <a:off x="7809890" y="3688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1" name="Oval 123"/>
          <p:cNvSpPr>
            <a:spLocks noChangeArrowheads="1"/>
          </p:cNvSpPr>
          <p:nvPr/>
        </p:nvSpPr>
        <p:spPr bwMode="auto">
          <a:xfrm>
            <a:off x="7857515" y="3859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3" name="Oval 125"/>
          <p:cNvSpPr>
            <a:spLocks noChangeArrowheads="1"/>
          </p:cNvSpPr>
          <p:nvPr/>
        </p:nvSpPr>
        <p:spPr bwMode="auto">
          <a:xfrm>
            <a:off x="7867040" y="20785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6" name="Oval 128"/>
          <p:cNvSpPr>
            <a:spLocks noChangeArrowheads="1"/>
          </p:cNvSpPr>
          <p:nvPr/>
        </p:nvSpPr>
        <p:spPr bwMode="auto">
          <a:xfrm>
            <a:off x="5723915" y="2621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8" name="Oval 131"/>
          <p:cNvSpPr>
            <a:spLocks noChangeArrowheads="1"/>
          </p:cNvSpPr>
          <p:nvPr/>
        </p:nvSpPr>
        <p:spPr bwMode="auto">
          <a:xfrm>
            <a:off x="7593990" y="31596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9" name="Oval 132"/>
          <p:cNvSpPr>
            <a:spLocks noChangeArrowheads="1"/>
          </p:cNvSpPr>
          <p:nvPr/>
        </p:nvSpPr>
        <p:spPr bwMode="auto">
          <a:xfrm>
            <a:off x="6866915" y="3383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0" name="Oval 133"/>
          <p:cNvSpPr>
            <a:spLocks noChangeArrowheads="1"/>
          </p:cNvSpPr>
          <p:nvPr/>
        </p:nvSpPr>
        <p:spPr bwMode="auto">
          <a:xfrm>
            <a:off x="6485915" y="2488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2" name="Oval 135"/>
          <p:cNvSpPr>
            <a:spLocks noChangeArrowheads="1"/>
          </p:cNvSpPr>
          <p:nvPr/>
        </p:nvSpPr>
        <p:spPr bwMode="auto">
          <a:xfrm>
            <a:off x="6543065" y="23071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4" name="Oval 137"/>
          <p:cNvSpPr>
            <a:spLocks noChangeArrowheads="1"/>
          </p:cNvSpPr>
          <p:nvPr/>
        </p:nvSpPr>
        <p:spPr bwMode="auto">
          <a:xfrm>
            <a:off x="7133615" y="3669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5" name="Oval 138"/>
          <p:cNvSpPr>
            <a:spLocks noChangeArrowheads="1"/>
          </p:cNvSpPr>
          <p:nvPr/>
        </p:nvSpPr>
        <p:spPr bwMode="auto">
          <a:xfrm>
            <a:off x="7247915" y="4069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6" name="Oval 139"/>
          <p:cNvSpPr>
            <a:spLocks noChangeArrowheads="1"/>
          </p:cNvSpPr>
          <p:nvPr/>
        </p:nvSpPr>
        <p:spPr bwMode="auto">
          <a:xfrm>
            <a:off x="7676540" y="4059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7" name="Oval 140"/>
          <p:cNvSpPr>
            <a:spLocks noChangeArrowheads="1"/>
          </p:cNvSpPr>
          <p:nvPr/>
        </p:nvSpPr>
        <p:spPr bwMode="auto">
          <a:xfrm>
            <a:off x="6790715" y="4059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8" name="Oval 141"/>
          <p:cNvSpPr>
            <a:spLocks noChangeArrowheads="1"/>
          </p:cNvSpPr>
          <p:nvPr/>
        </p:nvSpPr>
        <p:spPr bwMode="auto">
          <a:xfrm>
            <a:off x="5857265" y="3926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9" name="Oval 142"/>
          <p:cNvSpPr>
            <a:spLocks noChangeArrowheads="1"/>
          </p:cNvSpPr>
          <p:nvPr/>
        </p:nvSpPr>
        <p:spPr bwMode="auto">
          <a:xfrm>
            <a:off x="5876315" y="2126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0" name="Oval 143"/>
          <p:cNvSpPr>
            <a:spLocks noChangeArrowheads="1"/>
          </p:cNvSpPr>
          <p:nvPr/>
        </p:nvSpPr>
        <p:spPr bwMode="auto">
          <a:xfrm>
            <a:off x="6323990" y="2202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1" name="Oval 144"/>
          <p:cNvSpPr>
            <a:spLocks noChangeArrowheads="1"/>
          </p:cNvSpPr>
          <p:nvPr/>
        </p:nvSpPr>
        <p:spPr bwMode="auto">
          <a:xfrm>
            <a:off x="6971690" y="2411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3" name="Oval 146"/>
          <p:cNvSpPr>
            <a:spLocks noChangeArrowheads="1"/>
          </p:cNvSpPr>
          <p:nvPr/>
        </p:nvSpPr>
        <p:spPr bwMode="auto">
          <a:xfrm>
            <a:off x="5933465" y="2411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4" name="Oval 147"/>
          <p:cNvSpPr>
            <a:spLocks noChangeArrowheads="1"/>
          </p:cNvSpPr>
          <p:nvPr/>
        </p:nvSpPr>
        <p:spPr bwMode="auto">
          <a:xfrm>
            <a:off x="7457465" y="3659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5" name="Oval 148"/>
          <p:cNvSpPr>
            <a:spLocks noChangeArrowheads="1"/>
          </p:cNvSpPr>
          <p:nvPr/>
        </p:nvSpPr>
        <p:spPr bwMode="auto">
          <a:xfrm>
            <a:off x="7714640" y="2745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6" name="Oval 149"/>
          <p:cNvSpPr>
            <a:spLocks noChangeArrowheads="1"/>
          </p:cNvSpPr>
          <p:nvPr/>
        </p:nvSpPr>
        <p:spPr bwMode="auto">
          <a:xfrm>
            <a:off x="6962165" y="2240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7" name="Oval 150"/>
          <p:cNvSpPr>
            <a:spLocks noChangeArrowheads="1"/>
          </p:cNvSpPr>
          <p:nvPr/>
        </p:nvSpPr>
        <p:spPr bwMode="auto">
          <a:xfrm>
            <a:off x="7266965" y="2259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8" name="Oval 151"/>
          <p:cNvSpPr>
            <a:spLocks noChangeArrowheads="1"/>
          </p:cNvSpPr>
          <p:nvPr/>
        </p:nvSpPr>
        <p:spPr bwMode="auto">
          <a:xfrm>
            <a:off x="6533540" y="2145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00" name="Oval 154"/>
          <p:cNvSpPr>
            <a:spLocks noChangeArrowheads="1"/>
          </p:cNvSpPr>
          <p:nvPr/>
        </p:nvSpPr>
        <p:spPr bwMode="auto">
          <a:xfrm>
            <a:off x="6298590" y="33882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2" name="Oval 156"/>
          <p:cNvSpPr>
            <a:spLocks noChangeArrowheads="1"/>
          </p:cNvSpPr>
          <p:nvPr/>
        </p:nvSpPr>
        <p:spPr bwMode="auto">
          <a:xfrm>
            <a:off x="6146190" y="38454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3" name="Oval 157"/>
          <p:cNvSpPr>
            <a:spLocks noChangeArrowheads="1"/>
          </p:cNvSpPr>
          <p:nvPr/>
        </p:nvSpPr>
        <p:spPr bwMode="auto">
          <a:xfrm>
            <a:off x="6146190" y="34644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5" name="Oval 159"/>
          <p:cNvSpPr>
            <a:spLocks noChangeArrowheads="1"/>
          </p:cNvSpPr>
          <p:nvPr/>
        </p:nvSpPr>
        <p:spPr bwMode="auto">
          <a:xfrm>
            <a:off x="6298590" y="37692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7" name="Oval 161"/>
          <p:cNvSpPr>
            <a:spLocks noChangeArrowheads="1"/>
          </p:cNvSpPr>
          <p:nvPr/>
        </p:nvSpPr>
        <p:spPr bwMode="auto">
          <a:xfrm>
            <a:off x="6374790" y="38740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11" name="Oval 166"/>
          <p:cNvSpPr>
            <a:spLocks noChangeArrowheads="1"/>
          </p:cNvSpPr>
          <p:nvPr/>
        </p:nvSpPr>
        <p:spPr bwMode="auto">
          <a:xfrm>
            <a:off x="7444765" y="32644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2" name="Oval 167"/>
          <p:cNvSpPr>
            <a:spLocks noChangeArrowheads="1"/>
          </p:cNvSpPr>
          <p:nvPr/>
        </p:nvSpPr>
        <p:spPr bwMode="auto">
          <a:xfrm>
            <a:off x="7212990" y="3402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13" name="Oval 168"/>
          <p:cNvSpPr>
            <a:spLocks noChangeArrowheads="1"/>
          </p:cNvSpPr>
          <p:nvPr/>
        </p:nvSpPr>
        <p:spPr bwMode="auto">
          <a:xfrm>
            <a:off x="7670190" y="33120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4" name="Oval 169"/>
          <p:cNvSpPr>
            <a:spLocks noChangeArrowheads="1"/>
          </p:cNvSpPr>
          <p:nvPr/>
        </p:nvSpPr>
        <p:spPr bwMode="auto">
          <a:xfrm>
            <a:off x="7822590" y="30834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5" name="Oval 170"/>
          <p:cNvSpPr>
            <a:spLocks noChangeArrowheads="1"/>
          </p:cNvSpPr>
          <p:nvPr/>
        </p:nvSpPr>
        <p:spPr bwMode="auto">
          <a:xfrm>
            <a:off x="7717815" y="30548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6" name="Oval 171"/>
          <p:cNvSpPr>
            <a:spLocks noChangeArrowheads="1"/>
          </p:cNvSpPr>
          <p:nvPr/>
        </p:nvSpPr>
        <p:spPr bwMode="auto">
          <a:xfrm>
            <a:off x="6603390" y="23976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7" name="Oval 172"/>
          <p:cNvSpPr>
            <a:spLocks noChangeArrowheads="1"/>
          </p:cNvSpPr>
          <p:nvPr/>
        </p:nvSpPr>
        <p:spPr bwMode="auto">
          <a:xfrm>
            <a:off x="6755790" y="24167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8" name="Oval 173"/>
          <p:cNvSpPr>
            <a:spLocks noChangeArrowheads="1"/>
          </p:cNvSpPr>
          <p:nvPr/>
        </p:nvSpPr>
        <p:spPr bwMode="auto">
          <a:xfrm>
            <a:off x="6727215" y="19785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22" name="Oval 177"/>
          <p:cNvSpPr>
            <a:spLocks noChangeArrowheads="1"/>
          </p:cNvSpPr>
          <p:nvPr/>
        </p:nvSpPr>
        <p:spPr bwMode="auto">
          <a:xfrm>
            <a:off x="6374790" y="39978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3" name="Oval 178"/>
          <p:cNvSpPr>
            <a:spLocks noChangeArrowheads="1"/>
          </p:cNvSpPr>
          <p:nvPr/>
        </p:nvSpPr>
        <p:spPr bwMode="auto">
          <a:xfrm>
            <a:off x="6457340" y="33882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4" name="Oval 179"/>
          <p:cNvSpPr>
            <a:spLocks noChangeArrowheads="1"/>
          </p:cNvSpPr>
          <p:nvPr/>
        </p:nvSpPr>
        <p:spPr bwMode="auto">
          <a:xfrm>
            <a:off x="6527190" y="32358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5" name="Oval 180"/>
          <p:cNvSpPr>
            <a:spLocks noChangeArrowheads="1"/>
          </p:cNvSpPr>
          <p:nvPr/>
        </p:nvSpPr>
        <p:spPr bwMode="auto">
          <a:xfrm>
            <a:off x="6374790" y="30834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7" name="Oval 182"/>
          <p:cNvSpPr>
            <a:spLocks noChangeArrowheads="1"/>
          </p:cNvSpPr>
          <p:nvPr/>
        </p:nvSpPr>
        <p:spPr bwMode="auto">
          <a:xfrm>
            <a:off x="6170002" y="28389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28" name="Oval 183"/>
          <p:cNvSpPr>
            <a:spLocks noChangeArrowheads="1"/>
          </p:cNvSpPr>
          <p:nvPr/>
        </p:nvSpPr>
        <p:spPr bwMode="auto">
          <a:xfrm>
            <a:off x="6581165" y="30294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9" name="Oval 184"/>
          <p:cNvSpPr>
            <a:spLocks noChangeArrowheads="1"/>
          </p:cNvSpPr>
          <p:nvPr/>
        </p:nvSpPr>
        <p:spPr bwMode="auto">
          <a:xfrm>
            <a:off x="6538302" y="28231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0" name="Oval 355"/>
          <p:cNvSpPr>
            <a:spLocks noChangeArrowheads="1"/>
          </p:cNvSpPr>
          <p:nvPr/>
        </p:nvSpPr>
        <p:spPr bwMode="auto">
          <a:xfrm>
            <a:off x="6028715" y="31215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3" name="Rectangle 25"/>
          <p:cNvSpPr>
            <a:spLocks noChangeAspect="1" noChangeArrowheads="1"/>
          </p:cNvSpPr>
          <p:nvPr/>
        </p:nvSpPr>
        <p:spPr bwMode="auto">
          <a:xfrm>
            <a:off x="8570302" y="2235737"/>
            <a:ext cx="439738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4" name="Oval 34"/>
          <p:cNvSpPr>
            <a:spLocks noChangeArrowheads="1"/>
          </p:cNvSpPr>
          <p:nvPr/>
        </p:nvSpPr>
        <p:spPr bwMode="auto">
          <a:xfrm>
            <a:off x="8289315" y="36835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5" name="Oval 40"/>
          <p:cNvSpPr>
            <a:spLocks noChangeArrowheads="1"/>
          </p:cNvSpPr>
          <p:nvPr/>
        </p:nvSpPr>
        <p:spPr bwMode="auto">
          <a:xfrm>
            <a:off x="8705240" y="3297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6" name="Oval 41"/>
          <p:cNvSpPr>
            <a:spLocks noChangeArrowheads="1"/>
          </p:cNvSpPr>
          <p:nvPr/>
        </p:nvSpPr>
        <p:spPr bwMode="auto">
          <a:xfrm>
            <a:off x="8552840" y="3012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7" name="Oval 54"/>
          <p:cNvSpPr>
            <a:spLocks noChangeArrowheads="1"/>
          </p:cNvSpPr>
          <p:nvPr/>
        </p:nvSpPr>
        <p:spPr bwMode="auto">
          <a:xfrm>
            <a:off x="8552840" y="4155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8" name="Oval 55"/>
          <p:cNvSpPr>
            <a:spLocks noChangeArrowheads="1"/>
          </p:cNvSpPr>
          <p:nvPr/>
        </p:nvSpPr>
        <p:spPr bwMode="auto">
          <a:xfrm>
            <a:off x="8400440" y="4126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9" name="Oval 63"/>
          <p:cNvSpPr>
            <a:spLocks noChangeArrowheads="1"/>
          </p:cNvSpPr>
          <p:nvPr/>
        </p:nvSpPr>
        <p:spPr bwMode="auto">
          <a:xfrm>
            <a:off x="8638565" y="3440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40" name="Oval 64"/>
          <p:cNvSpPr>
            <a:spLocks noChangeArrowheads="1"/>
          </p:cNvSpPr>
          <p:nvPr/>
        </p:nvSpPr>
        <p:spPr bwMode="auto">
          <a:xfrm>
            <a:off x="8400440" y="2554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1" name="Oval 65"/>
          <p:cNvSpPr>
            <a:spLocks noChangeArrowheads="1"/>
          </p:cNvSpPr>
          <p:nvPr/>
        </p:nvSpPr>
        <p:spPr bwMode="auto">
          <a:xfrm>
            <a:off x="8629040" y="2554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2" name="Oval 66"/>
          <p:cNvSpPr>
            <a:spLocks noChangeArrowheads="1"/>
          </p:cNvSpPr>
          <p:nvPr/>
        </p:nvSpPr>
        <p:spPr bwMode="auto">
          <a:xfrm>
            <a:off x="8600465" y="2754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3" name="Oval 69"/>
          <p:cNvSpPr>
            <a:spLocks noChangeArrowheads="1"/>
          </p:cNvSpPr>
          <p:nvPr/>
        </p:nvSpPr>
        <p:spPr bwMode="auto">
          <a:xfrm>
            <a:off x="8324240" y="30882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4" name="Oval 70"/>
          <p:cNvSpPr>
            <a:spLocks noChangeArrowheads="1"/>
          </p:cNvSpPr>
          <p:nvPr/>
        </p:nvSpPr>
        <p:spPr bwMode="auto">
          <a:xfrm>
            <a:off x="8438540" y="3393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5" name="Oval 73"/>
          <p:cNvSpPr>
            <a:spLocks noChangeArrowheads="1"/>
          </p:cNvSpPr>
          <p:nvPr/>
        </p:nvSpPr>
        <p:spPr bwMode="auto">
          <a:xfrm>
            <a:off x="8248040" y="2850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6" name="Oval 74"/>
          <p:cNvSpPr>
            <a:spLocks noChangeArrowheads="1"/>
          </p:cNvSpPr>
          <p:nvPr/>
        </p:nvSpPr>
        <p:spPr bwMode="auto">
          <a:xfrm>
            <a:off x="8400440" y="3012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7" name="Oval 75"/>
          <p:cNvSpPr>
            <a:spLocks noChangeArrowheads="1"/>
          </p:cNvSpPr>
          <p:nvPr/>
        </p:nvSpPr>
        <p:spPr bwMode="auto">
          <a:xfrm>
            <a:off x="8248040" y="2554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8" name="Oval 76"/>
          <p:cNvSpPr>
            <a:spLocks noChangeArrowheads="1"/>
          </p:cNvSpPr>
          <p:nvPr/>
        </p:nvSpPr>
        <p:spPr bwMode="auto">
          <a:xfrm>
            <a:off x="8400440" y="27072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9" name="Oval 79"/>
          <p:cNvSpPr>
            <a:spLocks noChangeArrowheads="1"/>
          </p:cNvSpPr>
          <p:nvPr/>
        </p:nvSpPr>
        <p:spPr bwMode="auto">
          <a:xfrm>
            <a:off x="8670315" y="38168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0" name="Oval 89"/>
          <p:cNvSpPr>
            <a:spLocks noChangeArrowheads="1"/>
          </p:cNvSpPr>
          <p:nvPr/>
        </p:nvSpPr>
        <p:spPr bwMode="auto">
          <a:xfrm>
            <a:off x="8705240" y="2935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1" name="Oval 94"/>
          <p:cNvSpPr>
            <a:spLocks noChangeArrowheads="1"/>
          </p:cNvSpPr>
          <p:nvPr/>
        </p:nvSpPr>
        <p:spPr bwMode="auto">
          <a:xfrm>
            <a:off x="8686190" y="45931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2" name="Oval 95"/>
          <p:cNvSpPr>
            <a:spLocks noChangeArrowheads="1"/>
          </p:cNvSpPr>
          <p:nvPr/>
        </p:nvSpPr>
        <p:spPr bwMode="auto">
          <a:xfrm>
            <a:off x="8705240" y="4059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3" name="Oval 100"/>
          <p:cNvSpPr>
            <a:spLocks noChangeArrowheads="1"/>
          </p:cNvSpPr>
          <p:nvPr/>
        </p:nvSpPr>
        <p:spPr bwMode="auto">
          <a:xfrm>
            <a:off x="8324240" y="4669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4" name="Oval 110"/>
          <p:cNvSpPr>
            <a:spLocks noChangeArrowheads="1"/>
          </p:cNvSpPr>
          <p:nvPr/>
        </p:nvSpPr>
        <p:spPr bwMode="auto">
          <a:xfrm>
            <a:off x="8486165" y="4288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5" name="Oval 111"/>
          <p:cNvSpPr>
            <a:spLocks noChangeArrowheads="1"/>
          </p:cNvSpPr>
          <p:nvPr/>
        </p:nvSpPr>
        <p:spPr bwMode="auto">
          <a:xfrm>
            <a:off x="8448065" y="3240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6" name="Oval 112"/>
          <p:cNvSpPr>
            <a:spLocks noChangeArrowheads="1"/>
          </p:cNvSpPr>
          <p:nvPr/>
        </p:nvSpPr>
        <p:spPr bwMode="auto">
          <a:xfrm>
            <a:off x="8248040" y="34501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7" name="Oval 116"/>
          <p:cNvSpPr>
            <a:spLocks noChangeArrowheads="1"/>
          </p:cNvSpPr>
          <p:nvPr/>
        </p:nvSpPr>
        <p:spPr bwMode="auto">
          <a:xfrm>
            <a:off x="8365515" y="3945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8" name="Oval 118"/>
          <p:cNvSpPr>
            <a:spLocks noChangeArrowheads="1"/>
          </p:cNvSpPr>
          <p:nvPr/>
        </p:nvSpPr>
        <p:spPr bwMode="auto">
          <a:xfrm>
            <a:off x="8476640" y="2859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9" name="Oval 122"/>
          <p:cNvSpPr>
            <a:spLocks noChangeArrowheads="1"/>
          </p:cNvSpPr>
          <p:nvPr/>
        </p:nvSpPr>
        <p:spPr bwMode="auto">
          <a:xfrm>
            <a:off x="8657615" y="4269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0" name="Oval 123"/>
          <p:cNvSpPr>
            <a:spLocks noChangeArrowheads="1"/>
          </p:cNvSpPr>
          <p:nvPr/>
        </p:nvSpPr>
        <p:spPr bwMode="auto">
          <a:xfrm>
            <a:off x="8705240" y="4440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1" name="Oval 124"/>
          <p:cNvSpPr>
            <a:spLocks noChangeArrowheads="1"/>
          </p:cNvSpPr>
          <p:nvPr/>
        </p:nvSpPr>
        <p:spPr bwMode="auto">
          <a:xfrm>
            <a:off x="8705240" y="3145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2" name="Oval 125"/>
          <p:cNvSpPr>
            <a:spLocks noChangeArrowheads="1"/>
          </p:cNvSpPr>
          <p:nvPr/>
        </p:nvSpPr>
        <p:spPr bwMode="auto">
          <a:xfrm>
            <a:off x="8714765" y="2659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3" name="Oval 126"/>
          <p:cNvSpPr>
            <a:spLocks noChangeArrowheads="1"/>
          </p:cNvSpPr>
          <p:nvPr/>
        </p:nvSpPr>
        <p:spPr bwMode="auto">
          <a:xfrm>
            <a:off x="8581415" y="3173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4" name="Oval 127"/>
          <p:cNvSpPr>
            <a:spLocks noChangeArrowheads="1"/>
          </p:cNvSpPr>
          <p:nvPr/>
        </p:nvSpPr>
        <p:spPr bwMode="auto">
          <a:xfrm>
            <a:off x="8248040" y="3297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5" name="Oval 131"/>
          <p:cNvSpPr>
            <a:spLocks noChangeArrowheads="1"/>
          </p:cNvSpPr>
          <p:nvPr/>
        </p:nvSpPr>
        <p:spPr bwMode="auto">
          <a:xfrm>
            <a:off x="8441715" y="37406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6" name="Oval 134"/>
          <p:cNvSpPr>
            <a:spLocks noChangeArrowheads="1"/>
          </p:cNvSpPr>
          <p:nvPr/>
        </p:nvSpPr>
        <p:spPr bwMode="auto">
          <a:xfrm>
            <a:off x="8441715" y="35882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7" name="Oval 139"/>
          <p:cNvSpPr>
            <a:spLocks noChangeArrowheads="1"/>
          </p:cNvSpPr>
          <p:nvPr/>
        </p:nvSpPr>
        <p:spPr bwMode="auto">
          <a:xfrm>
            <a:off x="8524265" y="4640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8" name="Oval 147"/>
          <p:cNvSpPr>
            <a:spLocks noChangeArrowheads="1"/>
          </p:cNvSpPr>
          <p:nvPr/>
        </p:nvSpPr>
        <p:spPr bwMode="auto">
          <a:xfrm>
            <a:off x="8305190" y="4240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9" name="Oval 148"/>
          <p:cNvSpPr>
            <a:spLocks noChangeArrowheads="1"/>
          </p:cNvSpPr>
          <p:nvPr/>
        </p:nvSpPr>
        <p:spPr bwMode="auto">
          <a:xfrm>
            <a:off x="8562365" y="3326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0" name="Oval 162"/>
          <p:cNvSpPr>
            <a:spLocks noChangeArrowheads="1"/>
          </p:cNvSpPr>
          <p:nvPr/>
        </p:nvSpPr>
        <p:spPr bwMode="auto">
          <a:xfrm>
            <a:off x="8384565" y="45026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1" name="Oval 164"/>
          <p:cNvSpPr>
            <a:spLocks noChangeArrowheads="1"/>
          </p:cNvSpPr>
          <p:nvPr/>
        </p:nvSpPr>
        <p:spPr bwMode="auto">
          <a:xfrm>
            <a:off x="8517915" y="44360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2" name="Oval 165"/>
          <p:cNvSpPr>
            <a:spLocks noChangeArrowheads="1"/>
          </p:cNvSpPr>
          <p:nvPr/>
        </p:nvSpPr>
        <p:spPr bwMode="auto">
          <a:xfrm>
            <a:off x="8365515" y="43502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3" name="Oval 166"/>
          <p:cNvSpPr>
            <a:spLocks noChangeArrowheads="1"/>
          </p:cNvSpPr>
          <p:nvPr/>
        </p:nvSpPr>
        <p:spPr bwMode="auto">
          <a:xfrm>
            <a:off x="8292490" y="38168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4" name="Oval 168"/>
          <p:cNvSpPr>
            <a:spLocks noChangeArrowheads="1"/>
          </p:cNvSpPr>
          <p:nvPr/>
        </p:nvSpPr>
        <p:spPr bwMode="auto">
          <a:xfrm>
            <a:off x="8517915" y="38930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5" name="Oval 169"/>
          <p:cNvSpPr>
            <a:spLocks noChangeArrowheads="1"/>
          </p:cNvSpPr>
          <p:nvPr/>
        </p:nvSpPr>
        <p:spPr bwMode="auto">
          <a:xfrm>
            <a:off x="8670315" y="36644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6" name="Oval 170"/>
          <p:cNvSpPr>
            <a:spLocks noChangeArrowheads="1"/>
          </p:cNvSpPr>
          <p:nvPr/>
        </p:nvSpPr>
        <p:spPr bwMode="auto">
          <a:xfrm>
            <a:off x="8565540" y="3635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7" name="Oval 32"/>
          <p:cNvSpPr>
            <a:spLocks noChangeArrowheads="1"/>
          </p:cNvSpPr>
          <p:nvPr/>
        </p:nvSpPr>
        <p:spPr bwMode="auto">
          <a:xfrm>
            <a:off x="5342915" y="4202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8" name="Oval 38"/>
          <p:cNvSpPr>
            <a:spLocks noChangeArrowheads="1"/>
          </p:cNvSpPr>
          <p:nvPr/>
        </p:nvSpPr>
        <p:spPr bwMode="auto">
          <a:xfrm>
            <a:off x="6943115" y="4278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9" name="Oval 39"/>
          <p:cNvSpPr>
            <a:spLocks noChangeArrowheads="1"/>
          </p:cNvSpPr>
          <p:nvPr/>
        </p:nvSpPr>
        <p:spPr bwMode="auto">
          <a:xfrm>
            <a:off x="6181115" y="4669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0" name="Oval 54"/>
          <p:cNvSpPr>
            <a:spLocks noChangeArrowheads="1"/>
          </p:cNvSpPr>
          <p:nvPr/>
        </p:nvSpPr>
        <p:spPr bwMode="auto">
          <a:xfrm>
            <a:off x="7324115" y="4202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81" name="Oval 55"/>
          <p:cNvSpPr>
            <a:spLocks noChangeArrowheads="1"/>
          </p:cNvSpPr>
          <p:nvPr/>
        </p:nvSpPr>
        <p:spPr bwMode="auto">
          <a:xfrm>
            <a:off x="7171715" y="41740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82" name="Oval 80"/>
          <p:cNvSpPr>
            <a:spLocks noChangeArrowheads="1"/>
          </p:cNvSpPr>
          <p:nvPr/>
        </p:nvSpPr>
        <p:spPr bwMode="auto">
          <a:xfrm>
            <a:off x="6181115" y="4126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3" name="Oval 81"/>
          <p:cNvSpPr>
            <a:spLocks noChangeArrowheads="1"/>
          </p:cNvSpPr>
          <p:nvPr/>
        </p:nvSpPr>
        <p:spPr bwMode="auto">
          <a:xfrm>
            <a:off x="6333515" y="4278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4" name="Oval 85"/>
          <p:cNvSpPr>
            <a:spLocks noChangeArrowheads="1"/>
          </p:cNvSpPr>
          <p:nvPr/>
        </p:nvSpPr>
        <p:spPr bwMode="auto">
          <a:xfrm>
            <a:off x="6485915" y="4202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5" name="Oval 97"/>
          <p:cNvSpPr>
            <a:spLocks noChangeArrowheads="1"/>
          </p:cNvSpPr>
          <p:nvPr/>
        </p:nvSpPr>
        <p:spPr bwMode="auto">
          <a:xfrm>
            <a:off x="5647715" y="3974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6" name="Oval 98"/>
          <p:cNvSpPr>
            <a:spLocks noChangeArrowheads="1"/>
          </p:cNvSpPr>
          <p:nvPr/>
        </p:nvSpPr>
        <p:spPr bwMode="auto">
          <a:xfrm>
            <a:off x="5800115" y="4669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7" name="Oval 99"/>
          <p:cNvSpPr>
            <a:spLocks noChangeArrowheads="1"/>
          </p:cNvSpPr>
          <p:nvPr/>
        </p:nvSpPr>
        <p:spPr bwMode="auto">
          <a:xfrm>
            <a:off x="5819165" y="4278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8" name="Oval 100"/>
          <p:cNvSpPr>
            <a:spLocks noChangeArrowheads="1"/>
          </p:cNvSpPr>
          <p:nvPr/>
        </p:nvSpPr>
        <p:spPr bwMode="auto">
          <a:xfrm>
            <a:off x="7076465" y="4650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9" name="Oval 101"/>
          <p:cNvSpPr>
            <a:spLocks noChangeArrowheads="1"/>
          </p:cNvSpPr>
          <p:nvPr/>
        </p:nvSpPr>
        <p:spPr bwMode="auto">
          <a:xfrm>
            <a:off x="5342915" y="3974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0" name="Oval 102"/>
          <p:cNvSpPr>
            <a:spLocks noChangeArrowheads="1"/>
          </p:cNvSpPr>
          <p:nvPr/>
        </p:nvSpPr>
        <p:spPr bwMode="auto">
          <a:xfrm>
            <a:off x="5495315" y="4126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1" name="Oval 103"/>
          <p:cNvSpPr>
            <a:spLocks noChangeArrowheads="1"/>
          </p:cNvSpPr>
          <p:nvPr/>
        </p:nvSpPr>
        <p:spPr bwMode="auto">
          <a:xfrm>
            <a:off x="5647715" y="4240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2" name="Oval 104"/>
          <p:cNvSpPr>
            <a:spLocks noChangeArrowheads="1"/>
          </p:cNvSpPr>
          <p:nvPr/>
        </p:nvSpPr>
        <p:spPr bwMode="auto">
          <a:xfrm>
            <a:off x="5571515" y="4678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3" name="Oval 105"/>
          <p:cNvSpPr>
            <a:spLocks noChangeArrowheads="1"/>
          </p:cNvSpPr>
          <p:nvPr/>
        </p:nvSpPr>
        <p:spPr bwMode="auto">
          <a:xfrm>
            <a:off x="5495315" y="4355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4" name="Oval 106"/>
          <p:cNvSpPr>
            <a:spLocks noChangeArrowheads="1"/>
          </p:cNvSpPr>
          <p:nvPr/>
        </p:nvSpPr>
        <p:spPr bwMode="auto">
          <a:xfrm>
            <a:off x="5342915" y="4431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5" name="Oval 107"/>
          <p:cNvSpPr>
            <a:spLocks noChangeArrowheads="1"/>
          </p:cNvSpPr>
          <p:nvPr/>
        </p:nvSpPr>
        <p:spPr bwMode="auto">
          <a:xfrm>
            <a:off x="5952515" y="4183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6" name="Oval 110"/>
          <p:cNvSpPr>
            <a:spLocks noChangeArrowheads="1"/>
          </p:cNvSpPr>
          <p:nvPr/>
        </p:nvSpPr>
        <p:spPr bwMode="auto">
          <a:xfrm>
            <a:off x="7257440" y="4336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8" name="Oval 117"/>
          <p:cNvSpPr>
            <a:spLocks noChangeArrowheads="1"/>
          </p:cNvSpPr>
          <p:nvPr/>
        </p:nvSpPr>
        <p:spPr bwMode="auto">
          <a:xfrm>
            <a:off x="6652602" y="41693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9" name="Oval 120"/>
          <p:cNvSpPr>
            <a:spLocks noChangeArrowheads="1"/>
          </p:cNvSpPr>
          <p:nvPr/>
        </p:nvSpPr>
        <p:spPr bwMode="auto">
          <a:xfrm>
            <a:off x="6114440" y="4250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0" name="Oval 121"/>
          <p:cNvSpPr>
            <a:spLocks noChangeArrowheads="1"/>
          </p:cNvSpPr>
          <p:nvPr/>
        </p:nvSpPr>
        <p:spPr bwMode="auto">
          <a:xfrm>
            <a:off x="6971690" y="4145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1" name="Oval 122"/>
          <p:cNvSpPr>
            <a:spLocks noChangeArrowheads="1"/>
          </p:cNvSpPr>
          <p:nvPr/>
        </p:nvSpPr>
        <p:spPr bwMode="auto">
          <a:xfrm>
            <a:off x="7428890" y="4316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2" name="Oval 129"/>
          <p:cNvSpPr>
            <a:spLocks noChangeArrowheads="1"/>
          </p:cNvSpPr>
          <p:nvPr/>
        </p:nvSpPr>
        <p:spPr bwMode="auto">
          <a:xfrm>
            <a:off x="6638315" y="4688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3" name="Oval 130"/>
          <p:cNvSpPr>
            <a:spLocks noChangeArrowheads="1"/>
          </p:cNvSpPr>
          <p:nvPr/>
        </p:nvSpPr>
        <p:spPr bwMode="auto">
          <a:xfrm>
            <a:off x="5342915" y="4650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4" name="Oval 137"/>
          <p:cNvSpPr>
            <a:spLocks noChangeArrowheads="1"/>
          </p:cNvSpPr>
          <p:nvPr/>
        </p:nvSpPr>
        <p:spPr bwMode="auto">
          <a:xfrm>
            <a:off x="6752615" y="4297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5" name="Oval 138"/>
          <p:cNvSpPr>
            <a:spLocks noChangeArrowheads="1"/>
          </p:cNvSpPr>
          <p:nvPr/>
        </p:nvSpPr>
        <p:spPr bwMode="auto">
          <a:xfrm>
            <a:off x="6866915" y="4697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6" name="Oval 139"/>
          <p:cNvSpPr>
            <a:spLocks noChangeArrowheads="1"/>
          </p:cNvSpPr>
          <p:nvPr/>
        </p:nvSpPr>
        <p:spPr bwMode="auto">
          <a:xfrm>
            <a:off x="7295540" y="4688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7" name="Oval 140"/>
          <p:cNvSpPr>
            <a:spLocks noChangeArrowheads="1"/>
          </p:cNvSpPr>
          <p:nvPr/>
        </p:nvSpPr>
        <p:spPr bwMode="auto">
          <a:xfrm>
            <a:off x="6409715" y="4688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8" name="Oval 141"/>
          <p:cNvSpPr>
            <a:spLocks noChangeArrowheads="1"/>
          </p:cNvSpPr>
          <p:nvPr/>
        </p:nvSpPr>
        <p:spPr bwMode="auto">
          <a:xfrm>
            <a:off x="5476265" y="45550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9" name="Oval 145"/>
          <p:cNvSpPr>
            <a:spLocks noChangeArrowheads="1"/>
          </p:cNvSpPr>
          <p:nvPr/>
        </p:nvSpPr>
        <p:spPr bwMode="auto">
          <a:xfrm>
            <a:off x="6679590" y="44741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10" name="Oval 147"/>
          <p:cNvSpPr>
            <a:spLocks noChangeArrowheads="1"/>
          </p:cNvSpPr>
          <p:nvPr/>
        </p:nvSpPr>
        <p:spPr bwMode="auto">
          <a:xfrm>
            <a:off x="7076465" y="4288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1" name="Oval 155"/>
          <p:cNvSpPr>
            <a:spLocks noChangeArrowheads="1"/>
          </p:cNvSpPr>
          <p:nvPr/>
        </p:nvSpPr>
        <p:spPr bwMode="auto">
          <a:xfrm>
            <a:off x="6298590" y="44741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2" name="Oval 156"/>
          <p:cNvSpPr>
            <a:spLocks noChangeArrowheads="1"/>
          </p:cNvSpPr>
          <p:nvPr/>
        </p:nvSpPr>
        <p:spPr bwMode="auto">
          <a:xfrm>
            <a:off x="5765190" y="44741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3" name="Oval 157"/>
          <p:cNvSpPr>
            <a:spLocks noChangeArrowheads="1"/>
          </p:cNvSpPr>
          <p:nvPr/>
        </p:nvSpPr>
        <p:spPr bwMode="auto">
          <a:xfrm>
            <a:off x="5765190" y="40931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4" name="Oval 158"/>
          <p:cNvSpPr>
            <a:spLocks noChangeArrowheads="1"/>
          </p:cNvSpPr>
          <p:nvPr/>
        </p:nvSpPr>
        <p:spPr bwMode="auto">
          <a:xfrm>
            <a:off x="6831990" y="45503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5" name="Oval 159"/>
          <p:cNvSpPr>
            <a:spLocks noChangeArrowheads="1"/>
          </p:cNvSpPr>
          <p:nvPr/>
        </p:nvSpPr>
        <p:spPr bwMode="auto">
          <a:xfrm>
            <a:off x="5917590" y="4397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6" name="Oval 160"/>
          <p:cNvSpPr>
            <a:spLocks noChangeArrowheads="1"/>
          </p:cNvSpPr>
          <p:nvPr/>
        </p:nvSpPr>
        <p:spPr bwMode="auto">
          <a:xfrm>
            <a:off x="6527190" y="4397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7" name="Oval 161"/>
          <p:cNvSpPr>
            <a:spLocks noChangeArrowheads="1"/>
          </p:cNvSpPr>
          <p:nvPr/>
        </p:nvSpPr>
        <p:spPr bwMode="auto">
          <a:xfrm>
            <a:off x="5993790" y="45026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18" name="Oval 162"/>
          <p:cNvSpPr>
            <a:spLocks noChangeArrowheads="1"/>
          </p:cNvSpPr>
          <p:nvPr/>
        </p:nvSpPr>
        <p:spPr bwMode="auto">
          <a:xfrm>
            <a:off x="7155840" y="45503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9" name="Oval 163"/>
          <p:cNvSpPr>
            <a:spLocks noChangeArrowheads="1"/>
          </p:cNvSpPr>
          <p:nvPr/>
        </p:nvSpPr>
        <p:spPr bwMode="auto">
          <a:xfrm>
            <a:off x="6965340" y="44931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0" name="Oval 164"/>
          <p:cNvSpPr>
            <a:spLocks noChangeArrowheads="1"/>
          </p:cNvSpPr>
          <p:nvPr/>
        </p:nvSpPr>
        <p:spPr bwMode="auto">
          <a:xfrm>
            <a:off x="7289190" y="44836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1" name="Oval 165"/>
          <p:cNvSpPr>
            <a:spLocks noChangeArrowheads="1"/>
          </p:cNvSpPr>
          <p:nvPr/>
        </p:nvSpPr>
        <p:spPr bwMode="auto">
          <a:xfrm>
            <a:off x="7136790" y="4397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4" name="Oval 174"/>
          <p:cNvSpPr>
            <a:spLocks noChangeArrowheads="1"/>
          </p:cNvSpPr>
          <p:nvPr/>
        </p:nvSpPr>
        <p:spPr bwMode="auto">
          <a:xfrm>
            <a:off x="6517665" y="45407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5" name="Oval 175"/>
          <p:cNvSpPr>
            <a:spLocks noChangeArrowheads="1"/>
          </p:cNvSpPr>
          <p:nvPr/>
        </p:nvSpPr>
        <p:spPr bwMode="auto">
          <a:xfrm>
            <a:off x="6212865" y="45693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26" name="Oval 176"/>
          <p:cNvSpPr>
            <a:spLocks noChangeArrowheads="1"/>
          </p:cNvSpPr>
          <p:nvPr/>
        </p:nvSpPr>
        <p:spPr bwMode="auto">
          <a:xfrm>
            <a:off x="6146190" y="4397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7" name="Oval 177"/>
          <p:cNvSpPr>
            <a:spLocks noChangeArrowheads="1"/>
          </p:cNvSpPr>
          <p:nvPr/>
        </p:nvSpPr>
        <p:spPr bwMode="auto">
          <a:xfrm>
            <a:off x="5993790" y="46265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8" name="Oval 178"/>
          <p:cNvSpPr>
            <a:spLocks noChangeArrowheads="1"/>
          </p:cNvSpPr>
          <p:nvPr/>
        </p:nvSpPr>
        <p:spPr bwMode="auto">
          <a:xfrm>
            <a:off x="6076340" y="40169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9" name="Oval 41"/>
          <p:cNvSpPr>
            <a:spLocks noChangeArrowheads="1"/>
          </p:cNvSpPr>
          <p:nvPr/>
        </p:nvSpPr>
        <p:spPr bwMode="auto">
          <a:xfrm>
            <a:off x="812421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30" name="Oval 43"/>
          <p:cNvSpPr>
            <a:spLocks noChangeArrowheads="1"/>
          </p:cNvSpPr>
          <p:nvPr/>
        </p:nvSpPr>
        <p:spPr bwMode="auto">
          <a:xfrm>
            <a:off x="61430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31" name="Oval 45"/>
          <p:cNvSpPr>
            <a:spLocks noChangeArrowheads="1"/>
          </p:cNvSpPr>
          <p:nvPr/>
        </p:nvSpPr>
        <p:spPr bwMode="auto">
          <a:xfrm>
            <a:off x="6385902" y="15023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2" name="Oval 46"/>
          <p:cNvSpPr>
            <a:spLocks noChangeArrowheads="1"/>
          </p:cNvSpPr>
          <p:nvPr/>
        </p:nvSpPr>
        <p:spPr bwMode="auto">
          <a:xfrm>
            <a:off x="6600215" y="1688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3" name="Oval 47"/>
          <p:cNvSpPr>
            <a:spLocks noChangeArrowheads="1"/>
          </p:cNvSpPr>
          <p:nvPr/>
        </p:nvSpPr>
        <p:spPr bwMode="auto">
          <a:xfrm>
            <a:off x="6828815" y="1792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4" name="Oval 48"/>
          <p:cNvSpPr>
            <a:spLocks noChangeArrowheads="1"/>
          </p:cNvSpPr>
          <p:nvPr/>
        </p:nvSpPr>
        <p:spPr bwMode="auto">
          <a:xfrm>
            <a:off x="6909777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5" name="Oval 56"/>
          <p:cNvSpPr>
            <a:spLocks noChangeArrowheads="1"/>
          </p:cNvSpPr>
          <p:nvPr/>
        </p:nvSpPr>
        <p:spPr bwMode="auto">
          <a:xfrm>
            <a:off x="6095390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6" name="Oval 57"/>
          <p:cNvSpPr>
            <a:spLocks noChangeArrowheads="1"/>
          </p:cNvSpPr>
          <p:nvPr/>
        </p:nvSpPr>
        <p:spPr bwMode="auto">
          <a:xfrm>
            <a:off x="6295415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7" name="Oval 59"/>
          <p:cNvSpPr>
            <a:spLocks noChangeArrowheads="1"/>
          </p:cNvSpPr>
          <p:nvPr/>
        </p:nvSpPr>
        <p:spPr bwMode="auto">
          <a:xfrm>
            <a:off x="6143015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8" name="Oval 60"/>
          <p:cNvSpPr>
            <a:spLocks noChangeArrowheads="1"/>
          </p:cNvSpPr>
          <p:nvPr/>
        </p:nvSpPr>
        <p:spPr bwMode="auto">
          <a:xfrm>
            <a:off x="614301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9" name="Oval 64"/>
          <p:cNvSpPr>
            <a:spLocks noChangeArrowheads="1"/>
          </p:cNvSpPr>
          <p:nvPr/>
        </p:nvSpPr>
        <p:spPr bwMode="auto">
          <a:xfrm>
            <a:off x="79718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0" name="Oval 65"/>
          <p:cNvSpPr>
            <a:spLocks noChangeArrowheads="1"/>
          </p:cNvSpPr>
          <p:nvPr/>
        </p:nvSpPr>
        <p:spPr bwMode="auto">
          <a:xfrm>
            <a:off x="82004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1" name="Oval 66"/>
          <p:cNvSpPr>
            <a:spLocks noChangeArrowheads="1"/>
          </p:cNvSpPr>
          <p:nvPr/>
        </p:nvSpPr>
        <p:spPr bwMode="auto">
          <a:xfrm>
            <a:off x="8171840" y="1659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2" name="Oval 67"/>
          <p:cNvSpPr>
            <a:spLocks noChangeArrowheads="1"/>
          </p:cNvSpPr>
          <p:nvPr/>
        </p:nvSpPr>
        <p:spPr bwMode="auto">
          <a:xfrm>
            <a:off x="7543190" y="1821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3" name="Oval 68"/>
          <p:cNvSpPr>
            <a:spLocks noChangeArrowheads="1"/>
          </p:cNvSpPr>
          <p:nvPr/>
        </p:nvSpPr>
        <p:spPr bwMode="auto">
          <a:xfrm>
            <a:off x="766701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4" name="Oval 71"/>
          <p:cNvSpPr>
            <a:spLocks noChangeArrowheads="1"/>
          </p:cNvSpPr>
          <p:nvPr/>
        </p:nvSpPr>
        <p:spPr bwMode="auto">
          <a:xfrm>
            <a:off x="75146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5" name="Oval 72"/>
          <p:cNvSpPr>
            <a:spLocks noChangeArrowheads="1"/>
          </p:cNvSpPr>
          <p:nvPr/>
        </p:nvSpPr>
        <p:spPr bwMode="auto">
          <a:xfrm>
            <a:off x="7667015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6" name="Oval 73"/>
          <p:cNvSpPr>
            <a:spLocks noChangeArrowheads="1"/>
          </p:cNvSpPr>
          <p:nvPr/>
        </p:nvSpPr>
        <p:spPr bwMode="auto">
          <a:xfrm>
            <a:off x="7819415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7" name="Oval 74"/>
          <p:cNvSpPr>
            <a:spLocks noChangeArrowheads="1"/>
          </p:cNvSpPr>
          <p:nvPr/>
        </p:nvSpPr>
        <p:spPr bwMode="auto">
          <a:xfrm>
            <a:off x="797181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8" name="Oval 75"/>
          <p:cNvSpPr>
            <a:spLocks noChangeArrowheads="1"/>
          </p:cNvSpPr>
          <p:nvPr/>
        </p:nvSpPr>
        <p:spPr bwMode="auto">
          <a:xfrm>
            <a:off x="78194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9" name="Oval 76"/>
          <p:cNvSpPr>
            <a:spLocks noChangeArrowheads="1"/>
          </p:cNvSpPr>
          <p:nvPr/>
        </p:nvSpPr>
        <p:spPr bwMode="auto">
          <a:xfrm>
            <a:off x="7971815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0" name="Oval 86"/>
          <p:cNvSpPr>
            <a:spLocks noChangeArrowheads="1"/>
          </p:cNvSpPr>
          <p:nvPr/>
        </p:nvSpPr>
        <p:spPr bwMode="auto">
          <a:xfrm>
            <a:off x="6676415" y="1459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1" name="Oval 87"/>
          <p:cNvSpPr>
            <a:spLocks noChangeArrowheads="1"/>
          </p:cNvSpPr>
          <p:nvPr/>
        </p:nvSpPr>
        <p:spPr bwMode="auto">
          <a:xfrm>
            <a:off x="6714515" y="15880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2" name="Oval 88"/>
          <p:cNvSpPr>
            <a:spLocks noChangeArrowheads="1"/>
          </p:cNvSpPr>
          <p:nvPr/>
        </p:nvSpPr>
        <p:spPr bwMode="auto">
          <a:xfrm>
            <a:off x="7514615" y="1688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3" name="Oval 89"/>
          <p:cNvSpPr>
            <a:spLocks noChangeArrowheads="1"/>
          </p:cNvSpPr>
          <p:nvPr/>
        </p:nvSpPr>
        <p:spPr bwMode="auto">
          <a:xfrm>
            <a:off x="8209940" y="18118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4" name="Oval 108"/>
          <p:cNvSpPr>
            <a:spLocks noChangeArrowheads="1"/>
          </p:cNvSpPr>
          <p:nvPr/>
        </p:nvSpPr>
        <p:spPr bwMode="auto">
          <a:xfrm>
            <a:off x="6543065" y="1535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55" name="Oval 113"/>
          <p:cNvSpPr>
            <a:spLocks noChangeArrowheads="1"/>
          </p:cNvSpPr>
          <p:nvPr/>
        </p:nvSpPr>
        <p:spPr bwMode="auto">
          <a:xfrm>
            <a:off x="6447815" y="1688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56" name="Oval 118"/>
          <p:cNvSpPr>
            <a:spLocks noChangeArrowheads="1"/>
          </p:cNvSpPr>
          <p:nvPr/>
        </p:nvSpPr>
        <p:spPr bwMode="auto">
          <a:xfrm>
            <a:off x="8048015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7" name="Oval 119"/>
          <p:cNvSpPr>
            <a:spLocks noChangeArrowheads="1"/>
          </p:cNvSpPr>
          <p:nvPr/>
        </p:nvSpPr>
        <p:spPr bwMode="auto">
          <a:xfrm>
            <a:off x="6514490" y="1792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8" name="Oval 125"/>
          <p:cNvSpPr>
            <a:spLocks noChangeArrowheads="1"/>
          </p:cNvSpPr>
          <p:nvPr/>
        </p:nvSpPr>
        <p:spPr bwMode="auto">
          <a:xfrm>
            <a:off x="8286140" y="15642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9" name="Oval 135"/>
          <p:cNvSpPr>
            <a:spLocks noChangeArrowheads="1"/>
          </p:cNvSpPr>
          <p:nvPr/>
        </p:nvSpPr>
        <p:spPr bwMode="auto">
          <a:xfrm>
            <a:off x="7162190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0" name="Oval 142"/>
          <p:cNvSpPr>
            <a:spLocks noChangeArrowheads="1"/>
          </p:cNvSpPr>
          <p:nvPr/>
        </p:nvSpPr>
        <p:spPr bwMode="auto">
          <a:xfrm>
            <a:off x="6295415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2" name="Oval 144"/>
          <p:cNvSpPr>
            <a:spLocks noChangeArrowheads="1"/>
          </p:cNvSpPr>
          <p:nvPr/>
        </p:nvSpPr>
        <p:spPr bwMode="auto">
          <a:xfrm>
            <a:off x="7390790" y="1897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3" name="Oval 146"/>
          <p:cNvSpPr>
            <a:spLocks noChangeArrowheads="1"/>
          </p:cNvSpPr>
          <p:nvPr/>
        </p:nvSpPr>
        <p:spPr bwMode="auto">
          <a:xfrm>
            <a:off x="6352565" y="1897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4" name="Oval 149"/>
          <p:cNvSpPr>
            <a:spLocks noChangeArrowheads="1"/>
          </p:cNvSpPr>
          <p:nvPr/>
        </p:nvSpPr>
        <p:spPr bwMode="auto">
          <a:xfrm>
            <a:off x="7381265" y="1726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5" name="Oval 150"/>
          <p:cNvSpPr>
            <a:spLocks noChangeArrowheads="1"/>
          </p:cNvSpPr>
          <p:nvPr/>
        </p:nvSpPr>
        <p:spPr bwMode="auto">
          <a:xfrm>
            <a:off x="7686065" y="17452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6" name="Oval 152"/>
          <p:cNvSpPr>
            <a:spLocks noChangeArrowheads="1"/>
          </p:cNvSpPr>
          <p:nvPr/>
        </p:nvSpPr>
        <p:spPr bwMode="auto">
          <a:xfrm>
            <a:off x="6685940" y="1849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8" name="Oval 172"/>
          <p:cNvSpPr>
            <a:spLocks noChangeArrowheads="1"/>
          </p:cNvSpPr>
          <p:nvPr/>
        </p:nvSpPr>
        <p:spPr bwMode="auto">
          <a:xfrm>
            <a:off x="7174890" y="19023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9" name="Oval 173"/>
          <p:cNvSpPr>
            <a:spLocks noChangeArrowheads="1"/>
          </p:cNvSpPr>
          <p:nvPr/>
        </p:nvSpPr>
        <p:spPr bwMode="auto">
          <a:xfrm>
            <a:off x="7146315" y="14642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70" name="Oval 125"/>
          <p:cNvSpPr>
            <a:spLocks noChangeArrowheads="1"/>
          </p:cNvSpPr>
          <p:nvPr/>
        </p:nvSpPr>
        <p:spPr bwMode="auto">
          <a:xfrm>
            <a:off x="8343290" y="2230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1" name="Oval 41"/>
          <p:cNvSpPr>
            <a:spLocks noChangeArrowheads="1"/>
          </p:cNvSpPr>
          <p:nvPr/>
        </p:nvSpPr>
        <p:spPr bwMode="auto">
          <a:xfrm>
            <a:off x="8600465" y="2069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2" name="Oval 64"/>
          <p:cNvSpPr>
            <a:spLocks noChangeArrowheads="1"/>
          </p:cNvSpPr>
          <p:nvPr/>
        </p:nvSpPr>
        <p:spPr bwMode="auto">
          <a:xfrm>
            <a:off x="8448065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3" name="Oval 65"/>
          <p:cNvSpPr>
            <a:spLocks noChangeArrowheads="1"/>
          </p:cNvSpPr>
          <p:nvPr/>
        </p:nvSpPr>
        <p:spPr bwMode="auto">
          <a:xfrm>
            <a:off x="8676665" y="1611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4" name="Oval 66"/>
          <p:cNvSpPr>
            <a:spLocks noChangeArrowheads="1"/>
          </p:cNvSpPr>
          <p:nvPr/>
        </p:nvSpPr>
        <p:spPr bwMode="auto">
          <a:xfrm>
            <a:off x="8648090" y="18118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5" name="Oval 73"/>
          <p:cNvSpPr>
            <a:spLocks noChangeArrowheads="1"/>
          </p:cNvSpPr>
          <p:nvPr/>
        </p:nvSpPr>
        <p:spPr bwMode="auto">
          <a:xfrm>
            <a:off x="829566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6" name="Oval 74"/>
          <p:cNvSpPr>
            <a:spLocks noChangeArrowheads="1"/>
          </p:cNvSpPr>
          <p:nvPr/>
        </p:nvSpPr>
        <p:spPr bwMode="auto">
          <a:xfrm>
            <a:off x="8448065" y="2069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7" name="Oval 75"/>
          <p:cNvSpPr>
            <a:spLocks noChangeArrowheads="1"/>
          </p:cNvSpPr>
          <p:nvPr/>
        </p:nvSpPr>
        <p:spPr bwMode="auto">
          <a:xfrm>
            <a:off x="8324240" y="1688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8" name="Oval 76"/>
          <p:cNvSpPr>
            <a:spLocks noChangeArrowheads="1"/>
          </p:cNvSpPr>
          <p:nvPr/>
        </p:nvSpPr>
        <p:spPr bwMode="auto">
          <a:xfrm>
            <a:off x="8448065" y="1764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9" name="Oval 89"/>
          <p:cNvSpPr>
            <a:spLocks noChangeArrowheads="1"/>
          </p:cNvSpPr>
          <p:nvPr/>
        </p:nvSpPr>
        <p:spPr bwMode="auto">
          <a:xfrm>
            <a:off x="8714765" y="1992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0" name="Oval 118"/>
          <p:cNvSpPr>
            <a:spLocks noChangeArrowheads="1"/>
          </p:cNvSpPr>
          <p:nvPr/>
        </p:nvSpPr>
        <p:spPr bwMode="auto">
          <a:xfrm>
            <a:off x="8524265" y="1916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1" name="Oval 125"/>
          <p:cNvSpPr>
            <a:spLocks noChangeArrowheads="1"/>
          </p:cNvSpPr>
          <p:nvPr/>
        </p:nvSpPr>
        <p:spPr bwMode="auto">
          <a:xfrm>
            <a:off x="8724290" y="1716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2" name="Oval 64"/>
          <p:cNvSpPr>
            <a:spLocks noChangeArrowheads="1"/>
          </p:cNvSpPr>
          <p:nvPr/>
        </p:nvSpPr>
        <p:spPr bwMode="auto">
          <a:xfrm>
            <a:off x="8228990" y="2183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3" name="Oval 65"/>
          <p:cNvSpPr>
            <a:spLocks noChangeArrowheads="1"/>
          </p:cNvSpPr>
          <p:nvPr/>
        </p:nvSpPr>
        <p:spPr bwMode="auto">
          <a:xfrm>
            <a:off x="8457590" y="2183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4" name="Oval 66"/>
          <p:cNvSpPr>
            <a:spLocks noChangeArrowheads="1"/>
          </p:cNvSpPr>
          <p:nvPr/>
        </p:nvSpPr>
        <p:spPr bwMode="auto">
          <a:xfrm>
            <a:off x="8467115" y="2383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5" name="Oval 75"/>
          <p:cNvSpPr>
            <a:spLocks noChangeArrowheads="1"/>
          </p:cNvSpPr>
          <p:nvPr/>
        </p:nvSpPr>
        <p:spPr bwMode="auto">
          <a:xfrm>
            <a:off x="8076590" y="2183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6" name="Oval 76"/>
          <p:cNvSpPr>
            <a:spLocks noChangeArrowheads="1"/>
          </p:cNvSpPr>
          <p:nvPr/>
        </p:nvSpPr>
        <p:spPr bwMode="auto">
          <a:xfrm>
            <a:off x="8267090" y="2335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7" name="Oval 125"/>
          <p:cNvSpPr>
            <a:spLocks noChangeArrowheads="1"/>
          </p:cNvSpPr>
          <p:nvPr/>
        </p:nvSpPr>
        <p:spPr bwMode="auto">
          <a:xfrm>
            <a:off x="8581415" y="22881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8" name="Oval 40"/>
          <p:cNvSpPr>
            <a:spLocks noChangeArrowheads="1"/>
          </p:cNvSpPr>
          <p:nvPr/>
        </p:nvSpPr>
        <p:spPr bwMode="auto">
          <a:xfrm>
            <a:off x="7895615" y="3307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9" name="Oval 54"/>
          <p:cNvSpPr>
            <a:spLocks noChangeArrowheads="1"/>
          </p:cNvSpPr>
          <p:nvPr/>
        </p:nvSpPr>
        <p:spPr bwMode="auto">
          <a:xfrm>
            <a:off x="7743215" y="4164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90" name="Oval 55"/>
          <p:cNvSpPr>
            <a:spLocks noChangeArrowheads="1"/>
          </p:cNvSpPr>
          <p:nvPr/>
        </p:nvSpPr>
        <p:spPr bwMode="auto">
          <a:xfrm>
            <a:off x="7590815" y="4135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91" name="Oval 70"/>
          <p:cNvSpPr>
            <a:spLocks noChangeArrowheads="1"/>
          </p:cNvSpPr>
          <p:nvPr/>
        </p:nvSpPr>
        <p:spPr bwMode="auto">
          <a:xfrm>
            <a:off x="7628915" y="3402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2" name="Oval 94"/>
          <p:cNvSpPr>
            <a:spLocks noChangeArrowheads="1"/>
          </p:cNvSpPr>
          <p:nvPr/>
        </p:nvSpPr>
        <p:spPr bwMode="auto">
          <a:xfrm>
            <a:off x="7876565" y="4602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3" name="Oval 95"/>
          <p:cNvSpPr>
            <a:spLocks noChangeArrowheads="1"/>
          </p:cNvSpPr>
          <p:nvPr/>
        </p:nvSpPr>
        <p:spPr bwMode="auto">
          <a:xfrm>
            <a:off x="7895615" y="4069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4" name="Oval 100"/>
          <p:cNvSpPr>
            <a:spLocks noChangeArrowheads="1"/>
          </p:cNvSpPr>
          <p:nvPr/>
        </p:nvSpPr>
        <p:spPr bwMode="auto">
          <a:xfrm>
            <a:off x="7514615" y="4678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5" name="Oval 110"/>
          <p:cNvSpPr>
            <a:spLocks noChangeArrowheads="1"/>
          </p:cNvSpPr>
          <p:nvPr/>
        </p:nvSpPr>
        <p:spPr bwMode="auto">
          <a:xfrm>
            <a:off x="7676540" y="4297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7" name="Oval 122"/>
          <p:cNvSpPr>
            <a:spLocks noChangeArrowheads="1"/>
          </p:cNvSpPr>
          <p:nvPr/>
        </p:nvSpPr>
        <p:spPr bwMode="auto">
          <a:xfrm>
            <a:off x="7847990" y="4278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8" name="Oval 123"/>
          <p:cNvSpPr>
            <a:spLocks noChangeArrowheads="1"/>
          </p:cNvSpPr>
          <p:nvPr/>
        </p:nvSpPr>
        <p:spPr bwMode="auto">
          <a:xfrm>
            <a:off x="7895615" y="4450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9" name="Oval 139"/>
          <p:cNvSpPr>
            <a:spLocks noChangeArrowheads="1"/>
          </p:cNvSpPr>
          <p:nvPr/>
        </p:nvSpPr>
        <p:spPr bwMode="auto">
          <a:xfrm>
            <a:off x="7714640" y="4650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0" name="Oval 162"/>
          <p:cNvSpPr>
            <a:spLocks noChangeArrowheads="1"/>
          </p:cNvSpPr>
          <p:nvPr/>
        </p:nvSpPr>
        <p:spPr bwMode="auto">
          <a:xfrm>
            <a:off x="7574940" y="45122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1" name="Oval 164"/>
          <p:cNvSpPr>
            <a:spLocks noChangeArrowheads="1"/>
          </p:cNvSpPr>
          <p:nvPr/>
        </p:nvSpPr>
        <p:spPr bwMode="auto">
          <a:xfrm>
            <a:off x="7708290" y="44455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2" name="Oval 165"/>
          <p:cNvSpPr>
            <a:spLocks noChangeArrowheads="1"/>
          </p:cNvSpPr>
          <p:nvPr/>
        </p:nvSpPr>
        <p:spPr bwMode="auto">
          <a:xfrm>
            <a:off x="7555890" y="43598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3" name="Oval 170"/>
          <p:cNvSpPr>
            <a:spLocks noChangeArrowheads="1"/>
          </p:cNvSpPr>
          <p:nvPr/>
        </p:nvSpPr>
        <p:spPr bwMode="auto">
          <a:xfrm>
            <a:off x="7974990" y="36454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5" name="Oval 31"/>
          <p:cNvSpPr>
            <a:spLocks noChangeArrowheads="1"/>
          </p:cNvSpPr>
          <p:nvPr/>
        </p:nvSpPr>
        <p:spPr bwMode="auto">
          <a:xfrm>
            <a:off x="5371490" y="3478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6" name="Oval 43"/>
          <p:cNvSpPr>
            <a:spLocks noChangeArrowheads="1"/>
          </p:cNvSpPr>
          <p:nvPr/>
        </p:nvSpPr>
        <p:spPr bwMode="auto">
          <a:xfrm>
            <a:off x="5323865" y="2640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7" name="Oval 45"/>
          <p:cNvSpPr>
            <a:spLocks noChangeArrowheads="1"/>
          </p:cNvSpPr>
          <p:nvPr/>
        </p:nvSpPr>
        <p:spPr bwMode="auto">
          <a:xfrm>
            <a:off x="5566752" y="26834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08" name="Oval 56"/>
          <p:cNvSpPr>
            <a:spLocks noChangeArrowheads="1"/>
          </p:cNvSpPr>
          <p:nvPr/>
        </p:nvSpPr>
        <p:spPr bwMode="auto">
          <a:xfrm>
            <a:off x="5342915" y="2792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09" name="Oval 57"/>
          <p:cNvSpPr>
            <a:spLocks noChangeArrowheads="1"/>
          </p:cNvSpPr>
          <p:nvPr/>
        </p:nvSpPr>
        <p:spPr bwMode="auto">
          <a:xfrm>
            <a:off x="5476265" y="294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0" name="Oval 58"/>
          <p:cNvSpPr>
            <a:spLocks noChangeArrowheads="1"/>
          </p:cNvSpPr>
          <p:nvPr/>
        </p:nvSpPr>
        <p:spPr bwMode="auto">
          <a:xfrm>
            <a:off x="5666765" y="3193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1" name="Oval 59"/>
          <p:cNvSpPr>
            <a:spLocks noChangeArrowheads="1"/>
          </p:cNvSpPr>
          <p:nvPr/>
        </p:nvSpPr>
        <p:spPr bwMode="auto">
          <a:xfrm>
            <a:off x="5323865" y="294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2" name="Oval 60"/>
          <p:cNvSpPr>
            <a:spLocks noChangeArrowheads="1"/>
          </p:cNvSpPr>
          <p:nvPr/>
        </p:nvSpPr>
        <p:spPr bwMode="auto">
          <a:xfrm>
            <a:off x="5371490" y="3097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3" name="Oval 61"/>
          <p:cNvSpPr>
            <a:spLocks noChangeArrowheads="1"/>
          </p:cNvSpPr>
          <p:nvPr/>
        </p:nvSpPr>
        <p:spPr bwMode="auto">
          <a:xfrm>
            <a:off x="5476265" y="3250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4" name="Oval 62"/>
          <p:cNvSpPr>
            <a:spLocks noChangeArrowheads="1"/>
          </p:cNvSpPr>
          <p:nvPr/>
        </p:nvSpPr>
        <p:spPr bwMode="auto">
          <a:xfrm>
            <a:off x="5628665" y="3402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5" name="Oval 77"/>
          <p:cNvSpPr>
            <a:spLocks noChangeArrowheads="1"/>
          </p:cNvSpPr>
          <p:nvPr/>
        </p:nvSpPr>
        <p:spPr bwMode="auto">
          <a:xfrm>
            <a:off x="5476265" y="3631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6" name="Oval 82"/>
          <p:cNvSpPr>
            <a:spLocks noChangeArrowheads="1"/>
          </p:cNvSpPr>
          <p:nvPr/>
        </p:nvSpPr>
        <p:spPr bwMode="auto">
          <a:xfrm>
            <a:off x="5476265" y="34358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7" name="Oval 93"/>
          <p:cNvSpPr>
            <a:spLocks noChangeArrowheads="1"/>
          </p:cNvSpPr>
          <p:nvPr/>
        </p:nvSpPr>
        <p:spPr bwMode="auto">
          <a:xfrm>
            <a:off x="5323865" y="3707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8" name="Oval 113"/>
          <p:cNvSpPr>
            <a:spLocks noChangeArrowheads="1"/>
          </p:cNvSpPr>
          <p:nvPr/>
        </p:nvSpPr>
        <p:spPr bwMode="auto">
          <a:xfrm>
            <a:off x="5628665" y="2869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9" name="Oval 115"/>
          <p:cNvSpPr>
            <a:spLocks noChangeArrowheads="1"/>
          </p:cNvSpPr>
          <p:nvPr/>
        </p:nvSpPr>
        <p:spPr bwMode="auto">
          <a:xfrm>
            <a:off x="5676290" y="3631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0" name="Oval 128"/>
          <p:cNvSpPr>
            <a:spLocks noChangeArrowheads="1"/>
          </p:cNvSpPr>
          <p:nvPr/>
        </p:nvSpPr>
        <p:spPr bwMode="auto">
          <a:xfrm>
            <a:off x="5323865" y="3288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1" name="Oval 142"/>
          <p:cNvSpPr>
            <a:spLocks noChangeArrowheads="1"/>
          </p:cNvSpPr>
          <p:nvPr/>
        </p:nvSpPr>
        <p:spPr bwMode="auto">
          <a:xfrm>
            <a:off x="5476265" y="2792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2" name="Oval 146"/>
          <p:cNvSpPr>
            <a:spLocks noChangeArrowheads="1"/>
          </p:cNvSpPr>
          <p:nvPr/>
        </p:nvSpPr>
        <p:spPr bwMode="auto">
          <a:xfrm>
            <a:off x="5533415" y="3078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3" name="Oval 55"/>
          <p:cNvSpPr>
            <a:spLocks noChangeArrowheads="1"/>
          </p:cNvSpPr>
          <p:nvPr/>
        </p:nvSpPr>
        <p:spPr bwMode="auto">
          <a:xfrm>
            <a:off x="8076590" y="4107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4" name="Oval 100"/>
          <p:cNvSpPr>
            <a:spLocks noChangeArrowheads="1"/>
          </p:cNvSpPr>
          <p:nvPr/>
        </p:nvSpPr>
        <p:spPr bwMode="auto">
          <a:xfrm>
            <a:off x="8000390" y="4650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5" name="Oval 110"/>
          <p:cNvSpPr>
            <a:spLocks noChangeArrowheads="1"/>
          </p:cNvSpPr>
          <p:nvPr/>
        </p:nvSpPr>
        <p:spPr bwMode="auto">
          <a:xfrm>
            <a:off x="8162315" y="4269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6" name="Oval 116"/>
          <p:cNvSpPr>
            <a:spLocks noChangeArrowheads="1"/>
          </p:cNvSpPr>
          <p:nvPr/>
        </p:nvSpPr>
        <p:spPr bwMode="auto">
          <a:xfrm>
            <a:off x="8041665" y="3926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7" name="Oval 139"/>
          <p:cNvSpPr>
            <a:spLocks noChangeArrowheads="1"/>
          </p:cNvSpPr>
          <p:nvPr/>
        </p:nvSpPr>
        <p:spPr bwMode="auto">
          <a:xfrm>
            <a:off x="8200415" y="4621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8" name="Oval 147"/>
          <p:cNvSpPr>
            <a:spLocks noChangeArrowheads="1"/>
          </p:cNvSpPr>
          <p:nvPr/>
        </p:nvSpPr>
        <p:spPr bwMode="auto">
          <a:xfrm>
            <a:off x="7981340" y="4221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9" name="Oval 162"/>
          <p:cNvSpPr>
            <a:spLocks noChangeArrowheads="1"/>
          </p:cNvSpPr>
          <p:nvPr/>
        </p:nvSpPr>
        <p:spPr bwMode="auto">
          <a:xfrm>
            <a:off x="8060715" y="44836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0" name="Oval 164"/>
          <p:cNvSpPr>
            <a:spLocks noChangeArrowheads="1"/>
          </p:cNvSpPr>
          <p:nvPr/>
        </p:nvSpPr>
        <p:spPr bwMode="auto">
          <a:xfrm>
            <a:off x="8194065" y="44169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1" name="Oval 165"/>
          <p:cNvSpPr>
            <a:spLocks noChangeArrowheads="1"/>
          </p:cNvSpPr>
          <p:nvPr/>
        </p:nvSpPr>
        <p:spPr bwMode="auto">
          <a:xfrm>
            <a:off x="8041665" y="43312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3" name="Oval 100"/>
          <p:cNvSpPr>
            <a:spLocks noChangeArrowheads="1"/>
          </p:cNvSpPr>
          <p:nvPr/>
        </p:nvSpPr>
        <p:spPr bwMode="auto">
          <a:xfrm>
            <a:off x="7990865" y="3107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4" name="Oval 110"/>
          <p:cNvSpPr>
            <a:spLocks noChangeArrowheads="1"/>
          </p:cNvSpPr>
          <p:nvPr/>
        </p:nvSpPr>
        <p:spPr bwMode="auto">
          <a:xfrm>
            <a:off x="8152790" y="2726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6" name="Oval 139"/>
          <p:cNvSpPr>
            <a:spLocks noChangeArrowheads="1"/>
          </p:cNvSpPr>
          <p:nvPr/>
        </p:nvSpPr>
        <p:spPr bwMode="auto">
          <a:xfrm>
            <a:off x="8190890" y="3078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8" name="Oval 162"/>
          <p:cNvSpPr>
            <a:spLocks noChangeArrowheads="1"/>
          </p:cNvSpPr>
          <p:nvPr/>
        </p:nvSpPr>
        <p:spPr bwMode="auto">
          <a:xfrm>
            <a:off x="8051190" y="29882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0" name="Oval 165"/>
          <p:cNvSpPr>
            <a:spLocks noChangeArrowheads="1"/>
          </p:cNvSpPr>
          <p:nvPr/>
        </p:nvSpPr>
        <p:spPr bwMode="auto">
          <a:xfrm>
            <a:off x="8032140" y="27881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1" name="Oval 55"/>
          <p:cNvSpPr>
            <a:spLocks noChangeArrowheads="1"/>
          </p:cNvSpPr>
          <p:nvPr/>
        </p:nvSpPr>
        <p:spPr bwMode="auto">
          <a:xfrm>
            <a:off x="5457215" y="1688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42" name="Oval 100"/>
          <p:cNvSpPr>
            <a:spLocks noChangeArrowheads="1"/>
          </p:cNvSpPr>
          <p:nvPr/>
        </p:nvSpPr>
        <p:spPr bwMode="auto">
          <a:xfrm>
            <a:off x="5381015" y="2230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3" name="Oval 110"/>
          <p:cNvSpPr>
            <a:spLocks noChangeArrowheads="1"/>
          </p:cNvSpPr>
          <p:nvPr/>
        </p:nvSpPr>
        <p:spPr bwMode="auto">
          <a:xfrm>
            <a:off x="5542940" y="1849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4" name="Oval 116"/>
          <p:cNvSpPr>
            <a:spLocks noChangeArrowheads="1"/>
          </p:cNvSpPr>
          <p:nvPr/>
        </p:nvSpPr>
        <p:spPr bwMode="auto">
          <a:xfrm>
            <a:off x="5422290" y="1488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5" name="Oval 139"/>
          <p:cNvSpPr>
            <a:spLocks noChangeArrowheads="1"/>
          </p:cNvSpPr>
          <p:nvPr/>
        </p:nvSpPr>
        <p:spPr bwMode="auto">
          <a:xfrm>
            <a:off x="5581040" y="2202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6" name="Oval 147"/>
          <p:cNvSpPr>
            <a:spLocks noChangeArrowheads="1"/>
          </p:cNvSpPr>
          <p:nvPr/>
        </p:nvSpPr>
        <p:spPr bwMode="auto">
          <a:xfrm>
            <a:off x="5361965" y="1802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7" name="Oval 162"/>
          <p:cNvSpPr>
            <a:spLocks noChangeArrowheads="1"/>
          </p:cNvSpPr>
          <p:nvPr/>
        </p:nvSpPr>
        <p:spPr bwMode="auto">
          <a:xfrm>
            <a:off x="5441340" y="20642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8" name="Oval 164"/>
          <p:cNvSpPr>
            <a:spLocks noChangeArrowheads="1"/>
          </p:cNvSpPr>
          <p:nvPr/>
        </p:nvSpPr>
        <p:spPr bwMode="auto">
          <a:xfrm>
            <a:off x="5574690" y="19976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9" name="Oval 165"/>
          <p:cNvSpPr>
            <a:spLocks noChangeArrowheads="1"/>
          </p:cNvSpPr>
          <p:nvPr/>
        </p:nvSpPr>
        <p:spPr bwMode="auto">
          <a:xfrm>
            <a:off x="5422290" y="19118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50" name="Oval 55"/>
          <p:cNvSpPr>
            <a:spLocks noChangeArrowheads="1"/>
          </p:cNvSpPr>
          <p:nvPr/>
        </p:nvSpPr>
        <p:spPr bwMode="auto">
          <a:xfrm>
            <a:off x="5609615" y="1497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1" name="Oval 55"/>
          <p:cNvSpPr>
            <a:spLocks noChangeArrowheads="1"/>
          </p:cNvSpPr>
          <p:nvPr/>
        </p:nvSpPr>
        <p:spPr bwMode="auto">
          <a:xfrm>
            <a:off x="5342915" y="16213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2" name="Oval 162"/>
          <p:cNvSpPr>
            <a:spLocks noChangeArrowheads="1"/>
          </p:cNvSpPr>
          <p:nvPr/>
        </p:nvSpPr>
        <p:spPr bwMode="auto">
          <a:xfrm>
            <a:off x="5336565" y="19976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53" name="Oval 55"/>
          <p:cNvSpPr>
            <a:spLocks noChangeArrowheads="1"/>
          </p:cNvSpPr>
          <p:nvPr/>
        </p:nvSpPr>
        <p:spPr bwMode="auto">
          <a:xfrm>
            <a:off x="5609615" y="1669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4" name="Oval 55"/>
          <p:cNvSpPr>
            <a:spLocks noChangeArrowheads="1"/>
          </p:cNvSpPr>
          <p:nvPr/>
        </p:nvSpPr>
        <p:spPr bwMode="auto">
          <a:xfrm>
            <a:off x="5762015" y="1497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5" name="Oval 55"/>
          <p:cNvSpPr>
            <a:spLocks noChangeArrowheads="1"/>
          </p:cNvSpPr>
          <p:nvPr/>
        </p:nvSpPr>
        <p:spPr bwMode="auto">
          <a:xfrm>
            <a:off x="5781065" y="1640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6" name="Oval 55"/>
          <p:cNvSpPr>
            <a:spLocks noChangeArrowheads="1"/>
          </p:cNvSpPr>
          <p:nvPr/>
        </p:nvSpPr>
        <p:spPr bwMode="auto">
          <a:xfrm>
            <a:off x="5781065" y="18118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7" name="Oval 55"/>
          <p:cNvSpPr>
            <a:spLocks noChangeArrowheads="1"/>
          </p:cNvSpPr>
          <p:nvPr/>
        </p:nvSpPr>
        <p:spPr bwMode="auto">
          <a:xfrm>
            <a:off x="5933465" y="1640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8" name="Oval 55"/>
          <p:cNvSpPr>
            <a:spLocks noChangeArrowheads="1"/>
          </p:cNvSpPr>
          <p:nvPr/>
        </p:nvSpPr>
        <p:spPr bwMode="auto">
          <a:xfrm>
            <a:off x="5933465" y="1792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9" name="Oval 55"/>
          <p:cNvSpPr>
            <a:spLocks noChangeArrowheads="1"/>
          </p:cNvSpPr>
          <p:nvPr/>
        </p:nvSpPr>
        <p:spPr bwMode="auto">
          <a:xfrm>
            <a:off x="7257440" y="1583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0" name="Oval 55"/>
          <p:cNvSpPr>
            <a:spLocks noChangeArrowheads="1"/>
          </p:cNvSpPr>
          <p:nvPr/>
        </p:nvSpPr>
        <p:spPr bwMode="auto">
          <a:xfrm>
            <a:off x="7257440" y="1754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1" name="Oval 55"/>
          <p:cNvSpPr>
            <a:spLocks noChangeArrowheads="1"/>
          </p:cNvSpPr>
          <p:nvPr/>
        </p:nvSpPr>
        <p:spPr bwMode="auto">
          <a:xfrm>
            <a:off x="7409840" y="1583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2" name="Oval 40"/>
          <p:cNvSpPr>
            <a:spLocks noChangeArrowheads="1"/>
          </p:cNvSpPr>
          <p:nvPr/>
        </p:nvSpPr>
        <p:spPr bwMode="auto">
          <a:xfrm>
            <a:off x="8048015" y="3459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3" name="Oval 100"/>
          <p:cNvSpPr>
            <a:spLocks noChangeArrowheads="1"/>
          </p:cNvSpPr>
          <p:nvPr/>
        </p:nvSpPr>
        <p:spPr bwMode="auto">
          <a:xfrm>
            <a:off x="8143265" y="32596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4" name="Oval 40"/>
          <p:cNvSpPr>
            <a:spLocks noChangeArrowheads="1"/>
          </p:cNvSpPr>
          <p:nvPr/>
        </p:nvSpPr>
        <p:spPr bwMode="auto">
          <a:xfrm>
            <a:off x="8095640" y="3745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5" name="Oval 100"/>
          <p:cNvSpPr>
            <a:spLocks noChangeArrowheads="1"/>
          </p:cNvSpPr>
          <p:nvPr/>
        </p:nvSpPr>
        <p:spPr bwMode="auto">
          <a:xfrm>
            <a:off x="8190890" y="3545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6" name="Oval 40"/>
          <p:cNvSpPr>
            <a:spLocks noChangeArrowheads="1"/>
          </p:cNvSpPr>
          <p:nvPr/>
        </p:nvSpPr>
        <p:spPr bwMode="auto">
          <a:xfrm>
            <a:off x="8219465" y="4078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7" name="Oval 100"/>
          <p:cNvSpPr>
            <a:spLocks noChangeArrowheads="1"/>
          </p:cNvSpPr>
          <p:nvPr/>
        </p:nvSpPr>
        <p:spPr bwMode="auto">
          <a:xfrm>
            <a:off x="8219465" y="3945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8" name="Oval 40"/>
          <p:cNvSpPr>
            <a:spLocks noChangeArrowheads="1"/>
          </p:cNvSpPr>
          <p:nvPr/>
        </p:nvSpPr>
        <p:spPr bwMode="auto">
          <a:xfrm>
            <a:off x="5457215" y="25357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9" name="Oval 100"/>
          <p:cNvSpPr>
            <a:spLocks noChangeArrowheads="1"/>
          </p:cNvSpPr>
          <p:nvPr/>
        </p:nvSpPr>
        <p:spPr bwMode="auto">
          <a:xfrm>
            <a:off x="5552465" y="2335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0" name="Oval 171"/>
          <p:cNvSpPr>
            <a:spLocks noChangeArrowheads="1"/>
          </p:cNvSpPr>
          <p:nvPr/>
        </p:nvSpPr>
        <p:spPr bwMode="auto">
          <a:xfrm>
            <a:off x="6851040" y="20261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1" name="Oval 172"/>
          <p:cNvSpPr>
            <a:spLocks noChangeArrowheads="1"/>
          </p:cNvSpPr>
          <p:nvPr/>
        </p:nvSpPr>
        <p:spPr bwMode="auto">
          <a:xfrm>
            <a:off x="7003440" y="204523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2" name="Oval 171"/>
          <p:cNvSpPr>
            <a:spLocks noChangeArrowheads="1"/>
          </p:cNvSpPr>
          <p:nvPr/>
        </p:nvSpPr>
        <p:spPr bwMode="auto">
          <a:xfrm>
            <a:off x="6698640" y="22262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3" name="Oval 172"/>
          <p:cNvSpPr>
            <a:spLocks noChangeArrowheads="1"/>
          </p:cNvSpPr>
          <p:nvPr/>
        </p:nvSpPr>
        <p:spPr bwMode="auto">
          <a:xfrm>
            <a:off x="6851040" y="224526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4" name="Oval 115"/>
          <p:cNvSpPr>
            <a:spLocks noChangeArrowheads="1"/>
          </p:cNvSpPr>
          <p:nvPr/>
        </p:nvSpPr>
        <p:spPr bwMode="auto">
          <a:xfrm>
            <a:off x="5504840" y="38692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8" name="Oval 40"/>
          <p:cNvSpPr>
            <a:spLocks noChangeArrowheads="1"/>
          </p:cNvSpPr>
          <p:nvPr/>
        </p:nvSpPr>
        <p:spPr bwMode="auto">
          <a:xfrm>
            <a:off x="5333390" y="2421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1" name="Oval 65"/>
          <p:cNvSpPr>
            <a:spLocks noChangeArrowheads="1"/>
          </p:cNvSpPr>
          <p:nvPr/>
        </p:nvSpPr>
        <p:spPr bwMode="auto">
          <a:xfrm>
            <a:off x="8562365" y="15070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2" name="Oval 89"/>
          <p:cNvSpPr>
            <a:spLocks noChangeArrowheads="1"/>
          </p:cNvSpPr>
          <p:nvPr/>
        </p:nvSpPr>
        <p:spPr bwMode="auto">
          <a:xfrm>
            <a:off x="8714765" y="2421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3" name="Oval 125"/>
          <p:cNvSpPr>
            <a:spLocks noChangeArrowheads="1"/>
          </p:cNvSpPr>
          <p:nvPr/>
        </p:nvSpPr>
        <p:spPr bwMode="auto">
          <a:xfrm>
            <a:off x="8724290" y="2145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4" name="Oval 79"/>
          <p:cNvSpPr>
            <a:spLocks noChangeArrowheads="1"/>
          </p:cNvSpPr>
          <p:nvPr/>
        </p:nvSpPr>
        <p:spPr bwMode="auto">
          <a:xfrm>
            <a:off x="8584590" y="4007387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Rectangle 461"/>
          <p:cNvSpPr/>
          <p:nvPr/>
        </p:nvSpPr>
        <p:spPr>
          <a:xfrm>
            <a:off x="8803665" y="2273837"/>
            <a:ext cx="466725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9" name="Oval 21"/>
          <p:cNvSpPr>
            <a:spLocks noChangeArrowheads="1"/>
          </p:cNvSpPr>
          <p:nvPr/>
        </p:nvSpPr>
        <p:spPr bwMode="auto">
          <a:xfrm>
            <a:off x="6865747" y="2629341"/>
            <a:ext cx="720780" cy="70260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04" name="Text Box 22"/>
          <p:cNvSpPr txBox="1">
            <a:spLocks noChangeArrowheads="1"/>
          </p:cNvSpPr>
          <p:nvPr/>
        </p:nvSpPr>
        <p:spPr bwMode="auto">
          <a:xfrm>
            <a:off x="6503363" y="4980525"/>
            <a:ext cx="1119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/>
              <a:t>Drift Cell</a:t>
            </a:r>
          </a:p>
        </p:txBody>
      </p:sp>
      <p:sp>
        <p:nvSpPr>
          <p:cNvPr id="450" name="Text Box 12"/>
          <p:cNvSpPr txBox="1">
            <a:spLocks noChangeArrowheads="1"/>
          </p:cNvSpPr>
          <p:nvPr/>
        </p:nvSpPr>
        <p:spPr bwMode="auto">
          <a:xfrm>
            <a:off x="6843102" y="1549937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 dirty="0"/>
              <a:t>E</a:t>
            </a:r>
          </a:p>
        </p:txBody>
      </p:sp>
      <p:sp>
        <p:nvSpPr>
          <p:cNvPr id="456" name="Line 23"/>
          <p:cNvSpPr>
            <a:spLocks noChangeShapeType="1"/>
          </p:cNvSpPr>
          <p:nvPr/>
        </p:nvSpPr>
        <p:spPr bwMode="auto">
          <a:xfrm flipV="1">
            <a:off x="6911507" y="1597562"/>
            <a:ext cx="19202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458" name="Oval 171"/>
          <p:cNvSpPr>
            <a:spLocks noChangeArrowheads="1"/>
          </p:cNvSpPr>
          <p:nvPr/>
        </p:nvSpPr>
        <p:spPr bwMode="auto">
          <a:xfrm>
            <a:off x="7022490" y="1883312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Line 23"/>
          <p:cNvSpPr>
            <a:spLocks noChangeShapeType="1"/>
          </p:cNvSpPr>
          <p:nvPr/>
        </p:nvSpPr>
        <p:spPr bwMode="auto">
          <a:xfrm flipV="1">
            <a:off x="7796180" y="2473862"/>
            <a:ext cx="192024" cy="0"/>
          </a:xfrm>
          <a:prstGeom prst="line">
            <a:avLst/>
          </a:prstGeom>
          <a:noFill/>
          <a:ln w="1397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463" name="Line 23"/>
          <p:cNvSpPr>
            <a:spLocks noChangeShapeType="1"/>
          </p:cNvSpPr>
          <p:nvPr/>
        </p:nvSpPr>
        <p:spPr bwMode="auto">
          <a:xfrm flipV="1">
            <a:off x="6027416" y="2483676"/>
            <a:ext cx="19202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829C591C-F0B5-427C-AE9C-52C08A00623D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0BF1D222-2A9D-495A-8DB3-44F43F973DE2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Ion Mobility Concept</a:t>
            </a:r>
          </a:p>
        </p:txBody>
      </p:sp>
      <p:sp>
        <p:nvSpPr>
          <p:cNvPr id="371" name="Rectangle 7">
            <a:extLst>
              <a:ext uri="{FF2B5EF4-FFF2-40B4-BE49-F238E27FC236}">
                <a16:creationId xmlns:a16="http://schemas.microsoft.com/office/drawing/2014/main" id="{3718BE55-CC26-471E-8218-BE5B59C3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56" y="1421987"/>
            <a:ext cx="4745011" cy="330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itchFamily="34" charset="0"/>
              </a:rPr>
              <a:t>Defines how an ion drifts through a gas under the influence of an electric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itchFamily="34" charset="0"/>
              </a:rPr>
              <a:t>Separation based on the mass, charge, size &amp; shape </a:t>
            </a:r>
          </a:p>
          <a:p>
            <a:r>
              <a:rPr lang="en-US" dirty="0">
                <a:latin typeface="+mj-lt"/>
                <a:cs typeface="Arial" pitchFamily="34" charset="0"/>
              </a:rPr>
              <a:t>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itchFamily="34" charset="0"/>
              </a:rPr>
              <a:t>Variables in diverse IMS methods</a:t>
            </a:r>
          </a:p>
          <a:p>
            <a:pPr marL="800020" lvl="1" indent="-342900">
              <a:buFont typeface="Arial" panose="020B0604020202020204" pitchFamily="34" charset="0"/>
              <a:buChar char="•"/>
            </a:pPr>
            <a:r>
              <a:rPr lang="en-US" sz="1650" dirty="0">
                <a:latin typeface="+mj-lt"/>
                <a:cs typeface="Arial" pitchFamily="34" charset="0"/>
              </a:rPr>
              <a:t>Electric field</a:t>
            </a:r>
          </a:p>
          <a:p>
            <a:pPr marL="800020" lvl="1" indent="-342900">
              <a:buFont typeface="Arial" panose="020B0604020202020204" pitchFamily="34" charset="0"/>
              <a:buChar char="•"/>
            </a:pPr>
            <a:r>
              <a:rPr lang="en-US" sz="1650" dirty="0">
                <a:latin typeface="+mj-lt"/>
                <a:cs typeface="Arial" pitchFamily="34" charset="0"/>
              </a:rPr>
              <a:t>Pressure</a:t>
            </a:r>
          </a:p>
          <a:p>
            <a:pPr marL="800020" lvl="1" indent="-342900">
              <a:buFont typeface="Arial" panose="020B0604020202020204" pitchFamily="34" charset="0"/>
              <a:buChar char="•"/>
            </a:pPr>
            <a:r>
              <a:rPr lang="en-US" sz="1650" dirty="0">
                <a:latin typeface="+mj-lt"/>
                <a:cs typeface="Arial" pitchFamily="34" charset="0"/>
              </a:rPr>
              <a:t>Gas composition</a:t>
            </a:r>
          </a:p>
          <a:p>
            <a:pPr marL="800020" lvl="1" indent="-342900">
              <a:buFont typeface="Arial" panose="020B0604020202020204" pitchFamily="34" charset="0"/>
              <a:buChar char="•"/>
            </a:pPr>
            <a:r>
              <a:rPr lang="en-US" sz="1650" dirty="0">
                <a:latin typeface="+mj-lt"/>
                <a:cs typeface="Arial" pitchFamily="34" charset="0"/>
              </a:rPr>
              <a:t>Gas flow </a:t>
            </a:r>
          </a:p>
          <a:p>
            <a:pPr marL="800020" lvl="1" indent="-342900">
              <a:buFont typeface="Arial" panose="020B0604020202020204" pitchFamily="34" charset="0"/>
              <a:buChar char="•"/>
            </a:pPr>
            <a:r>
              <a:rPr lang="en-US" sz="1650" dirty="0">
                <a:latin typeface="+mj-lt"/>
                <a:cs typeface="Arial" pitchFamily="34" charset="0"/>
              </a:rPr>
              <a:t>Temperature</a:t>
            </a:r>
          </a:p>
        </p:txBody>
      </p:sp>
    </p:spTree>
    <p:extLst>
      <p:ext uri="{BB962C8B-B14F-4D97-AF65-F5344CB8AC3E}">
        <p14:creationId xmlns:p14="http://schemas.microsoft.com/office/powerpoint/2010/main" val="3747017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" grpId="0" animBg="1"/>
      <p:bldP spid="46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2201863" y="1733550"/>
            <a:ext cx="3571875" cy="33909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-110" charset="-128"/>
              <a:cs typeface="Arial" pitchFamily="34" charset="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3765550" y="18573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 dirty="0"/>
              <a:t>E</a:t>
            </a:r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>
            <a:off x="363538" y="4043363"/>
            <a:ext cx="2571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14"/>
          <p:cNvSpPr>
            <a:spLocks noChangeShapeType="1"/>
          </p:cNvSpPr>
          <p:nvPr/>
        </p:nvSpPr>
        <p:spPr bwMode="auto">
          <a:xfrm flipV="1">
            <a:off x="601663" y="2647950"/>
            <a:ext cx="19050" cy="1408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601663" y="2647950"/>
            <a:ext cx="384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>
            <a:off x="958850" y="4043363"/>
            <a:ext cx="309563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 flipH="1">
            <a:off x="958850" y="2657475"/>
            <a:ext cx="4763" cy="140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1374775" y="3365500"/>
            <a:ext cx="341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/>
              <a:t>in</a:t>
            </a:r>
          </a:p>
        </p:txBody>
      </p:sp>
      <p:sp>
        <p:nvSpPr>
          <p:cNvPr id="50" name="Text Box 21"/>
          <p:cNvSpPr txBox="1">
            <a:spLocks noChangeArrowheads="1"/>
          </p:cNvSpPr>
          <p:nvPr/>
        </p:nvSpPr>
        <p:spPr bwMode="auto">
          <a:xfrm>
            <a:off x="6200775" y="3390900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/>
              <a:t>out</a:t>
            </a:r>
          </a:p>
        </p:txBody>
      </p:sp>
      <p:sp>
        <p:nvSpPr>
          <p:cNvPr id="11278" name="Rectangle 25"/>
          <p:cNvSpPr>
            <a:spLocks noChangeAspect="1" noChangeArrowheads="1"/>
          </p:cNvSpPr>
          <p:nvPr/>
        </p:nvSpPr>
        <p:spPr bwMode="auto">
          <a:xfrm>
            <a:off x="2159000" y="2562225"/>
            <a:ext cx="439738" cy="1714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27"/>
          <p:cNvSpPr>
            <a:spLocks noChangeShapeType="1"/>
          </p:cNvSpPr>
          <p:nvPr/>
        </p:nvSpPr>
        <p:spPr bwMode="auto">
          <a:xfrm flipV="1">
            <a:off x="1230313" y="3362325"/>
            <a:ext cx="8286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1" name="Oval 30"/>
          <p:cNvSpPr>
            <a:spLocks noChangeArrowheads="1"/>
          </p:cNvSpPr>
          <p:nvPr/>
        </p:nvSpPr>
        <p:spPr bwMode="auto">
          <a:xfrm>
            <a:off x="3789363" y="3500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Oval 31"/>
          <p:cNvSpPr>
            <a:spLocks noChangeArrowheads="1"/>
          </p:cNvSpPr>
          <p:nvPr/>
        </p:nvSpPr>
        <p:spPr bwMode="auto">
          <a:xfrm>
            <a:off x="2646363" y="3119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Oval 32"/>
          <p:cNvSpPr>
            <a:spLocks noChangeArrowheads="1"/>
          </p:cNvSpPr>
          <p:nvPr/>
        </p:nvSpPr>
        <p:spPr bwMode="auto">
          <a:xfrm>
            <a:off x="2713038" y="3881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Oval 33"/>
          <p:cNvSpPr>
            <a:spLocks noChangeArrowheads="1"/>
          </p:cNvSpPr>
          <p:nvPr/>
        </p:nvSpPr>
        <p:spPr bwMode="auto">
          <a:xfrm>
            <a:off x="4094163" y="3043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Oval 34"/>
          <p:cNvSpPr>
            <a:spLocks noChangeArrowheads="1"/>
          </p:cNvSpPr>
          <p:nvPr/>
        </p:nvSpPr>
        <p:spPr bwMode="auto">
          <a:xfrm>
            <a:off x="4364038" y="3409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Oval 35"/>
          <p:cNvSpPr>
            <a:spLocks noChangeArrowheads="1"/>
          </p:cNvSpPr>
          <p:nvPr/>
        </p:nvSpPr>
        <p:spPr bwMode="auto">
          <a:xfrm>
            <a:off x="3636963" y="3348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7" name="Oval 36"/>
          <p:cNvSpPr>
            <a:spLocks noChangeArrowheads="1"/>
          </p:cNvSpPr>
          <p:nvPr/>
        </p:nvSpPr>
        <p:spPr bwMode="auto">
          <a:xfrm>
            <a:off x="3941763" y="3652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8" name="Oval 37"/>
          <p:cNvSpPr>
            <a:spLocks noChangeArrowheads="1"/>
          </p:cNvSpPr>
          <p:nvPr/>
        </p:nvSpPr>
        <p:spPr bwMode="auto">
          <a:xfrm>
            <a:off x="4094163" y="3805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9" name="Oval 38"/>
          <p:cNvSpPr>
            <a:spLocks noChangeArrowheads="1"/>
          </p:cNvSpPr>
          <p:nvPr/>
        </p:nvSpPr>
        <p:spPr bwMode="auto">
          <a:xfrm>
            <a:off x="4246563" y="3957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0" name="Oval 39"/>
          <p:cNvSpPr>
            <a:spLocks noChangeArrowheads="1"/>
          </p:cNvSpPr>
          <p:nvPr/>
        </p:nvSpPr>
        <p:spPr bwMode="auto">
          <a:xfrm>
            <a:off x="3484563" y="43481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1" name="Oval 40"/>
          <p:cNvSpPr>
            <a:spLocks noChangeArrowheads="1"/>
          </p:cNvSpPr>
          <p:nvPr/>
        </p:nvSpPr>
        <p:spPr bwMode="auto">
          <a:xfrm>
            <a:off x="4779963" y="3024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2" name="Oval 41"/>
          <p:cNvSpPr>
            <a:spLocks noChangeArrowheads="1"/>
          </p:cNvSpPr>
          <p:nvPr/>
        </p:nvSpPr>
        <p:spPr bwMode="auto">
          <a:xfrm>
            <a:off x="4627563" y="2738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3" name="Oval 42"/>
          <p:cNvSpPr>
            <a:spLocks noChangeArrowheads="1"/>
          </p:cNvSpPr>
          <p:nvPr/>
        </p:nvSpPr>
        <p:spPr bwMode="auto">
          <a:xfrm>
            <a:off x="4017963" y="2890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4" name="Oval 43"/>
          <p:cNvSpPr>
            <a:spLocks noChangeArrowheads="1"/>
          </p:cNvSpPr>
          <p:nvPr/>
        </p:nvSpPr>
        <p:spPr bwMode="auto">
          <a:xfrm>
            <a:off x="2646363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5" name="Oval 44"/>
          <p:cNvSpPr>
            <a:spLocks noChangeArrowheads="1"/>
          </p:cNvSpPr>
          <p:nvPr/>
        </p:nvSpPr>
        <p:spPr bwMode="auto">
          <a:xfrm>
            <a:off x="4232275" y="29051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Oval 45"/>
          <p:cNvSpPr>
            <a:spLocks noChangeArrowheads="1"/>
          </p:cNvSpPr>
          <p:nvPr/>
        </p:nvSpPr>
        <p:spPr bwMode="auto">
          <a:xfrm>
            <a:off x="2889250" y="2324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7" name="Oval 46"/>
          <p:cNvSpPr>
            <a:spLocks noChangeArrowheads="1"/>
          </p:cNvSpPr>
          <p:nvPr/>
        </p:nvSpPr>
        <p:spPr bwMode="auto">
          <a:xfrm>
            <a:off x="3103563" y="2509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8" name="Oval 47"/>
          <p:cNvSpPr>
            <a:spLocks noChangeArrowheads="1"/>
          </p:cNvSpPr>
          <p:nvPr/>
        </p:nvSpPr>
        <p:spPr bwMode="auto">
          <a:xfrm>
            <a:off x="3332163" y="26146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9" name="Oval 48"/>
          <p:cNvSpPr>
            <a:spLocks noChangeArrowheads="1"/>
          </p:cNvSpPr>
          <p:nvPr/>
        </p:nvSpPr>
        <p:spPr bwMode="auto">
          <a:xfrm>
            <a:off x="3413125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0" name="Oval 49"/>
          <p:cNvSpPr>
            <a:spLocks noChangeArrowheads="1"/>
          </p:cNvSpPr>
          <p:nvPr/>
        </p:nvSpPr>
        <p:spPr bwMode="auto">
          <a:xfrm>
            <a:off x="3560763" y="2967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1" name="Oval 50"/>
          <p:cNvSpPr>
            <a:spLocks noChangeArrowheads="1"/>
          </p:cNvSpPr>
          <p:nvPr/>
        </p:nvSpPr>
        <p:spPr bwMode="auto">
          <a:xfrm>
            <a:off x="3713163" y="3119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2" name="Oval 51"/>
          <p:cNvSpPr>
            <a:spLocks noChangeArrowheads="1"/>
          </p:cNvSpPr>
          <p:nvPr/>
        </p:nvSpPr>
        <p:spPr bwMode="auto">
          <a:xfrm>
            <a:off x="3865563" y="3271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3" name="Oval 52"/>
          <p:cNvSpPr>
            <a:spLocks noChangeArrowheads="1"/>
          </p:cNvSpPr>
          <p:nvPr/>
        </p:nvSpPr>
        <p:spPr bwMode="auto">
          <a:xfrm>
            <a:off x="4017963" y="3424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4" name="Oval 53"/>
          <p:cNvSpPr>
            <a:spLocks noChangeArrowheads="1"/>
          </p:cNvSpPr>
          <p:nvPr/>
        </p:nvSpPr>
        <p:spPr bwMode="auto">
          <a:xfrm>
            <a:off x="4132263" y="3576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5" name="Oval 54"/>
          <p:cNvSpPr>
            <a:spLocks noChangeArrowheads="1"/>
          </p:cNvSpPr>
          <p:nvPr/>
        </p:nvSpPr>
        <p:spPr bwMode="auto">
          <a:xfrm>
            <a:off x="4627563" y="3881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6" name="Oval 55"/>
          <p:cNvSpPr>
            <a:spLocks noChangeArrowheads="1"/>
          </p:cNvSpPr>
          <p:nvPr/>
        </p:nvSpPr>
        <p:spPr bwMode="auto">
          <a:xfrm>
            <a:off x="4475163" y="3852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7" name="Oval 56"/>
          <p:cNvSpPr>
            <a:spLocks noChangeArrowheads="1"/>
          </p:cNvSpPr>
          <p:nvPr/>
        </p:nvSpPr>
        <p:spPr bwMode="auto">
          <a:xfrm>
            <a:off x="2608263" y="2433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8" name="Oval 57"/>
          <p:cNvSpPr>
            <a:spLocks noChangeArrowheads="1"/>
          </p:cNvSpPr>
          <p:nvPr/>
        </p:nvSpPr>
        <p:spPr bwMode="auto">
          <a:xfrm>
            <a:off x="2798763" y="2586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09" name="Oval 58"/>
          <p:cNvSpPr>
            <a:spLocks noChangeArrowheads="1"/>
          </p:cNvSpPr>
          <p:nvPr/>
        </p:nvSpPr>
        <p:spPr bwMode="auto">
          <a:xfrm>
            <a:off x="2989263" y="2833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0" name="Oval 59"/>
          <p:cNvSpPr>
            <a:spLocks noChangeArrowheads="1"/>
          </p:cNvSpPr>
          <p:nvPr/>
        </p:nvSpPr>
        <p:spPr bwMode="auto">
          <a:xfrm>
            <a:off x="2646363" y="2586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1" name="Oval 60"/>
          <p:cNvSpPr>
            <a:spLocks noChangeArrowheads="1"/>
          </p:cNvSpPr>
          <p:nvPr/>
        </p:nvSpPr>
        <p:spPr bwMode="auto">
          <a:xfrm>
            <a:off x="2693988" y="2738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2" name="Oval 61"/>
          <p:cNvSpPr>
            <a:spLocks noChangeArrowheads="1"/>
          </p:cNvSpPr>
          <p:nvPr/>
        </p:nvSpPr>
        <p:spPr bwMode="auto">
          <a:xfrm>
            <a:off x="2798763" y="2890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3" name="Oval 62"/>
          <p:cNvSpPr>
            <a:spLocks noChangeArrowheads="1"/>
          </p:cNvSpPr>
          <p:nvPr/>
        </p:nvSpPr>
        <p:spPr bwMode="auto">
          <a:xfrm>
            <a:off x="2951163" y="3043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4" name="Oval 63"/>
          <p:cNvSpPr>
            <a:spLocks noChangeArrowheads="1"/>
          </p:cNvSpPr>
          <p:nvPr/>
        </p:nvSpPr>
        <p:spPr bwMode="auto">
          <a:xfrm>
            <a:off x="4713288" y="3167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5" name="Oval 64"/>
          <p:cNvSpPr>
            <a:spLocks noChangeArrowheads="1"/>
          </p:cNvSpPr>
          <p:nvPr/>
        </p:nvSpPr>
        <p:spPr bwMode="auto">
          <a:xfrm>
            <a:off x="4475163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Oval 65"/>
          <p:cNvSpPr>
            <a:spLocks noChangeArrowheads="1"/>
          </p:cNvSpPr>
          <p:nvPr/>
        </p:nvSpPr>
        <p:spPr bwMode="auto">
          <a:xfrm>
            <a:off x="4703763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7" name="Oval 66"/>
          <p:cNvSpPr>
            <a:spLocks noChangeArrowheads="1"/>
          </p:cNvSpPr>
          <p:nvPr/>
        </p:nvSpPr>
        <p:spPr bwMode="auto">
          <a:xfrm>
            <a:off x="4675188" y="2481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8" name="Oval 67"/>
          <p:cNvSpPr>
            <a:spLocks noChangeArrowheads="1"/>
          </p:cNvSpPr>
          <p:nvPr/>
        </p:nvSpPr>
        <p:spPr bwMode="auto">
          <a:xfrm>
            <a:off x="4046538" y="2643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9" name="Oval 68"/>
          <p:cNvSpPr>
            <a:spLocks noChangeArrowheads="1"/>
          </p:cNvSpPr>
          <p:nvPr/>
        </p:nvSpPr>
        <p:spPr bwMode="auto">
          <a:xfrm>
            <a:off x="4170363" y="2738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0" name="Oval 69"/>
          <p:cNvSpPr>
            <a:spLocks noChangeArrowheads="1"/>
          </p:cNvSpPr>
          <p:nvPr/>
        </p:nvSpPr>
        <p:spPr bwMode="auto">
          <a:xfrm>
            <a:off x="4398963" y="2814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1" name="Oval 70"/>
          <p:cNvSpPr>
            <a:spLocks noChangeArrowheads="1"/>
          </p:cNvSpPr>
          <p:nvPr/>
        </p:nvSpPr>
        <p:spPr bwMode="auto">
          <a:xfrm>
            <a:off x="4513263" y="3119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2" name="Oval 71"/>
          <p:cNvSpPr>
            <a:spLocks noChangeArrowheads="1"/>
          </p:cNvSpPr>
          <p:nvPr/>
        </p:nvSpPr>
        <p:spPr bwMode="auto">
          <a:xfrm>
            <a:off x="4017963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3" name="Oval 72"/>
          <p:cNvSpPr>
            <a:spLocks noChangeArrowheads="1"/>
          </p:cNvSpPr>
          <p:nvPr/>
        </p:nvSpPr>
        <p:spPr bwMode="auto">
          <a:xfrm>
            <a:off x="4170363" y="2433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4" name="Oval 73"/>
          <p:cNvSpPr>
            <a:spLocks noChangeArrowheads="1"/>
          </p:cNvSpPr>
          <p:nvPr/>
        </p:nvSpPr>
        <p:spPr bwMode="auto">
          <a:xfrm>
            <a:off x="4322763" y="2586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Oval 74"/>
          <p:cNvSpPr>
            <a:spLocks noChangeArrowheads="1"/>
          </p:cNvSpPr>
          <p:nvPr/>
        </p:nvSpPr>
        <p:spPr bwMode="auto">
          <a:xfrm>
            <a:off x="4475163" y="2738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6" name="Oval 75"/>
          <p:cNvSpPr>
            <a:spLocks noChangeArrowheads="1"/>
          </p:cNvSpPr>
          <p:nvPr/>
        </p:nvSpPr>
        <p:spPr bwMode="auto">
          <a:xfrm>
            <a:off x="4322763" y="23669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7" name="Oval 76"/>
          <p:cNvSpPr>
            <a:spLocks noChangeArrowheads="1"/>
          </p:cNvSpPr>
          <p:nvPr/>
        </p:nvSpPr>
        <p:spPr bwMode="auto">
          <a:xfrm>
            <a:off x="4475163" y="2433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8" name="Oval 77"/>
          <p:cNvSpPr>
            <a:spLocks noChangeArrowheads="1"/>
          </p:cNvSpPr>
          <p:nvPr/>
        </p:nvSpPr>
        <p:spPr bwMode="auto">
          <a:xfrm>
            <a:off x="2798763" y="3271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9" name="Oval 79"/>
          <p:cNvSpPr>
            <a:spLocks noChangeArrowheads="1"/>
          </p:cNvSpPr>
          <p:nvPr/>
        </p:nvSpPr>
        <p:spPr bwMode="auto">
          <a:xfrm>
            <a:off x="4745038" y="3543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0" name="Oval 80"/>
          <p:cNvSpPr>
            <a:spLocks noChangeArrowheads="1"/>
          </p:cNvSpPr>
          <p:nvPr/>
        </p:nvSpPr>
        <p:spPr bwMode="auto">
          <a:xfrm>
            <a:off x="3484563" y="3805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1" name="Oval 81"/>
          <p:cNvSpPr>
            <a:spLocks noChangeArrowheads="1"/>
          </p:cNvSpPr>
          <p:nvPr/>
        </p:nvSpPr>
        <p:spPr bwMode="auto">
          <a:xfrm>
            <a:off x="3636963" y="3957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2" name="Oval 82"/>
          <p:cNvSpPr>
            <a:spLocks noChangeArrowheads="1"/>
          </p:cNvSpPr>
          <p:nvPr/>
        </p:nvSpPr>
        <p:spPr bwMode="auto">
          <a:xfrm>
            <a:off x="2798763" y="30765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3" name="Oval 83"/>
          <p:cNvSpPr>
            <a:spLocks noChangeArrowheads="1"/>
          </p:cNvSpPr>
          <p:nvPr/>
        </p:nvSpPr>
        <p:spPr bwMode="auto">
          <a:xfrm>
            <a:off x="3636963" y="3576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4" name="Oval 84"/>
          <p:cNvSpPr>
            <a:spLocks noChangeArrowheads="1"/>
          </p:cNvSpPr>
          <p:nvPr/>
        </p:nvSpPr>
        <p:spPr bwMode="auto">
          <a:xfrm>
            <a:off x="3636963" y="3729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5" name="Oval 85"/>
          <p:cNvSpPr>
            <a:spLocks noChangeArrowheads="1"/>
          </p:cNvSpPr>
          <p:nvPr/>
        </p:nvSpPr>
        <p:spPr bwMode="auto">
          <a:xfrm>
            <a:off x="3789363" y="3881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6" name="Oval 86"/>
          <p:cNvSpPr>
            <a:spLocks noChangeArrowheads="1"/>
          </p:cNvSpPr>
          <p:nvPr/>
        </p:nvSpPr>
        <p:spPr bwMode="auto">
          <a:xfrm>
            <a:off x="3179763" y="2281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7" name="Oval 87"/>
          <p:cNvSpPr>
            <a:spLocks noChangeArrowheads="1"/>
          </p:cNvSpPr>
          <p:nvPr/>
        </p:nvSpPr>
        <p:spPr bwMode="auto">
          <a:xfrm>
            <a:off x="3332163" y="2400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8" name="Oval 88"/>
          <p:cNvSpPr>
            <a:spLocks noChangeArrowheads="1"/>
          </p:cNvSpPr>
          <p:nvPr/>
        </p:nvSpPr>
        <p:spPr bwMode="auto">
          <a:xfrm>
            <a:off x="4017963" y="2509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39" name="Oval 89"/>
          <p:cNvSpPr>
            <a:spLocks noChangeArrowheads="1"/>
          </p:cNvSpPr>
          <p:nvPr/>
        </p:nvSpPr>
        <p:spPr bwMode="auto">
          <a:xfrm>
            <a:off x="4779963" y="2662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0" name="Oval 90"/>
          <p:cNvSpPr>
            <a:spLocks noChangeArrowheads="1"/>
          </p:cNvSpPr>
          <p:nvPr/>
        </p:nvSpPr>
        <p:spPr bwMode="auto">
          <a:xfrm>
            <a:off x="3789363" y="2890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1" name="Oval 91"/>
          <p:cNvSpPr>
            <a:spLocks noChangeArrowheads="1"/>
          </p:cNvSpPr>
          <p:nvPr/>
        </p:nvSpPr>
        <p:spPr bwMode="auto">
          <a:xfrm>
            <a:off x="3941763" y="3043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2" name="Oval 92"/>
          <p:cNvSpPr>
            <a:spLocks noChangeArrowheads="1"/>
          </p:cNvSpPr>
          <p:nvPr/>
        </p:nvSpPr>
        <p:spPr bwMode="auto">
          <a:xfrm>
            <a:off x="4008438" y="3195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3" name="Oval 93"/>
          <p:cNvSpPr>
            <a:spLocks noChangeArrowheads="1"/>
          </p:cNvSpPr>
          <p:nvPr/>
        </p:nvSpPr>
        <p:spPr bwMode="auto">
          <a:xfrm>
            <a:off x="2646363" y="3348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4" name="Oval 95"/>
          <p:cNvSpPr>
            <a:spLocks noChangeArrowheads="1"/>
          </p:cNvSpPr>
          <p:nvPr/>
        </p:nvSpPr>
        <p:spPr bwMode="auto">
          <a:xfrm>
            <a:off x="4779963" y="3786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5" name="Oval 96"/>
          <p:cNvSpPr>
            <a:spLocks noChangeArrowheads="1"/>
          </p:cNvSpPr>
          <p:nvPr/>
        </p:nvSpPr>
        <p:spPr bwMode="auto">
          <a:xfrm>
            <a:off x="2798763" y="3576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6" name="Oval 97"/>
          <p:cNvSpPr>
            <a:spLocks noChangeArrowheads="1"/>
          </p:cNvSpPr>
          <p:nvPr/>
        </p:nvSpPr>
        <p:spPr bwMode="auto">
          <a:xfrm>
            <a:off x="2951163" y="3652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7" name="Oval 99"/>
          <p:cNvSpPr>
            <a:spLocks noChangeArrowheads="1"/>
          </p:cNvSpPr>
          <p:nvPr/>
        </p:nvSpPr>
        <p:spPr bwMode="auto">
          <a:xfrm>
            <a:off x="3122613" y="3957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8" name="Oval 100"/>
          <p:cNvSpPr>
            <a:spLocks noChangeArrowheads="1"/>
          </p:cNvSpPr>
          <p:nvPr/>
        </p:nvSpPr>
        <p:spPr bwMode="auto">
          <a:xfrm>
            <a:off x="4398963" y="4395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49" name="Oval 101"/>
          <p:cNvSpPr>
            <a:spLocks noChangeArrowheads="1"/>
          </p:cNvSpPr>
          <p:nvPr/>
        </p:nvSpPr>
        <p:spPr bwMode="auto">
          <a:xfrm>
            <a:off x="2646363" y="3652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0" name="Oval 102"/>
          <p:cNvSpPr>
            <a:spLocks noChangeArrowheads="1"/>
          </p:cNvSpPr>
          <p:nvPr/>
        </p:nvSpPr>
        <p:spPr bwMode="auto">
          <a:xfrm>
            <a:off x="2798763" y="3805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1" name="Oval 103"/>
          <p:cNvSpPr>
            <a:spLocks noChangeArrowheads="1"/>
          </p:cNvSpPr>
          <p:nvPr/>
        </p:nvSpPr>
        <p:spPr bwMode="auto">
          <a:xfrm>
            <a:off x="2951163" y="39195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2" name="Oval 104"/>
          <p:cNvSpPr>
            <a:spLocks noChangeArrowheads="1"/>
          </p:cNvSpPr>
          <p:nvPr/>
        </p:nvSpPr>
        <p:spPr bwMode="auto">
          <a:xfrm>
            <a:off x="2874963" y="4357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3" name="Oval 105"/>
          <p:cNvSpPr>
            <a:spLocks noChangeArrowheads="1"/>
          </p:cNvSpPr>
          <p:nvPr/>
        </p:nvSpPr>
        <p:spPr bwMode="auto">
          <a:xfrm>
            <a:off x="2798763" y="4033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4" name="Oval 106"/>
          <p:cNvSpPr>
            <a:spLocks noChangeArrowheads="1"/>
          </p:cNvSpPr>
          <p:nvPr/>
        </p:nvSpPr>
        <p:spPr bwMode="auto">
          <a:xfrm>
            <a:off x="2646363" y="4110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5" name="Oval 107"/>
          <p:cNvSpPr>
            <a:spLocks noChangeArrowheads="1"/>
          </p:cNvSpPr>
          <p:nvPr/>
        </p:nvSpPr>
        <p:spPr bwMode="auto">
          <a:xfrm>
            <a:off x="3255963" y="3862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6" name="Oval 108"/>
          <p:cNvSpPr>
            <a:spLocks noChangeArrowheads="1"/>
          </p:cNvSpPr>
          <p:nvPr/>
        </p:nvSpPr>
        <p:spPr bwMode="auto">
          <a:xfrm>
            <a:off x="3046413" y="2357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57" name="Oval 109"/>
          <p:cNvSpPr>
            <a:spLocks noChangeArrowheads="1"/>
          </p:cNvSpPr>
          <p:nvPr/>
        </p:nvSpPr>
        <p:spPr bwMode="auto">
          <a:xfrm>
            <a:off x="3189288" y="3492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8" name="Oval 110"/>
          <p:cNvSpPr>
            <a:spLocks noChangeArrowheads="1"/>
          </p:cNvSpPr>
          <p:nvPr/>
        </p:nvSpPr>
        <p:spPr bwMode="auto">
          <a:xfrm>
            <a:off x="4560888" y="4014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59" name="Oval 111"/>
          <p:cNvSpPr>
            <a:spLocks noChangeArrowheads="1"/>
          </p:cNvSpPr>
          <p:nvPr/>
        </p:nvSpPr>
        <p:spPr bwMode="auto">
          <a:xfrm>
            <a:off x="4522788" y="2967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0" name="Oval 112"/>
          <p:cNvSpPr>
            <a:spLocks noChangeArrowheads="1"/>
          </p:cNvSpPr>
          <p:nvPr/>
        </p:nvSpPr>
        <p:spPr bwMode="auto">
          <a:xfrm>
            <a:off x="4322763" y="3176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1" name="Oval 113"/>
          <p:cNvSpPr>
            <a:spLocks noChangeArrowheads="1"/>
          </p:cNvSpPr>
          <p:nvPr/>
        </p:nvSpPr>
        <p:spPr bwMode="auto">
          <a:xfrm>
            <a:off x="2951163" y="2509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62" name="Oval 114"/>
          <p:cNvSpPr>
            <a:spLocks noChangeArrowheads="1"/>
          </p:cNvSpPr>
          <p:nvPr/>
        </p:nvSpPr>
        <p:spPr bwMode="auto">
          <a:xfrm>
            <a:off x="3255963" y="2814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63" name="Oval 115"/>
          <p:cNvSpPr>
            <a:spLocks noChangeArrowheads="1"/>
          </p:cNvSpPr>
          <p:nvPr/>
        </p:nvSpPr>
        <p:spPr bwMode="auto">
          <a:xfrm>
            <a:off x="2998788" y="3271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4" name="Oval 116"/>
          <p:cNvSpPr>
            <a:spLocks noChangeArrowheads="1"/>
          </p:cNvSpPr>
          <p:nvPr/>
        </p:nvSpPr>
        <p:spPr bwMode="auto">
          <a:xfrm>
            <a:off x="4440238" y="3671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5" name="Oval 117"/>
          <p:cNvSpPr>
            <a:spLocks noChangeArrowheads="1"/>
          </p:cNvSpPr>
          <p:nvPr/>
        </p:nvSpPr>
        <p:spPr bwMode="auto">
          <a:xfrm>
            <a:off x="3956050" y="3848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6" name="Oval 118"/>
          <p:cNvSpPr>
            <a:spLocks noChangeArrowheads="1"/>
          </p:cNvSpPr>
          <p:nvPr/>
        </p:nvSpPr>
        <p:spPr bwMode="auto">
          <a:xfrm>
            <a:off x="4551363" y="2586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7" name="Oval 119"/>
          <p:cNvSpPr>
            <a:spLocks noChangeArrowheads="1"/>
          </p:cNvSpPr>
          <p:nvPr/>
        </p:nvSpPr>
        <p:spPr bwMode="auto">
          <a:xfrm>
            <a:off x="3017838" y="26146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8" name="Oval 120"/>
          <p:cNvSpPr>
            <a:spLocks noChangeArrowheads="1"/>
          </p:cNvSpPr>
          <p:nvPr/>
        </p:nvSpPr>
        <p:spPr bwMode="auto">
          <a:xfrm>
            <a:off x="3417888" y="3929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9" name="Oval 121"/>
          <p:cNvSpPr>
            <a:spLocks noChangeArrowheads="1"/>
          </p:cNvSpPr>
          <p:nvPr/>
        </p:nvSpPr>
        <p:spPr bwMode="auto">
          <a:xfrm>
            <a:off x="4275138" y="3824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0" name="Oval 122"/>
          <p:cNvSpPr>
            <a:spLocks noChangeArrowheads="1"/>
          </p:cNvSpPr>
          <p:nvPr/>
        </p:nvSpPr>
        <p:spPr bwMode="auto">
          <a:xfrm>
            <a:off x="4732338" y="39957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1" name="Oval 123"/>
          <p:cNvSpPr>
            <a:spLocks noChangeArrowheads="1"/>
          </p:cNvSpPr>
          <p:nvPr/>
        </p:nvSpPr>
        <p:spPr bwMode="auto">
          <a:xfrm>
            <a:off x="4779963" y="4167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2" name="Oval 124"/>
          <p:cNvSpPr>
            <a:spLocks noChangeArrowheads="1"/>
          </p:cNvSpPr>
          <p:nvPr/>
        </p:nvSpPr>
        <p:spPr bwMode="auto">
          <a:xfrm>
            <a:off x="4779963" y="2871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3" name="Oval 125"/>
          <p:cNvSpPr>
            <a:spLocks noChangeArrowheads="1"/>
          </p:cNvSpPr>
          <p:nvPr/>
        </p:nvSpPr>
        <p:spPr bwMode="auto">
          <a:xfrm>
            <a:off x="4789488" y="23860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4" name="Oval 126"/>
          <p:cNvSpPr>
            <a:spLocks noChangeArrowheads="1"/>
          </p:cNvSpPr>
          <p:nvPr/>
        </p:nvSpPr>
        <p:spPr bwMode="auto">
          <a:xfrm>
            <a:off x="4656138" y="29003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5" name="Oval 127"/>
          <p:cNvSpPr>
            <a:spLocks noChangeArrowheads="1"/>
          </p:cNvSpPr>
          <p:nvPr/>
        </p:nvSpPr>
        <p:spPr bwMode="auto">
          <a:xfrm>
            <a:off x="4322763" y="3024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6" name="Oval 128"/>
          <p:cNvSpPr>
            <a:spLocks noChangeArrowheads="1"/>
          </p:cNvSpPr>
          <p:nvPr/>
        </p:nvSpPr>
        <p:spPr bwMode="auto">
          <a:xfrm>
            <a:off x="2646363" y="29289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7" name="Oval 129"/>
          <p:cNvSpPr>
            <a:spLocks noChangeArrowheads="1"/>
          </p:cNvSpPr>
          <p:nvPr/>
        </p:nvSpPr>
        <p:spPr bwMode="auto">
          <a:xfrm>
            <a:off x="3941763" y="4367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8" name="Oval 131"/>
          <p:cNvSpPr>
            <a:spLocks noChangeArrowheads="1"/>
          </p:cNvSpPr>
          <p:nvPr/>
        </p:nvSpPr>
        <p:spPr bwMode="auto">
          <a:xfrm>
            <a:off x="4516438" y="3467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79" name="Oval 132"/>
          <p:cNvSpPr>
            <a:spLocks noChangeArrowheads="1"/>
          </p:cNvSpPr>
          <p:nvPr/>
        </p:nvSpPr>
        <p:spPr bwMode="auto">
          <a:xfrm>
            <a:off x="3789363" y="36909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0" name="Oval 133"/>
          <p:cNvSpPr>
            <a:spLocks noChangeArrowheads="1"/>
          </p:cNvSpPr>
          <p:nvPr/>
        </p:nvSpPr>
        <p:spPr bwMode="auto">
          <a:xfrm>
            <a:off x="3408363" y="2795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1" name="Oval 134"/>
          <p:cNvSpPr>
            <a:spLocks noChangeArrowheads="1"/>
          </p:cNvSpPr>
          <p:nvPr/>
        </p:nvSpPr>
        <p:spPr bwMode="auto">
          <a:xfrm>
            <a:off x="4516438" y="3314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2" name="Oval 135"/>
          <p:cNvSpPr>
            <a:spLocks noChangeArrowheads="1"/>
          </p:cNvSpPr>
          <p:nvPr/>
        </p:nvSpPr>
        <p:spPr bwMode="auto">
          <a:xfrm>
            <a:off x="3465513" y="26146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3" name="Oval 136"/>
          <p:cNvSpPr>
            <a:spLocks noChangeArrowheads="1"/>
          </p:cNvSpPr>
          <p:nvPr/>
        </p:nvSpPr>
        <p:spPr bwMode="auto">
          <a:xfrm>
            <a:off x="4170363" y="3328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4" name="Oval 137"/>
          <p:cNvSpPr>
            <a:spLocks noChangeArrowheads="1"/>
          </p:cNvSpPr>
          <p:nvPr/>
        </p:nvSpPr>
        <p:spPr bwMode="auto">
          <a:xfrm>
            <a:off x="4056063" y="3976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5" name="Oval 138"/>
          <p:cNvSpPr>
            <a:spLocks noChangeArrowheads="1"/>
          </p:cNvSpPr>
          <p:nvPr/>
        </p:nvSpPr>
        <p:spPr bwMode="auto">
          <a:xfrm>
            <a:off x="4170363" y="43767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6" name="Oval 139"/>
          <p:cNvSpPr>
            <a:spLocks noChangeArrowheads="1"/>
          </p:cNvSpPr>
          <p:nvPr/>
        </p:nvSpPr>
        <p:spPr bwMode="auto">
          <a:xfrm>
            <a:off x="4598988" y="4367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7" name="Oval 140"/>
          <p:cNvSpPr>
            <a:spLocks noChangeArrowheads="1"/>
          </p:cNvSpPr>
          <p:nvPr/>
        </p:nvSpPr>
        <p:spPr bwMode="auto">
          <a:xfrm>
            <a:off x="3713163" y="4367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8" name="Oval 141"/>
          <p:cNvSpPr>
            <a:spLocks noChangeArrowheads="1"/>
          </p:cNvSpPr>
          <p:nvPr/>
        </p:nvSpPr>
        <p:spPr bwMode="auto">
          <a:xfrm>
            <a:off x="2779713" y="4233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89" name="Oval 142"/>
          <p:cNvSpPr>
            <a:spLocks noChangeArrowheads="1"/>
          </p:cNvSpPr>
          <p:nvPr/>
        </p:nvSpPr>
        <p:spPr bwMode="auto">
          <a:xfrm>
            <a:off x="2798763" y="2433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0" name="Oval 143"/>
          <p:cNvSpPr>
            <a:spLocks noChangeArrowheads="1"/>
          </p:cNvSpPr>
          <p:nvPr/>
        </p:nvSpPr>
        <p:spPr bwMode="auto">
          <a:xfrm>
            <a:off x="3246438" y="2509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1" name="Oval 144"/>
          <p:cNvSpPr>
            <a:spLocks noChangeArrowheads="1"/>
          </p:cNvSpPr>
          <p:nvPr/>
        </p:nvSpPr>
        <p:spPr bwMode="auto">
          <a:xfrm>
            <a:off x="3894138" y="2719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2" name="Oval 145"/>
          <p:cNvSpPr>
            <a:spLocks noChangeArrowheads="1"/>
          </p:cNvSpPr>
          <p:nvPr/>
        </p:nvSpPr>
        <p:spPr bwMode="auto">
          <a:xfrm>
            <a:off x="3983038" y="4152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3" name="Oval 146"/>
          <p:cNvSpPr>
            <a:spLocks noChangeArrowheads="1"/>
          </p:cNvSpPr>
          <p:nvPr/>
        </p:nvSpPr>
        <p:spPr bwMode="auto">
          <a:xfrm>
            <a:off x="2855913" y="2719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4" name="Oval 147"/>
          <p:cNvSpPr>
            <a:spLocks noChangeArrowheads="1"/>
          </p:cNvSpPr>
          <p:nvPr/>
        </p:nvSpPr>
        <p:spPr bwMode="auto">
          <a:xfrm>
            <a:off x="4379913" y="39671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5" name="Oval 148"/>
          <p:cNvSpPr>
            <a:spLocks noChangeArrowheads="1"/>
          </p:cNvSpPr>
          <p:nvPr/>
        </p:nvSpPr>
        <p:spPr bwMode="auto">
          <a:xfrm>
            <a:off x="4637088" y="3052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6" name="Oval 149"/>
          <p:cNvSpPr>
            <a:spLocks noChangeArrowheads="1"/>
          </p:cNvSpPr>
          <p:nvPr/>
        </p:nvSpPr>
        <p:spPr bwMode="auto">
          <a:xfrm>
            <a:off x="3884613" y="25479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7" name="Oval 150"/>
          <p:cNvSpPr>
            <a:spLocks noChangeArrowheads="1"/>
          </p:cNvSpPr>
          <p:nvPr/>
        </p:nvSpPr>
        <p:spPr bwMode="auto">
          <a:xfrm>
            <a:off x="4189413" y="2566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98" name="Oval 151"/>
          <p:cNvSpPr>
            <a:spLocks noChangeArrowheads="1"/>
          </p:cNvSpPr>
          <p:nvPr/>
        </p:nvSpPr>
        <p:spPr bwMode="auto">
          <a:xfrm>
            <a:off x="3455988" y="2452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99" name="Oval 152"/>
          <p:cNvSpPr>
            <a:spLocks noChangeArrowheads="1"/>
          </p:cNvSpPr>
          <p:nvPr/>
        </p:nvSpPr>
        <p:spPr bwMode="auto">
          <a:xfrm>
            <a:off x="3189288" y="2671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00" name="Oval 154"/>
          <p:cNvSpPr>
            <a:spLocks noChangeArrowheads="1"/>
          </p:cNvSpPr>
          <p:nvPr/>
        </p:nvSpPr>
        <p:spPr bwMode="auto">
          <a:xfrm>
            <a:off x="3221038" y="3695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1" name="Oval 155"/>
          <p:cNvSpPr>
            <a:spLocks noChangeArrowheads="1"/>
          </p:cNvSpPr>
          <p:nvPr/>
        </p:nvSpPr>
        <p:spPr bwMode="auto">
          <a:xfrm>
            <a:off x="3602038" y="4152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2" name="Oval 156"/>
          <p:cNvSpPr>
            <a:spLocks noChangeArrowheads="1"/>
          </p:cNvSpPr>
          <p:nvPr/>
        </p:nvSpPr>
        <p:spPr bwMode="auto">
          <a:xfrm>
            <a:off x="3068638" y="4152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3" name="Oval 157"/>
          <p:cNvSpPr>
            <a:spLocks noChangeArrowheads="1"/>
          </p:cNvSpPr>
          <p:nvPr/>
        </p:nvSpPr>
        <p:spPr bwMode="auto">
          <a:xfrm>
            <a:off x="3068638" y="3771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4" name="Oval 158"/>
          <p:cNvSpPr>
            <a:spLocks noChangeArrowheads="1"/>
          </p:cNvSpPr>
          <p:nvPr/>
        </p:nvSpPr>
        <p:spPr bwMode="auto">
          <a:xfrm>
            <a:off x="4135438" y="4124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5" name="Oval 159"/>
          <p:cNvSpPr>
            <a:spLocks noChangeArrowheads="1"/>
          </p:cNvSpPr>
          <p:nvPr/>
        </p:nvSpPr>
        <p:spPr bwMode="auto">
          <a:xfrm>
            <a:off x="3221038" y="4076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6" name="Oval 160"/>
          <p:cNvSpPr>
            <a:spLocks noChangeArrowheads="1"/>
          </p:cNvSpPr>
          <p:nvPr/>
        </p:nvSpPr>
        <p:spPr bwMode="auto">
          <a:xfrm>
            <a:off x="3830638" y="4076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7" name="Oval 161"/>
          <p:cNvSpPr>
            <a:spLocks noChangeArrowheads="1"/>
          </p:cNvSpPr>
          <p:nvPr/>
        </p:nvSpPr>
        <p:spPr bwMode="auto">
          <a:xfrm>
            <a:off x="3297238" y="4181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08" name="Oval 163"/>
          <p:cNvSpPr>
            <a:spLocks noChangeArrowheads="1"/>
          </p:cNvSpPr>
          <p:nvPr/>
        </p:nvSpPr>
        <p:spPr bwMode="auto">
          <a:xfrm>
            <a:off x="4268788" y="4171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09" name="Oval 164"/>
          <p:cNvSpPr>
            <a:spLocks noChangeArrowheads="1"/>
          </p:cNvSpPr>
          <p:nvPr/>
        </p:nvSpPr>
        <p:spPr bwMode="auto">
          <a:xfrm>
            <a:off x="4592638" y="41624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0" name="Oval 165"/>
          <p:cNvSpPr>
            <a:spLocks noChangeArrowheads="1"/>
          </p:cNvSpPr>
          <p:nvPr/>
        </p:nvSpPr>
        <p:spPr bwMode="auto">
          <a:xfrm>
            <a:off x="4440238" y="4076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1" name="Oval 166"/>
          <p:cNvSpPr>
            <a:spLocks noChangeArrowheads="1"/>
          </p:cNvSpPr>
          <p:nvPr/>
        </p:nvSpPr>
        <p:spPr bwMode="auto">
          <a:xfrm>
            <a:off x="4367213" y="3543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2" name="Oval 167"/>
          <p:cNvSpPr>
            <a:spLocks noChangeArrowheads="1"/>
          </p:cNvSpPr>
          <p:nvPr/>
        </p:nvSpPr>
        <p:spPr bwMode="auto">
          <a:xfrm>
            <a:off x="4135438" y="3709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13" name="Oval 168"/>
          <p:cNvSpPr>
            <a:spLocks noChangeArrowheads="1"/>
          </p:cNvSpPr>
          <p:nvPr/>
        </p:nvSpPr>
        <p:spPr bwMode="auto">
          <a:xfrm>
            <a:off x="4592638" y="36195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4" name="Oval 169"/>
          <p:cNvSpPr>
            <a:spLocks noChangeArrowheads="1"/>
          </p:cNvSpPr>
          <p:nvPr/>
        </p:nvSpPr>
        <p:spPr bwMode="auto">
          <a:xfrm>
            <a:off x="4745038" y="3390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5" name="Oval 170"/>
          <p:cNvSpPr>
            <a:spLocks noChangeArrowheads="1"/>
          </p:cNvSpPr>
          <p:nvPr/>
        </p:nvSpPr>
        <p:spPr bwMode="auto">
          <a:xfrm>
            <a:off x="4640263" y="3362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6" name="Oval 171"/>
          <p:cNvSpPr>
            <a:spLocks noChangeArrowheads="1"/>
          </p:cNvSpPr>
          <p:nvPr/>
        </p:nvSpPr>
        <p:spPr bwMode="auto">
          <a:xfrm>
            <a:off x="3525838" y="27051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7" name="Oval 172"/>
          <p:cNvSpPr>
            <a:spLocks noChangeArrowheads="1"/>
          </p:cNvSpPr>
          <p:nvPr/>
        </p:nvSpPr>
        <p:spPr bwMode="auto">
          <a:xfrm>
            <a:off x="3678238" y="2724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18" name="Oval 173"/>
          <p:cNvSpPr>
            <a:spLocks noChangeArrowheads="1"/>
          </p:cNvSpPr>
          <p:nvPr/>
        </p:nvSpPr>
        <p:spPr bwMode="auto">
          <a:xfrm>
            <a:off x="3649663" y="2286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19" name="Oval 174"/>
          <p:cNvSpPr>
            <a:spLocks noChangeArrowheads="1"/>
          </p:cNvSpPr>
          <p:nvPr/>
        </p:nvSpPr>
        <p:spPr bwMode="auto">
          <a:xfrm>
            <a:off x="3821113" y="42195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0" name="Oval 175"/>
          <p:cNvSpPr>
            <a:spLocks noChangeArrowheads="1"/>
          </p:cNvSpPr>
          <p:nvPr/>
        </p:nvSpPr>
        <p:spPr bwMode="auto">
          <a:xfrm>
            <a:off x="3516313" y="4248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21" name="Oval 176"/>
          <p:cNvSpPr>
            <a:spLocks noChangeArrowheads="1"/>
          </p:cNvSpPr>
          <p:nvPr/>
        </p:nvSpPr>
        <p:spPr bwMode="auto">
          <a:xfrm>
            <a:off x="3449638" y="4076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2" name="Oval 177"/>
          <p:cNvSpPr>
            <a:spLocks noChangeArrowheads="1"/>
          </p:cNvSpPr>
          <p:nvPr/>
        </p:nvSpPr>
        <p:spPr bwMode="auto">
          <a:xfrm>
            <a:off x="3297238" y="4305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3" name="Oval 178"/>
          <p:cNvSpPr>
            <a:spLocks noChangeArrowheads="1"/>
          </p:cNvSpPr>
          <p:nvPr/>
        </p:nvSpPr>
        <p:spPr bwMode="auto">
          <a:xfrm>
            <a:off x="3379788" y="3695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4" name="Oval 179"/>
          <p:cNvSpPr>
            <a:spLocks noChangeArrowheads="1"/>
          </p:cNvSpPr>
          <p:nvPr/>
        </p:nvSpPr>
        <p:spPr bwMode="auto">
          <a:xfrm>
            <a:off x="3449638" y="35433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5" name="Oval 180"/>
          <p:cNvSpPr>
            <a:spLocks noChangeArrowheads="1"/>
          </p:cNvSpPr>
          <p:nvPr/>
        </p:nvSpPr>
        <p:spPr bwMode="auto">
          <a:xfrm>
            <a:off x="3297238" y="3390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6" name="Oval 181"/>
          <p:cNvSpPr>
            <a:spLocks noChangeArrowheads="1"/>
          </p:cNvSpPr>
          <p:nvPr/>
        </p:nvSpPr>
        <p:spPr bwMode="auto">
          <a:xfrm>
            <a:off x="3221038" y="30099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27" name="Oval 182"/>
          <p:cNvSpPr>
            <a:spLocks noChangeArrowheads="1"/>
          </p:cNvSpPr>
          <p:nvPr/>
        </p:nvSpPr>
        <p:spPr bwMode="auto">
          <a:xfrm>
            <a:off x="3254375" y="31845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28" name="Oval 183"/>
          <p:cNvSpPr>
            <a:spLocks noChangeArrowheads="1"/>
          </p:cNvSpPr>
          <p:nvPr/>
        </p:nvSpPr>
        <p:spPr bwMode="auto">
          <a:xfrm>
            <a:off x="3503613" y="33369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29" name="Oval 184"/>
          <p:cNvSpPr>
            <a:spLocks noChangeArrowheads="1"/>
          </p:cNvSpPr>
          <p:nvPr/>
        </p:nvSpPr>
        <p:spPr bwMode="auto">
          <a:xfrm>
            <a:off x="3460750" y="3130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0" name="Oval 355"/>
          <p:cNvSpPr>
            <a:spLocks noChangeArrowheads="1"/>
          </p:cNvSpPr>
          <p:nvPr/>
        </p:nvSpPr>
        <p:spPr bwMode="auto">
          <a:xfrm>
            <a:off x="2951163" y="34290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6" name="Picture 10" descr="coil-blue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563" y="2708275"/>
            <a:ext cx="196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11" descr="globule-red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63" y="3630613"/>
            <a:ext cx="2952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33" name="Rectangle 25"/>
          <p:cNvSpPr>
            <a:spLocks noChangeAspect="1" noChangeArrowheads="1"/>
          </p:cNvSpPr>
          <p:nvPr/>
        </p:nvSpPr>
        <p:spPr bwMode="auto">
          <a:xfrm>
            <a:off x="5492750" y="2543175"/>
            <a:ext cx="439738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4" name="Oval 34"/>
          <p:cNvSpPr>
            <a:spLocks noChangeArrowheads="1"/>
          </p:cNvSpPr>
          <p:nvPr/>
        </p:nvSpPr>
        <p:spPr bwMode="auto">
          <a:xfrm>
            <a:off x="5211763" y="3990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5" name="Oval 40"/>
          <p:cNvSpPr>
            <a:spLocks noChangeArrowheads="1"/>
          </p:cNvSpPr>
          <p:nvPr/>
        </p:nvSpPr>
        <p:spPr bwMode="auto">
          <a:xfrm>
            <a:off x="5627688" y="3605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6" name="Oval 41"/>
          <p:cNvSpPr>
            <a:spLocks noChangeArrowheads="1"/>
          </p:cNvSpPr>
          <p:nvPr/>
        </p:nvSpPr>
        <p:spPr bwMode="auto">
          <a:xfrm>
            <a:off x="5475288" y="33194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37" name="Oval 54"/>
          <p:cNvSpPr>
            <a:spLocks noChangeArrowheads="1"/>
          </p:cNvSpPr>
          <p:nvPr/>
        </p:nvSpPr>
        <p:spPr bwMode="auto">
          <a:xfrm>
            <a:off x="5475288" y="44624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8" name="Oval 55"/>
          <p:cNvSpPr>
            <a:spLocks noChangeArrowheads="1"/>
          </p:cNvSpPr>
          <p:nvPr/>
        </p:nvSpPr>
        <p:spPr bwMode="auto">
          <a:xfrm>
            <a:off x="5322888" y="4433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39" name="Oval 63"/>
          <p:cNvSpPr>
            <a:spLocks noChangeArrowheads="1"/>
          </p:cNvSpPr>
          <p:nvPr/>
        </p:nvSpPr>
        <p:spPr bwMode="auto">
          <a:xfrm>
            <a:off x="5561013" y="3748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40" name="Oval 64"/>
          <p:cNvSpPr>
            <a:spLocks noChangeArrowheads="1"/>
          </p:cNvSpPr>
          <p:nvPr/>
        </p:nvSpPr>
        <p:spPr bwMode="auto">
          <a:xfrm>
            <a:off x="5322888" y="2862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1" name="Oval 65"/>
          <p:cNvSpPr>
            <a:spLocks noChangeArrowheads="1"/>
          </p:cNvSpPr>
          <p:nvPr/>
        </p:nvSpPr>
        <p:spPr bwMode="auto">
          <a:xfrm>
            <a:off x="5551488" y="2862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2" name="Oval 66"/>
          <p:cNvSpPr>
            <a:spLocks noChangeArrowheads="1"/>
          </p:cNvSpPr>
          <p:nvPr/>
        </p:nvSpPr>
        <p:spPr bwMode="auto">
          <a:xfrm>
            <a:off x="5522913" y="3062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3" name="Oval 69"/>
          <p:cNvSpPr>
            <a:spLocks noChangeArrowheads="1"/>
          </p:cNvSpPr>
          <p:nvPr/>
        </p:nvSpPr>
        <p:spPr bwMode="auto">
          <a:xfrm>
            <a:off x="5246688" y="33956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4" name="Oval 70"/>
          <p:cNvSpPr>
            <a:spLocks noChangeArrowheads="1"/>
          </p:cNvSpPr>
          <p:nvPr/>
        </p:nvSpPr>
        <p:spPr bwMode="auto">
          <a:xfrm>
            <a:off x="5360988" y="37004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5" name="Oval 73"/>
          <p:cNvSpPr>
            <a:spLocks noChangeArrowheads="1"/>
          </p:cNvSpPr>
          <p:nvPr/>
        </p:nvSpPr>
        <p:spPr bwMode="auto">
          <a:xfrm>
            <a:off x="5170488" y="3167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6" name="Oval 74"/>
          <p:cNvSpPr>
            <a:spLocks noChangeArrowheads="1"/>
          </p:cNvSpPr>
          <p:nvPr/>
        </p:nvSpPr>
        <p:spPr bwMode="auto">
          <a:xfrm>
            <a:off x="5322888" y="33194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7" name="Oval 75"/>
          <p:cNvSpPr>
            <a:spLocks noChangeArrowheads="1"/>
          </p:cNvSpPr>
          <p:nvPr/>
        </p:nvSpPr>
        <p:spPr bwMode="auto">
          <a:xfrm>
            <a:off x="5170488" y="2862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8" name="Oval 76"/>
          <p:cNvSpPr>
            <a:spLocks noChangeArrowheads="1"/>
          </p:cNvSpPr>
          <p:nvPr/>
        </p:nvSpPr>
        <p:spPr bwMode="auto">
          <a:xfrm>
            <a:off x="5322888" y="30146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49" name="Oval 79"/>
          <p:cNvSpPr>
            <a:spLocks noChangeArrowheads="1"/>
          </p:cNvSpPr>
          <p:nvPr/>
        </p:nvSpPr>
        <p:spPr bwMode="auto">
          <a:xfrm>
            <a:off x="5592763" y="4124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0" name="Oval 89"/>
          <p:cNvSpPr>
            <a:spLocks noChangeArrowheads="1"/>
          </p:cNvSpPr>
          <p:nvPr/>
        </p:nvSpPr>
        <p:spPr bwMode="auto">
          <a:xfrm>
            <a:off x="5627688" y="3243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1" name="Oval 94"/>
          <p:cNvSpPr>
            <a:spLocks noChangeArrowheads="1"/>
          </p:cNvSpPr>
          <p:nvPr/>
        </p:nvSpPr>
        <p:spPr bwMode="auto">
          <a:xfrm>
            <a:off x="5608638" y="49006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2" name="Oval 95"/>
          <p:cNvSpPr>
            <a:spLocks noChangeArrowheads="1"/>
          </p:cNvSpPr>
          <p:nvPr/>
        </p:nvSpPr>
        <p:spPr bwMode="auto">
          <a:xfrm>
            <a:off x="5627688" y="4367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3" name="Oval 100"/>
          <p:cNvSpPr>
            <a:spLocks noChangeArrowheads="1"/>
          </p:cNvSpPr>
          <p:nvPr/>
        </p:nvSpPr>
        <p:spPr bwMode="auto">
          <a:xfrm>
            <a:off x="5246688" y="4976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4" name="Oval 110"/>
          <p:cNvSpPr>
            <a:spLocks noChangeArrowheads="1"/>
          </p:cNvSpPr>
          <p:nvPr/>
        </p:nvSpPr>
        <p:spPr bwMode="auto">
          <a:xfrm>
            <a:off x="5408613" y="4595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5" name="Oval 111"/>
          <p:cNvSpPr>
            <a:spLocks noChangeArrowheads="1"/>
          </p:cNvSpPr>
          <p:nvPr/>
        </p:nvSpPr>
        <p:spPr bwMode="auto">
          <a:xfrm>
            <a:off x="5370513" y="3548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6" name="Oval 112"/>
          <p:cNvSpPr>
            <a:spLocks noChangeArrowheads="1"/>
          </p:cNvSpPr>
          <p:nvPr/>
        </p:nvSpPr>
        <p:spPr bwMode="auto">
          <a:xfrm>
            <a:off x="5170488" y="37576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7" name="Oval 116"/>
          <p:cNvSpPr>
            <a:spLocks noChangeArrowheads="1"/>
          </p:cNvSpPr>
          <p:nvPr/>
        </p:nvSpPr>
        <p:spPr bwMode="auto">
          <a:xfrm>
            <a:off x="5287963" y="42529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8" name="Oval 118"/>
          <p:cNvSpPr>
            <a:spLocks noChangeArrowheads="1"/>
          </p:cNvSpPr>
          <p:nvPr/>
        </p:nvSpPr>
        <p:spPr bwMode="auto">
          <a:xfrm>
            <a:off x="5399088" y="3167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59" name="Oval 122"/>
          <p:cNvSpPr>
            <a:spLocks noChangeArrowheads="1"/>
          </p:cNvSpPr>
          <p:nvPr/>
        </p:nvSpPr>
        <p:spPr bwMode="auto">
          <a:xfrm>
            <a:off x="5580063" y="4576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0" name="Oval 123"/>
          <p:cNvSpPr>
            <a:spLocks noChangeArrowheads="1"/>
          </p:cNvSpPr>
          <p:nvPr/>
        </p:nvSpPr>
        <p:spPr bwMode="auto">
          <a:xfrm>
            <a:off x="5627688" y="4748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1" name="Oval 124"/>
          <p:cNvSpPr>
            <a:spLocks noChangeArrowheads="1"/>
          </p:cNvSpPr>
          <p:nvPr/>
        </p:nvSpPr>
        <p:spPr bwMode="auto">
          <a:xfrm>
            <a:off x="5627688" y="3452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2" name="Oval 125"/>
          <p:cNvSpPr>
            <a:spLocks noChangeArrowheads="1"/>
          </p:cNvSpPr>
          <p:nvPr/>
        </p:nvSpPr>
        <p:spPr bwMode="auto">
          <a:xfrm>
            <a:off x="5637213" y="2967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3" name="Oval 126"/>
          <p:cNvSpPr>
            <a:spLocks noChangeArrowheads="1"/>
          </p:cNvSpPr>
          <p:nvPr/>
        </p:nvSpPr>
        <p:spPr bwMode="auto">
          <a:xfrm>
            <a:off x="5503863" y="3481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4" name="Oval 127"/>
          <p:cNvSpPr>
            <a:spLocks noChangeArrowheads="1"/>
          </p:cNvSpPr>
          <p:nvPr/>
        </p:nvSpPr>
        <p:spPr bwMode="auto">
          <a:xfrm>
            <a:off x="5170488" y="3605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5" name="Oval 131"/>
          <p:cNvSpPr>
            <a:spLocks noChangeArrowheads="1"/>
          </p:cNvSpPr>
          <p:nvPr/>
        </p:nvSpPr>
        <p:spPr bwMode="auto">
          <a:xfrm>
            <a:off x="5364163" y="40481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6" name="Oval 134"/>
          <p:cNvSpPr>
            <a:spLocks noChangeArrowheads="1"/>
          </p:cNvSpPr>
          <p:nvPr/>
        </p:nvSpPr>
        <p:spPr bwMode="auto">
          <a:xfrm>
            <a:off x="5364163" y="3895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7" name="Oval 139"/>
          <p:cNvSpPr>
            <a:spLocks noChangeArrowheads="1"/>
          </p:cNvSpPr>
          <p:nvPr/>
        </p:nvSpPr>
        <p:spPr bwMode="auto">
          <a:xfrm>
            <a:off x="5446713" y="49482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8" name="Oval 147"/>
          <p:cNvSpPr>
            <a:spLocks noChangeArrowheads="1"/>
          </p:cNvSpPr>
          <p:nvPr/>
        </p:nvSpPr>
        <p:spPr bwMode="auto">
          <a:xfrm>
            <a:off x="5227638" y="4548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9" name="Oval 148"/>
          <p:cNvSpPr>
            <a:spLocks noChangeArrowheads="1"/>
          </p:cNvSpPr>
          <p:nvPr/>
        </p:nvSpPr>
        <p:spPr bwMode="auto">
          <a:xfrm>
            <a:off x="5484813" y="3633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0" name="Oval 162"/>
          <p:cNvSpPr>
            <a:spLocks noChangeArrowheads="1"/>
          </p:cNvSpPr>
          <p:nvPr/>
        </p:nvSpPr>
        <p:spPr bwMode="auto">
          <a:xfrm>
            <a:off x="5307013" y="48101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1" name="Oval 164"/>
          <p:cNvSpPr>
            <a:spLocks noChangeArrowheads="1"/>
          </p:cNvSpPr>
          <p:nvPr/>
        </p:nvSpPr>
        <p:spPr bwMode="auto">
          <a:xfrm>
            <a:off x="5440363" y="47434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2" name="Oval 165"/>
          <p:cNvSpPr>
            <a:spLocks noChangeArrowheads="1"/>
          </p:cNvSpPr>
          <p:nvPr/>
        </p:nvSpPr>
        <p:spPr bwMode="auto">
          <a:xfrm>
            <a:off x="5287963" y="4657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3" name="Oval 166"/>
          <p:cNvSpPr>
            <a:spLocks noChangeArrowheads="1"/>
          </p:cNvSpPr>
          <p:nvPr/>
        </p:nvSpPr>
        <p:spPr bwMode="auto">
          <a:xfrm>
            <a:off x="5214938" y="4124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4" name="Oval 168"/>
          <p:cNvSpPr>
            <a:spLocks noChangeArrowheads="1"/>
          </p:cNvSpPr>
          <p:nvPr/>
        </p:nvSpPr>
        <p:spPr bwMode="auto">
          <a:xfrm>
            <a:off x="5440363" y="42005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5" name="Oval 169"/>
          <p:cNvSpPr>
            <a:spLocks noChangeArrowheads="1"/>
          </p:cNvSpPr>
          <p:nvPr/>
        </p:nvSpPr>
        <p:spPr bwMode="auto">
          <a:xfrm>
            <a:off x="5592763" y="39719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6" name="Oval 170"/>
          <p:cNvSpPr>
            <a:spLocks noChangeArrowheads="1"/>
          </p:cNvSpPr>
          <p:nvPr/>
        </p:nvSpPr>
        <p:spPr bwMode="auto">
          <a:xfrm>
            <a:off x="5487988" y="3943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7" name="Oval 32"/>
          <p:cNvSpPr>
            <a:spLocks noChangeArrowheads="1"/>
          </p:cNvSpPr>
          <p:nvPr/>
        </p:nvSpPr>
        <p:spPr bwMode="auto">
          <a:xfrm>
            <a:off x="2265363" y="4510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8" name="Oval 38"/>
          <p:cNvSpPr>
            <a:spLocks noChangeArrowheads="1"/>
          </p:cNvSpPr>
          <p:nvPr/>
        </p:nvSpPr>
        <p:spPr bwMode="auto">
          <a:xfrm>
            <a:off x="3865563" y="4586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9" name="Oval 39"/>
          <p:cNvSpPr>
            <a:spLocks noChangeArrowheads="1"/>
          </p:cNvSpPr>
          <p:nvPr/>
        </p:nvSpPr>
        <p:spPr bwMode="auto">
          <a:xfrm>
            <a:off x="3103563" y="4976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0" name="Oval 54"/>
          <p:cNvSpPr>
            <a:spLocks noChangeArrowheads="1"/>
          </p:cNvSpPr>
          <p:nvPr/>
        </p:nvSpPr>
        <p:spPr bwMode="auto">
          <a:xfrm>
            <a:off x="4246563" y="4510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81" name="Oval 55"/>
          <p:cNvSpPr>
            <a:spLocks noChangeArrowheads="1"/>
          </p:cNvSpPr>
          <p:nvPr/>
        </p:nvSpPr>
        <p:spPr bwMode="auto">
          <a:xfrm>
            <a:off x="4094163" y="44815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482" name="Oval 80"/>
          <p:cNvSpPr>
            <a:spLocks noChangeArrowheads="1"/>
          </p:cNvSpPr>
          <p:nvPr/>
        </p:nvSpPr>
        <p:spPr bwMode="auto">
          <a:xfrm>
            <a:off x="3103563" y="4433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3" name="Oval 81"/>
          <p:cNvSpPr>
            <a:spLocks noChangeArrowheads="1"/>
          </p:cNvSpPr>
          <p:nvPr/>
        </p:nvSpPr>
        <p:spPr bwMode="auto">
          <a:xfrm>
            <a:off x="3255963" y="4586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4" name="Oval 85"/>
          <p:cNvSpPr>
            <a:spLocks noChangeArrowheads="1"/>
          </p:cNvSpPr>
          <p:nvPr/>
        </p:nvSpPr>
        <p:spPr bwMode="auto">
          <a:xfrm>
            <a:off x="3408363" y="4510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5" name="Oval 97"/>
          <p:cNvSpPr>
            <a:spLocks noChangeArrowheads="1"/>
          </p:cNvSpPr>
          <p:nvPr/>
        </p:nvSpPr>
        <p:spPr bwMode="auto">
          <a:xfrm>
            <a:off x="2570163" y="4281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6" name="Oval 98"/>
          <p:cNvSpPr>
            <a:spLocks noChangeArrowheads="1"/>
          </p:cNvSpPr>
          <p:nvPr/>
        </p:nvSpPr>
        <p:spPr bwMode="auto">
          <a:xfrm>
            <a:off x="2722563" y="4976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7" name="Oval 99"/>
          <p:cNvSpPr>
            <a:spLocks noChangeArrowheads="1"/>
          </p:cNvSpPr>
          <p:nvPr/>
        </p:nvSpPr>
        <p:spPr bwMode="auto">
          <a:xfrm>
            <a:off x="2741613" y="4586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8" name="Oval 100"/>
          <p:cNvSpPr>
            <a:spLocks noChangeArrowheads="1"/>
          </p:cNvSpPr>
          <p:nvPr/>
        </p:nvSpPr>
        <p:spPr bwMode="auto">
          <a:xfrm>
            <a:off x="3998913" y="4957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89" name="Oval 101"/>
          <p:cNvSpPr>
            <a:spLocks noChangeArrowheads="1"/>
          </p:cNvSpPr>
          <p:nvPr/>
        </p:nvSpPr>
        <p:spPr bwMode="auto">
          <a:xfrm>
            <a:off x="2265363" y="4281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0" name="Oval 102"/>
          <p:cNvSpPr>
            <a:spLocks noChangeArrowheads="1"/>
          </p:cNvSpPr>
          <p:nvPr/>
        </p:nvSpPr>
        <p:spPr bwMode="auto">
          <a:xfrm>
            <a:off x="2417763" y="4433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1" name="Oval 103"/>
          <p:cNvSpPr>
            <a:spLocks noChangeArrowheads="1"/>
          </p:cNvSpPr>
          <p:nvPr/>
        </p:nvSpPr>
        <p:spPr bwMode="auto">
          <a:xfrm>
            <a:off x="2570163" y="4548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2" name="Oval 104"/>
          <p:cNvSpPr>
            <a:spLocks noChangeArrowheads="1"/>
          </p:cNvSpPr>
          <p:nvPr/>
        </p:nvSpPr>
        <p:spPr bwMode="auto">
          <a:xfrm>
            <a:off x="2493963" y="49863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3" name="Oval 105"/>
          <p:cNvSpPr>
            <a:spLocks noChangeArrowheads="1"/>
          </p:cNvSpPr>
          <p:nvPr/>
        </p:nvSpPr>
        <p:spPr bwMode="auto">
          <a:xfrm>
            <a:off x="2417763" y="4662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4" name="Oval 106"/>
          <p:cNvSpPr>
            <a:spLocks noChangeArrowheads="1"/>
          </p:cNvSpPr>
          <p:nvPr/>
        </p:nvSpPr>
        <p:spPr bwMode="auto">
          <a:xfrm>
            <a:off x="2265363" y="4738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5" name="Oval 107"/>
          <p:cNvSpPr>
            <a:spLocks noChangeArrowheads="1"/>
          </p:cNvSpPr>
          <p:nvPr/>
        </p:nvSpPr>
        <p:spPr bwMode="auto">
          <a:xfrm>
            <a:off x="2874963" y="4491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6" name="Oval 110"/>
          <p:cNvSpPr>
            <a:spLocks noChangeArrowheads="1"/>
          </p:cNvSpPr>
          <p:nvPr/>
        </p:nvSpPr>
        <p:spPr bwMode="auto">
          <a:xfrm>
            <a:off x="4179888" y="4643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7" name="Oval 116"/>
          <p:cNvSpPr>
            <a:spLocks noChangeArrowheads="1"/>
          </p:cNvSpPr>
          <p:nvPr/>
        </p:nvSpPr>
        <p:spPr bwMode="auto">
          <a:xfrm>
            <a:off x="4059238" y="43005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8" name="Oval 117"/>
          <p:cNvSpPr>
            <a:spLocks noChangeArrowheads="1"/>
          </p:cNvSpPr>
          <p:nvPr/>
        </p:nvSpPr>
        <p:spPr bwMode="auto">
          <a:xfrm>
            <a:off x="3575050" y="4476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99" name="Oval 120"/>
          <p:cNvSpPr>
            <a:spLocks noChangeArrowheads="1"/>
          </p:cNvSpPr>
          <p:nvPr/>
        </p:nvSpPr>
        <p:spPr bwMode="auto">
          <a:xfrm>
            <a:off x="3036888" y="4557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0" name="Oval 121"/>
          <p:cNvSpPr>
            <a:spLocks noChangeArrowheads="1"/>
          </p:cNvSpPr>
          <p:nvPr/>
        </p:nvSpPr>
        <p:spPr bwMode="auto">
          <a:xfrm>
            <a:off x="3894138" y="44529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1" name="Oval 122"/>
          <p:cNvSpPr>
            <a:spLocks noChangeArrowheads="1"/>
          </p:cNvSpPr>
          <p:nvPr/>
        </p:nvSpPr>
        <p:spPr bwMode="auto">
          <a:xfrm>
            <a:off x="4351338" y="4624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2" name="Oval 129"/>
          <p:cNvSpPr>
            <a:spLocks noChangeArrowheads="1"/>
          </p:cNvSpPr>
          <p:nvPr/>
        </p:nvSpPr>
        <p:spPr bwMode="auto">
          <a:xfrm>
            <a:off x="3560763" y="4995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3" name="Oval 130"/>
          <p:cNvSpPr>
            <a:spLocks noChangeArrowheads="1"/>
          </p:cNvSpPr>
          <p:nvPr/>
        </p:nvSpPr>
        <p:spPr bwMode="auto">
          <a:xfrm>
            <a:off x="2265363" y="4957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4" name="Oval 137"/>
          <p:cNvSpPr>
            <a:spLocks noChangeArrowheads="1"/>
          </p:cNvSpPr>
          <p:nvPr/>
        </p:nvSpPr>
        <p:spPr bwMode="auto">
          <a:xfrm>
            <a:off x="3675063" y="46053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5" name="Oval 138"/>
          <p:cNvSpPr>
            <a:spLocks noChangeArrowheads="1"/>
          </p:cNvSpPr>
          <p:nvPr/>
        </p:nvSpPr>
        <p:spPr bwMode="auto">
          <a:xfrm>
            <a:off x="3789363" y="5005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6" name="Oval 139"/>
          <p:cNvSpPr>
            <a:spLocks noChangeArrowheads="1"/>
          </p:cNvSpPr>
          <p:nvPr/>
        </p:nvSpPr>
        <p:spPr bwMode="auto">
          <a:xfrm>
            <a:off x="4217988" y="4995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7" name="Oval 140"/>
          <p:cNvSpPr>
            <a:spLocks noChangeArrowheads="1"/>
          </p:cNvSpPr>
          <p:nvPr/>
        </p:nvSpPr>
        <p:spPr bwMode="auto">
          <a:xfrm>
            <a:off x="3332163" y="4995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8" name="Oval 141"/>
          <p:cNvSpPr>
            <a:spLocks noChangeArrowheads="1"/>
          </p:cNvSpPr>
          <p:nvPr/>
        </p:nvSpPr>
        <p:spPr bwMode="auto">
          <a:xfrm>
            <a:off x="2398713" y="48625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09" name="Oval 145"/>
          <p:cNvSpPr>
            <a:spLocks noChangeArrowheads="1"/>
          </p:cNvSpPr>
          <p:nvPr/>
        </p:nvSpPr>
        <p:spPr bwMode="auto">
          <a:xfrm>
            <a:off x="3602038" y="4781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10" name="Oval 147"/>
          <p:cNvSpPr>
            <a:spLocks noChangeArrowheads="1"/>
          </p:cNvSpPr>
          <p:nvPr/>
        </p:nvSpPr>
        <p:spPr bwMode="auto">
          <a:xfrm>
            <a:off x="3998913" y="4595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1" name="Oval 155"/>
          <p:cNvSpPr>
            <a:spLocks noChangeArrowheads="1"/>
          </p:cNvSpPr>
          <p:nvPr/>
        </p:nvSpPr>
        <p:spPr bwMode="auto">
          <a:xfrm>
            <a:off x="3221038" y="4781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2" name="Oval 156"/>
          <p:cNvSpPr>
            <a:spLocks noChangeArrowheads="1"/>
          </p:cNvSpPr>
          <p:nvPr/>
        </p:nvSpPr>
        <p:spPr bwMode="auto">
          <a:xfrm>
            <a:off x="2687638" y="4781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3" name="Oval 157"/>
          <p:cNvSpPr>
            <a:spLocks noChangeArrowheads="1"/>
          </p:cNvSpPr>
          <p:nvPr/>
        </p:nvSpPr>
        <p:spPr bwMode="auto">
          <a:xfrm>
            <a:off x="2687638" y="44005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4" name="Oval 158"/>
          <p:cNvSpPr>
            <a:spLocks noChangeArrowheads="1"/>
          </p:cNvSpPr>
          <p:nvPr/>
        </p:nvSpPr>
        <p:spPr bwMode="auto">
          <a:xfrm>
            <a:off x="3754438" y="4857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5" name="Oval 159"/>
          <p:cNvSpPr>
            <a:spLocks noChangeArrowheads="1"/>
          </p:cNvSpPr>
          <p:nvPr/>
        </p:nvSpPr>
        <p:spPr bwMode="auto">
          <a:xfrm>
            <a:off x="2840038" y="470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6" name="Oval 160"/>
          <p:cNvSpPr>
            <a:spLocks noChangeArrowheads="1"/>
          </p:cNvSpPr>
          <p:nvPr/>
        </p:nvSpPr>
        <p:spPr bwMode="auto">
          <a:xfrm>
            <a:off x="3449638" y="470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7" name="Oval 161"/>
          <p:cNvSpPr>
            <a:spLocks noChangeArrowheads="1"/>
          </p:cNvSpPr>
          <p:nvPr/>
        </p:nvSpPr>
        <p:spPr bwMode="auto">
          <a:xfrm>
            <a:off x="2916238" y="48101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18" name="Oval 162"/>
          <p:cNvSpPr>
            <a:spLocks noChangeArrowheads="1"/>
          </p:cNvSpPr>
          <p:nvPr/>
        </p:nvSpPr>
        <p:spPr bwMode="auto">
          <a:xfrm>
            <a:off x="4078288" y="4857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19" name="Oval 163"/>
          <p:cNvSpPr>
            <a:spLocks noChangeArrowheads="1"/>
          </p:cNvSpPr>
          <p:nvPr/>
        </p:nvSpPr>
        <p:spPr bwMode="auto">
          <a:xfrm>
            <a:off x="3887788" y="48006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0" name="Oval 164"/>
          <p:cNvSpPr>
            <a:spLocks noChangeArrowheads="1"/>
          </p:cNvSpPr>
          <p:nvPr/>
        </p:nvSpPr>
        <p:spPr bwMode="auto">
          <a:xfrm>
            <a:off x="4211638" y="47910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1" name="Oval 165"/>
          <p:cNvSpPr>
            <a:spLocks noChangeArrowheads="1"/>
          </p:cNvSpPr>
          <p:nvPr/>
        </p:nvSpPr>
        <p:spPr bwMode="auto">
          <a:xfrm>
            <a:off x="4059238" y="470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2" name="Oval 167"/>
          <p:cNvSpPr>
            <a:spLocks noChangeArrowheads="1"/>
          </p:cNvSpPr>
          <p:nvPr/>
        </p:nvSpPr>
        <p:spPr bwMode="auto">
          <a:xfrm>
            <a:off x="3821113" y="4338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23" name="Oval 168"/>
          <p:cNvSpPr>
            <a:spLocks noChangeArrowheads="1"/>
          </p:cNvSpPr>
          <p:nvPr/>
        </p:nvSpPr>
        <p:spPr bwMode="auto">
          <a:xfrm>
            <a:off x="4211638" y="42481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4" name="Oval 174"/>
          <p:cNvSpPr>
            <a:spLocks noChangeArrowheads="1"/>
          </p:cNvSpPr>
          <p:nvPr/>
        </p:nvSpPr>
        <p:spPr bwMode="auto">
          <a:xfrm>
            <a:off x="3440113" y="48482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5" name="Oval 175"/>
          <p:cNvSpPr>
            <a:spLocks noChangeArrowheads="1"/>
          </p:cNvSpPr>
          <p:nvPr/>
        </p:nvSpPr>
        <p:spPr bwMode="auto">
          <a:xfrm>
            <a:off x="3135313" y="4876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26" name="Oval 176"/>
          <p:cNvSpPr>
            <a:spLocks noChangeArrowheads="1"/>
          </p:cNvSpPr>
          <p:nvPr/>
        </p:nvSpPr>
        <p:spPr bwMode="auto">
          <a:xfrm>
            <a:off x="3068638" y="4705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7" name="Oval 177"/>
          <p:cNvSpPr>
            <a:spLocks noChangeArrowheads="1"/>
          </p:cNvSpPr>
          <p:nvPr/>
        </p:nvSpPr>
        <p:spPr bwMode="auto">
          <a:xfrm>
            <a:off x="2916238" y="49339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8" name="Oval 178"/>
          <p:cNvSpPr>
            <a:spLocks noChangeArrowheads="1"/>
          </p:cNvSpPr>
          <p:nvPr/>
        </p:nvSpPr>
        <p:spPr bwMode="auto">
          <a:xfrm>
            <a:off x="2998788" y="4324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29" name="Oval 41"/>
          <p:cNvSpPr>
            <a:spLocks noChangeArrowheads="1"/>
          </p:cNvSpPr>
          <p:nvPr/>
        </p:nvSpPr>
        <p:spPr bwMode="auto">
          <a:xfrm>
            <a:off x="504666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30" name="Oval 43"/>
          <p:cNvSpPr>
            <a:spLocks noChangeArrowheads="1"/>
          </p:cNvSpPr>
          <p:nvPr/>
        </p:nvSpPr>
        <p:spPr bwMode="auto">
          <a:xfrm>
            <a:off x="30654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31" name="Oval 45"/>
          <p:cNvSpPr>
            <a:spLocks noChangeArrowheads="1"/>
          </p:cNvSpPr>
          <p:nvPr/>
        </p:nvSpPr>
        <p:spPr bwMode="auto">
          <a:xfrm>
            <a:off x="3308350" y="1809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2" name="Oval 46"/>
          <p:cNvSpPr>
            <a:spLocks noChangeArrowheads="1"/>
          </p:cNvSpPr>
          <p:nvPr/>
        </p:nvSpPr>
        <p:spPr bwMode="auto">
          <a:xfrm>
            <a:off x="3522663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3" name="Oval 47"/>
          <p:cNvSpPr>
            <a:spLocks noChangeArrowheads="1"/>
          </p:cNvSpPr>
          <p:nvPr/>
        </p:nvSpPr>
        <p:spPr bwMode="auto">
          <a:xfrm>
            <a:off x="3751263" y="2100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4" name="Oval 48"/>
          <p:cNvSpPr>
            <a:spLocks noChangeArrowheads="1"/>
          </p:cNvSpPr>
          <p:nvPr/>
        </p:nvSpPr>
        <p:spPr bwMode="auto">
          <a:xfrm>
            <a:off x="3832225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5" name="Oval 56"/>
          <p:cNvSpPr>
            <a:spLocks noChangeArrowheads="1"/>
          </p:cNvSpPr>
          <p:nvPr/>
        </p:nvSpPr>
        <p:spPr bwMode="auto">
          <a:xfrm>
            <a:off x="3017838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6" name="Oval 57"/>
          <p:cNvSpPr>
            <a:spLocks noChangeArrowheads="1"/>
          </p:cNvSpPr>
          <p:nvPr/>
        </p:nvSpPr>
        <p:spPr bwMode="auto">
          <a:xfrm>
            <a:off x="3217863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7" name="Oval 59"/>
          <p:cNvSpPr>
            <a:spLocks noChangeArrowheads="1"/>
          </p:cNvSpPr>
          <p:nvPr/>
        </p:nvSpPr>
        <p:spPr bwMode="auto">
          <a:xfrm>
            <a:off x="3065463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8" name="Oval 60"/>
          <p:cNvSpPr>
            <a:spLocks noChangeArrowheads="1"/>
          </p:cNvSpPr>
          <p:nvPr/>
        </p:nvSpPr>
        <p:spPr bwMode="auto">
          <a:xfrm>
            <a:off x="306546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39" name="Oval 64"/>
          <p:cNvSpPr>
            <a:spLocks noChangeArrowheads="1"/>
          </p:cNvSpPr>
          <p:nvPr/>
        </p:nvSpPr>
        <p:spPr bwMode="auto">
          <a:xfrm>
            <a:off x="48942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0" name="Oval 65"/>
          <p:cNvSpPr>
            <a:spLocks noChangeArrowheads="1"/>
          </p:cNvSpPr>
          <p:nvPr/>
        </p:nvSpPr>
        <p:spPr bwMode="auto">
          <a:xfrm>
            <a:off x="51228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1" name="Oval 66"/>
          <p:cNvSpPr>
            <a:spLocks noChangeArrowheads="1"/>
          </p:cNvSpPr>
          <p:nvPr/>
        </p:nvSpPr>
        <p:spPr bwMode="auto">
          <a:xfrm>
            <a:off x="5094288" y="19669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2" name="Oval 67"/>
          <p:cNvSpPr>
            <a:spLocks noChangeArrowheads="1"/>
          </p:cNvSpPr>
          <p:nvPr/>
        </p:nvSpPr>
        <p:spPr bwMode="auto">
          <a:xfrm>
            <a:off x="4465638" y="2128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3" name="Oval 68"/>
          <p:cNvSpPr>
            <a:spLocks noChangeArrowheads="1"/>
          </p:cNvSpPr>
          <p:nvPr/>
        </p:nvSpPr>
        <p:spPr bwMode="auto">
          <a:xfrm>
            <a:off x="458946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4" name="Oval 71"/>
          <p:cNvSpPr>
            <a:spLocks noChangeArrowheads="1"/>
          </p:cNvSpPr>
          <p:nvPr/>
        </p:nvSpPr>
        <p:spPr bwMode="auto">
          <a:xfrm>
            <a:off x="44370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5" name="Oval 72"/>
          <p:cNvSpPr>
            <a:spLocks noChangeArrowheads="1"/>
          </p:cNvSpPr>
          <p:nvPr/>
        </p:nvSpPr>
        <p:spPr bwMode="auto">
          <a:xfrm>
            <a:off x="4589463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6" name="Oval 73"/>
          <p:cNvSpPr>
            <a:spLocks noChangeArrowheads="1"/>
          </p:cNvSpPr>
          <p:nvPr/>
        </p:nvSpPr>
        <p:spPr bwMode="auto">
          <a:xfrm>
            <a:off x="4741863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7" name="Oval 74"/>
          <p:cNvSpPr>
            <a:spLocks noChangeArrowheads="1"/>
          </p:cNvSpPr>
          <p:nvPr/>
        </p:nvSpPr>
        <p:spPr bwMode="auto">
          <a:xfrm>
            <a:off x="489426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8" name="Oval 75"/>
          <p:cNvSpPr>
            <a:spLocks noChangeArrowheads="1"/>
          </p:cNvSpPr>
          <p:nvPr/>
        </p:nvSpPr>
        <p:spPr bwMode="auto">
          <a:xfrm>
            <a:off x="47418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49" name="Oval 76"/>
          <p:cNvSpPr>
            <a:spLocks noChangeArrowheads="1"/>
          </p:cNvSpPr>
          <p:nvPr/>
        </p:nvSpPr>
        <p:spPr bwMode="auto">
          <a:xfrm>
            <a:off x="4894263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0" name="Oval 86"/>
          <p:cNvSpPr>
            <a:spLocks noChangeArrowheads="1"/>
          </p:cNvSpPr>
          <p:nvPr/>
        </p:nvSpPr>
        <p:spPr bwMode="auto">
          <a:xfrm>
            <a:off x="3598863" y="1766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1" name="Oval 87"/>
          <p:cNvSpPr>
            <a:spLocks noChangeArrowheads="1"/>
          </p:cNvSpPr>
          <p:nvPr/>
        </p:nvSpPr>
        <p:spPr bwMode="auto">
          <a:xfrm>
            <a:off x="3636963" y="18954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2" name="Oval 88"/>
          <p:cNvSpPr>
            <a:spLocks noChangeArrowheads="1"/>
          </p:cNvSpPr>
          <p:nvPr/>
        </p:nvSpPr>
        <p:spPr bwMode="auto">
          <a:xfrm>
            <a:off x="4437063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3" name="Oval 89"/>
          <p:cNvSpPr>
            <a:spLocks noChangeArrowheads="1"/>
          </p:cNvSpPr>
          <p:nvPr/>
        </p:nvSpPr>
        <p:spPr bwMode="auto">
          <a:xfrm>
            <a:off x="5132388" y="21193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4" name="Oval 108"/>
          <p:cNvSpPr>
            <a:spLocks noChangeArrowheads="1"/>
          </p:cNvSpPr>
          <p:nvPr/>
        </p:nvSpPr>
        <p:spPr bwMode="auto">
          <a:xfrm>
            <a:off x="3465513" y="1843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55" name="Oval 113"/>
          <p:cNvSpPr>
            <a:spLocks noChangeArrowheads="1"/>
          </p:cNvSpPr>
          <p:nvPr/>
        </p:nvSpPr>
        <p:spPr bwMode="auto">
          <a:xfrm>
            <a:off x="3370263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56" name="Oval 118"/>
          <p:cNvSpPr>
            <a:spLocks noChangeArrowheads="1"/>
          </p:cNvSpPr>
          <p:nvPr/>
        </p:nvSpPr>
        <p:spPr bwMode="auto">
          <a:xfrm>
            <a:off x="4970463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7" name="Oval 119"/>
          <p:cNvSpPr>
            <a:spLocks noChangeArrowheads="1"/>
          </p:cNvSpPr>
          <p:nvPr/>
        </p:nvSpPr>
        <p:spPr bwMode="auto">
          <a:xfrm>
            <a:off x="3436938" y="2100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8" name="Oval 125"/>
          <p:cNvSpPr>
            <a:spLocks noChangeArrowheads="1"/>
          </p:cNvSpPr>
          <p:nvPr/>
        </p:nvSpPr>
        <p:spPr bwMode="auto">
          <a:xfrm>
            <a:off x="5208588" y="18716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59" name="Oval 135"/>
          <p:cNvSpPr>
            <a:spLocks noChangeArrowheads="1"/>
          </p:cNvSpPr>
          <p:nvPr/>
        </p:nvSpPr>
        <p:spPr bwMode="auto">
          <a:xfrm>
            <a:off x="4084638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0" name="Oval 142"/>
          <p:cNvSpPr>
            <a:spLocks noChangeArrowheads="1"/>
          </p:cNvSpPr>
          <p:nvPr/>
        </p:nvSpPr>
        <p:spPr bwMode="auto">
          <a:xfrm>
            <a:off x="3217863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1" name="Oval 143"/>
          <p:cNvSpPr>
            <a:spLocks noChangeArrowheads="1"/>
          </p:cNvSpPr>
          <p:nvPr/>
        </p:nvSpPr>
        <p:spPr bwMode="auto">
          <a:xfrm>
            <a:off x="3665538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2" name="Oval 144"/>
          <p:cNvSpPr>
            <a:spLocks noChangeArrowheads="1"/>
          </p:cNvSpPr>
          <p:nvPr/>
        </p:nvSpPr>
        <p:spPr bwMode="auto">
          <a:xfrm>
            <a:off x="4313238" y="2205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3" name="Oval 146"/>
          <p:cNvSpPr>
            <a:spLocks noChangeArrowheads="1"/>
          </p:cNvSpPr>
          <p:nvPr/>
        </p:nvSpPr>
        <p:spPr bwMode="auto">
          <a:xfrm>
            <a:off x="3275013" y="22050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4" name="Oval 149"/>
          <p:cNvSpPr>
            <a:spLocks noChangeArrowheads="1"/>
          </p:cNvSpPr>
          <p:nvPr/>
        </p:nvSpPr>
        <p:spPr bwMode="auto">
          <a:xfrm>
            <a:off x="4303713" y="2033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5" name="Oval 150"/>
          <p:cNvSpPr>
            <a:spLocks noChangeArrowheads="1"/>
          </p:cNvSpPr>
          <p:nvPr/>
        </p:nvSpPr>
        <p:spPr bwMode="auto">
          <a:xfrm>
            <a:off x="4608513" y="20526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6" name="Oval 152"/>
          <p:cNvSpPr>
            <a:spLocks noChangeArrowheads="1"/>
          </p:cNvSpPr>
          <p:nvPr/>
        </p:nvSpPr>
        <p:spPr bwMode="auto">
          <a:xfrm>
            <a:off x="3608388" y="21574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67" name="Oval 171"/>
          <p:cNvSpPr>
            <a:spLocks noChangeArrowheads="1"/>
          </p:cNvSpPr>
          <p:nvPr/>
        </p:nvSpPr>
        <p:spPr bwMode="auto">
          <a:xfrm>
            <a:off x="3944938" y="21907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8" name="Oval 172"/>
          <p:cNvSpPr>
            <a:spLocks noChangeArrowheads="1"/>
          </p:cNvSpPr>
          <p:nvPr/>
        </p:nvSpPr>
        <p:spPr bwMode="auto">
          <a:xfrm>
            <a:off x="4097338" y="22098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69" name="Oval 173"/>
          <p:cNvSpPr>
            <a:spLocks noChangeArrowheads="1"/>
          </p:cNvSpPr>
          <p:nvPr/>
        </p:nvSpPr>
        <p:spPr bwMode="auto">
          <a:xfrm>
            <a:off x="4068763" y="1771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70" name="Oval 125"/>
          <p:cNvSpPr>
            <a:spLocks noChangeArrowheads="1"/>
          </p:cNvSpPr>
          <p:nvPr/>
        </p:nvSpPr>
        <p:spPr bwMode="auto">
          <a:xfrm>
            <a:off x="5265738" y="25384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1" name="Oval 41"/>
          <p:cNvSpPr>
            <a:spLocks noChangeArrowheads="1"/>
          </p:cNvSpPr>
          <p:nvPr/>
        </p:nvSpPr>
        <p:spPr bwMode="auto">
          <a:xfrm>
            <a:off x="5522913" y="2376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2" name="Oval 64"/>
          <p:cNvSpPr>
            <a:spLocks noChangeArrowheads="1"/>
          </p:cNvSpPr>
          <p:nvPr/>
        </p:nvSpPr>
        <p:spPr bwMode="auto">
          <a:xfrm>
            <a:off x="5370513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3" name="Oval 65"/>
          <p:cNvSpPr>
            <a:spLocks noChangeArrowheads="1"/>
          </p:cNvSpPr>
          <p:nvPr/>
        </p:nvSpPr>
        <p:spPr bwMode="auto">
          <a:xfrm>
            <a:off x="5599113" y="1919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4" name="Oval 66"/>
          <p:cNvSpPr>
            <a:spLocks noChangeArrowheads="1"/>
          </p:cNvSpPr>
          <p:nvPr/>
        </p:nvSpPr>
        <p:spPr bwMode="auto">
          <a:xfrm>
            <a:off x="5570538" y="21193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5" name="Oval 73"/>
          <p:cNvSpPr>
            <a:spLocks noChangeArrowheads="1"/>
          </p:cNvSpPr>
          <p:nvPr/>
        </p:nvSpPr>
        <p:spPr bwMode="auto">
          <a:xfrm>
            <a:off x="521811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6" name="Oval 74"/>
          <p:cNvSpPr>
            <a:spLocks noChangeArrowheads="1"/>
          </p:cNvSpPr>
          <p:nvPr/>
        </p:nvSpPr>
        <p:spPr bwMode="auto">
          <a:xfrm>
            <a:off x="5370513" y="2376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7" name="Oval 75"/>
          <p:cNvSpPr>
            <a:spLocks noChangeArrowheads="1"/>
          </p:cNvSpPr>
          <p:nvPr/>
        </p:nvSpPr>
        <p:spPr bwMode="auto">
          <a:xfrm>
            <a:off x="5246688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8" name="Oval 76"/>
          <p:cNvSpPr>
            <a:spLocks noChangeArrowheads="1"/>
          </p:cNvSpPr>
          <p:nvPr/>
        </p:nvSpPr>
        <p:spPr bwMode="auto">
          <a:xfrm>
            <a:off x="5370513" y="2071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79" name="Oval 89"/>
          <p:cNvSpPr>
            <a:spLocks noChangeArrowheads="1"/>
          </p:cNvSpPr>
          <p:nvPr/>
        </p:nvSpPr>
        <p:spPr bwMode="auto">
          <a:xfrm>
            <a:off x="5637213" y="2300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0" name="Oval 118"/>
          <p:cNvSpPr>
            <a:spLocks noChangeArrowheads="1"/>
          </p:cNvSpPr>
          <p:nvPr/>
        </p:nvSpPr>
        <p:spPr bwMode="auto">
          <a:xfrm>
            <a:off x="5446713" y="2224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1" name="Oval 125"/>
          <p:cNvSpPr>
            <a:spLocks noChangeArrowheads="1"/>
          </p:cNvSpPr>
          <p:nvPr/>
        </p:nvSpPr>
        <p:spPr bwMode="auto">
          <a:xfrm>
            <a:off x="5646738" y="20240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2" name="Oval 64"/>
          <p:cNvSpPr>
            <a:spLocks noChangeArrowheads="1"/>
          </p:cNvSpPr>
          <p:nvPr/>
        </p:nvSpPr>
        <p:spPr bwMode="auto">
          <a:xfrm>
            <a:off x="5151438" y="2490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3" name="Oval 65"/>
          <p:cNvSpPr>
            <a:spLocks noChangeArrowheads="1"/>
          </p:cNvSpPr>
          <p:nvPr/>
        </p:nvSpPr>
        <p:spPr bwMode="auto">
          <a:xfrm>
            <a:off x="5380038" y="2490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4" name="Oval 66"/>
          <p:cNvSpPr>
            <a:spLocks noChangeArrowheads="1"/>
          </p:cNvSpPr>
          <p:nvPr/>
        </p:nvSpPr>
        <p:spPr bwMode="auto">
          <a:xfrm>
            <a:off x="5389563" y="2690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5" name="Oval 75"/>
          <p:cNvSpPr>
            <a:spLocks noChangeArrowheads="1"/>
          </p:cNvSpPr>
          <p:nvPr/>
        </p:nvSpPr>
        <p:spPr bwMode="auto">
          <a:xfrm>
            <a:off x="4999038" y="2490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6" name="Oval 76"/>
          <p:cNvSpPr>
            <a:spLocks noChangeArrowheads="1"/>
          </p:cNvSpPr>
          <p:nvPr/>
        </p:nvSpPr>
        <p:spPr bwMode="auto">
          <a:xfrm>
            <a:off x="5189538" y="2643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7" name="Oval 125"/>
          <p:cNvSpPr>
            <a:spLocks noChangeArrowheads="1"/>
          </p:cNvSpPr>
          <p:nvPr/>
        </p:nvSpPr>
        <p:spPr bwMode="auto">
          <a:xfrm>
            <a:off x="5503863" y="25955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8" name="Oval 40"/>
          <p:cNvSpPr>
            <a:spLocks noChangeArrowheads="1"/>
          </p:cNvSpPr>
          <p:nvPr/>
        </p:nvSpPr>
        <p:spPr bwMode="auto">
          <a:xfrm>
            <a:off x="4818063" y="36147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89" name="Oval 54"/>
          <p:cNvSpPr>
            <a:spLocks noChangeArrowheads="1"/>
          </p:cNvSpPr>
          <p:nvPr/>
        </p:nvSpPr>
        <p:spPr bwMode="auto">
          <a:xfrm>
            <a:off x="4665663" y="4471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90" name="Oval 55"/>
          <p:cNvSpPr>
            <a:spLocks noChangeArrowheads="1"/>
          </p:cNvSpPr>
          <p:nvPr/>
        </p:nvSpPr>
        <p:spPr bwMode="auto">
          <a:xfrm>
            <a:off x="4513263" y="44434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591" name="Oval 70"/>
          <p:cNvSpPr>
            <a:spLocks noChangeArrowheads="1"/>
          </p:cNvSpPr>
          <p:nvPr/>
        </p:nvSpPr>
        <p:spPr bwMode="auto">
          <a:xfrm>
            <a:off x="4551363" y="3709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2" name="Oval 94"/>
          <p:cNvSpPr>
            <a:spLocks noChangeArrowheads="1"/>
          </p:cNvSpPr>
          <p:nvPr/>
        </p:nvSpPr>
        <p:spPr bwMode="auto">
          <a:xfrm>
            <a:off x="4799013" y="49101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3" name="Oval 95"/>
          <p:cNvSpPr>
            <a:spLocks noChangeArrowheads="1"/>
          </p:cNvSpPr>
          <p:nvPr/>
        </p:nvSpPr>
        <p:spPr bwMode="auto">
          <a:xfrm>
            <a:off x="4818063" y="43767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4" name="Oval 100"/>
          <p:cNvSpPr>
            <a:spLocks noChangeArrowheads="1"/>
          </p:cNvSpPr>
          <p:nvPr/>
        </p:nvSpPr>
        <p:spPr bwMode="auto">
          <a:xfrm>
            <a:off x="4437063" y="49863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5" name="Oval 110"/>
          <p:cNvSpPr>
            <a:spLocks noChangeArrowheads="1"/>
          </p:cNvSpPr>
          <p:nvPr/>
        </p:nvSpPr>
        <p:spPr bwMode="auto">
          <a:xfrm>
            <a:off x="4598988" y="46053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6" name="Oval 116"/>
          <p:cNvSpPr>
            <a:spLocks noChangeArrowheads="1"/>
          </p:cNvSpPr>
          <p:nvPr/>
        </p:nvSpPr>
        <p:spPr bwMode="auto">
          <a:xfrm>
            <a:off x="4478338" y="4262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7" name="Oval 122"/>
          <p:cNvSpPr>
            <a:spLocks noChangeArrowheads="1"/>
          </p:cNvSpPr>
          <p:nvPr/>
        </p:nvSpPr>
        <p:spPr bwMode="auto">
          <a:xfrm>
            <a:off x="4770438" y="45862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8" name="Oval 123"/>
          <p:cNvSpPr>
            <a:spLocks noChangeArrowheads="1"/>
          </p:cNvSpPr>
          <p:nvPr/>
        </p:nvSpPr>
        <p:spPr bwMode="auto">
          <a:xfrm>
            <a:off x="4818063" y="47577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99" name="Oval 139"/>
          <p:cNvSpPr>
            <a:spLocks noChangeArrowheads="1"/>
          </p:cNvSpPr>
          <p:nvPr/>
        </p:nvSpPr>
        <p:spPr bwMode="auto">
          <a:xfrm>
            <a:off x="4637088" y="4957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0" name="Oval 162"/>
          <p:cNvSpPr>
            <a:spLocks noChangeArrowheads="1"/>
          </p:cNvSpPr>
          <p:nvPr/>
        </p:nvSpPr>
        <p:spPr bwMode="auto">
          <a:xfrm>
            <a:off x="4497388" y="4819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1" name="Oval 164"/>
          <p:cNvSpPr>
            <a:spLocks noChangeArrowheads="1"/>
          </p:cNvSpPr>
          <p:nvPr/>
        </p:nvSpPr>
        <p:spPr bwMode="auto">
          <a:xfrm>
            <a:off x="4630738" y="47529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2" name="Oval 165"/>
          <p:cNvSpPr>
            <a:spLocks noChangeArrowheads="1"/>
          </p:cNvSpPr>
          <p:nvPr/>
        </p:nvSpPr>
        <p:spPr bwMode="auto">
          <a:xfrm>
            <a:off x="4478338" y="46672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3" name="Oval 170"/>
          <p:cNvSpPr>
            <a:spLocks noChangeArrowheads="1"/>
          </p:cNvSpPr>
          <p:nvPr/>
        </p:nvSpPr>
        <p:spPr bwMode="auto">
          <a:xfrm>
            <a:off x="4897438" y="39528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5" name="Oval 31"/>
          <p:cNvSpPr>
            <a:spLocks noChangeArrowheads="1"/>
          </p:cNvSpPr>
          <p:nvPr/>
        </p:nvSpPr>
        <p:spPr bwMode="auto">
          <a:xfrm>
            <a:off x="2293938" y="3786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6" name="Oval 43"/>
          <p:cNvSpPr>
            <a:spLocks noChangeArrowheads="1"/>
          </p:cNvSpPr>
          <p:nvPr/>
        </p:nvSpPr>
        <p:spPr bwMode="auto">
          <a:xfrm>
            <a:off x="2246313" y="2947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07" name="Oval 45"/>
          <p:cNvSpPr>
            <a:spLocks noChangeArrowheads="1"/>
          </p:cNvSpPr>
          <p:nvPr/>
        </p:nvSpPr>
        <p:spPr bwMode="auto">
          <a:xfrm>
            <a:off x="2489200" y="29908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08" name="Oval 56"/>
          <p:cNvSpPr>
            <a:spLocks noChangeArrowheads="1"/>
          </p:cNvSpPr>
          <p:nvPr/>
        </p:nvSpPr>
        <p:spPr bwMode="auto">
          <a:xfrm>
            <a:off x="2265363" y="3100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09" name="Oval 57"/>
          <p:cNvSpPr>
            <a:spLocks noChangeArrowheads="1"/>
          </p:cNvSpPr>
          <p:nvPr/>
        </p:nvSpPr>
        <p:spPr bwMode="auto">
          <a:xfrm>
            <a:off x="2398713" y="3252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0" name="Oval 58"/>
          <p:cNvSpPr>
            <a:spLocks noChangeArrowheads="1"/>
          </p:cNvSpPr>
          <p:nvPr/>
        </p:nvSpPr>
        <p:spPr bwMode="auto">
          <a:xfrm>
            <a:off x="2589213" y="3500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1" name="Oval 59"/>
          <p:cNvSpPr>
            <a:spLocks noChangeArrowheads="1"/>
          </p:cNvSpPr>
          <p:nvPr/>
        </p:nvSpPr>
        <p:spPr bwMode="auto">
          <a:xfrm>
            <a:off x="2246313" y="3252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2" name="Oval 60"/>
          <p:cNvSpPr>
            <a:spLocks noChangeArrowheads="1"/>
          </p:cNvSpPr>
          <p:nvPr/>
        </p:nvSpPr>
        <p:spPr bwMode="auto">
          <a:xfrm>
            <a:off x="2293938" y="3405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3" name="Oval 61"/>
          <p:cNvSpPr>
            <a:spLocks noChangeArrowheads="1"/>
          </p:cNvSpPr>
          <p:nvPr/>
        </p:nvSpPr>
        <p:spPr bwMode="auto">
          <a:xfrm>
            <a:off x="2398713" y="3557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4" name="Oval 62"/>
          <p:cNvSpPr>
            <a:spLocks noChangeArrowheads="1"/>
          </p:cNvSpPr>
          <p:nvPr/>
        </p:nvSpPr>
        <p:spPr bwMode="auto">
          <a:xfrm>
            <a:off x="2551113" y="3709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5" name="Oval 77"/>
          <p:cNvSpPr>
            <a:spLocks noChangeArrowheads="1"/>
          </p:cNvSpPr>
          <p:nvPr/>
        </p:nvSpPr>
        <p:spPr bwMode="auto">
          <a:xfrm>
            <a:off x="2398713" y="3938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6" name="Oval 82"/>
          <p:cNvSpPr>
            <a:spLocks noChangeArrowheads="1"/>
          </p:cNvSpPr>
          <p:nvPr/>
        </p:nvSpPr>
        <p:spPr bwMode="auto">
          <a:xfrm>
            <a:off x="2398713" y="3743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7" name="Oval 93"/>
          <p:cNvSpPr>
            <a:spLocks noChangeArrowheads="1"/>
          </p:cNvSpPr>
          <p:nvPr/>
        </p:nvSpPr>
        <p:spPr bwMode="auto">
          <a:xfrm>
            <a:off x="2246313" y="4014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18" name="Oval 113"/>
          <p:cNvSpPr>
            <a:spLocks noChangeArrowheads="1"/>
          </p:cNvSpPr>
          <p:nvPr/>
        </p:nvSpPr>
        <p:spPr bwMode="auto">
          <a:xfrm>
            <a:off x="2551113" y="3176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19" name="Oval 115"/>
          <p:cNvSpPr>
            <a:spLocks noChangeArrowheads="1"/>
          </p:cNvSpPr>
          <p:nvPr/>
        </p:nvSpPr>
        <p:spPr bwMode="auto">
          <a:xfrm>
            <a:off x="2598738" y="39385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0" name="Oval 128"/>
          <p:cNvSpPr>
            <a:spLocks noChangeArrowheads="1"/>
          </p:cNvSpPr>
          <p:nvPr/>
        </p:nvSpPr>
        <p:spPr bwMode="auto">
          <a:xfrm>
            <a:off x="2246313" y="3595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1" name="Oval 142"/>
          <p:cNvSpPr>
            <a:spLocks noChangeArrowheads="1"/>
          </p:cNvSpPr>
          <p:nvPr/>
        </p:nvSpPr>
        <p:spPr bwMode="auto">
          <a:xfrm>
            <a:off x="2398713" y="31003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2" name="Oval 146"/>
          <p:cNvSpPr>
            <a:spLocks noChangeArrowheads="1"/>
          </p:cNvSpPr>
          <p:nvPr/>
        </p:nvSpPr>
        <p:spPr bwMode="auto">
          <a:xfrm>
            <a:off x="2455863" y="33861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3" name="Oval 55"/>
          <p:cNvSpPr>
            <a:spLocks noChangeArrowheads="1"/>
          </p:cNvSpPr>
          <p:nvPr/>
        </p:nvSpPr>
        <p:spPr bwMode="auto">
          <a:xfrm>
            <a:off x="4999038" y="4414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24" name="Oval 100"/>
          <p:cNvSpPr>
            <a:spLocks noChangeArrowheads="1"/>
          </p:cNvSpPr>
          <p:nvPr/>
        </p:nvSpPr>
        <p:spPr bwMode="auto">
          <a:xfrm>
            <a:off x="4922838" y="4957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5" name="Oval 110"/>
          <p:cNvSpPr>
            <a:spLocks noChangeArrowheads="1"/>
          </p:cNvSpPr>
          <p:nvPr/>
        </p:nvSpPr>
        <p:spPr bwMode="auto">
          <a:xfrm>
            <a:off x="5084763" y="45767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6" name="Oval 116"/>
          <p:cNvSpPr>
            <a:spLocks noChangeArrowheads="1"/>
          </p:cNvSpPr>
          <p:nvPr/>
        </p:nvSpPr>
        <p:spPr bwMode="auto">
          <a:xfrm>
            <a:off x="4964113" y="4233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7" name="Oval 139"/>
          <p:cNvSpPr>
            <a:spLocks noChangeArrowheads="1"/>
          </p:cNvSpPr>
          <p:nvPr/>
        </p:nvSpPr>
        <p:spPr bwMode="auto">
          <a:xfrm>
            <a:off x="5122863" y="4929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8" name="Oval 147"/>
          <p:cNvSpPr>
            <a:spLocks noChangeArrowheads="1"/>
          </p:cNvSpPr>
          <p:nvPr/>
        </p:nvSpPr>
        <p:spPr bwMode="auto">
          <a:xfrm>
            <a:off x="4903788" y="45291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29" name="Oval 162"/>
          <p:cNvSpPr>
            <a:spLocks noChangeArrowheads="1"/>
          </p:cNvSpPr>
          <p:nvPr/>
        </p:nvSpPr>
        <p:spPr bwMode="auto">
          <a:xfrm>
            <a:off x="4983163" y="47910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0" name="Oval 164"/>
          <p:cNvSpPr>
            <a:spLocks noChangeArrowheads="1"/>
          </p:cNvSpPr>
          <p:nvPr/>
        </p:nvSpPr>
        <p:spPr bwMode="auto">
          <a:xfrm>
            <a:off x="5116513" y="47244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1" name="Oval 165"/>
          <p:cNvSpPr>
            <a:spLocks noChangeArrowheads="1"/>
          </p:cNvSpPr>
          <p:nvPr/>
        </p:nvSpPr>
        <p:spPr bwMode="auto">
          <a:xfrm>
            <a:off x="4964113" y="46386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2" name="Oval 55"/>
          <p:cNvSpPr>
            <a:spLocks noChangeArrowheads="1"/>
          </p:cNvSpPr>
          <p:nvPr/>
        </p:nvSpPr>
        <p:spPr bwMode="auto">
          <a:xfrm>
            <a:off x="4989513" y="2871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33" name="Oval 100"/>
          <p:cNvSpPr>
            <a:spLocks noChangeArrowheads="1"/>
          </p:cNvSpPr>
          <p:nvPr/>
        </p:nvSpPr>
        <p:spPr bwMode="auto">
          <a:xfrm>
            <a:off x="4913313" y="3414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4" name="Oval 110"/>
          <p:cNvSpPr>
            <a:spLocks noChangeArrowheads="1"/>
          </p:cNvSpPr>
          <p:nvPr/>
        </p:nvSpPr>
        <p:spPr bwMode="auto">
          <a:xfrm>
            <a:off x="5075238" y="3033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5" name="Oval 116"/>
          <p:cNvSpPr>
            <a:spLocks noChangeArrowheads="1"/>
          </p:cNvSpPr>
          <p:nvPr/>
        </p:nvSpPr>
        <p:spPr bwMode="auto">
          <a:xfrm>
            <a:off x="4954588" y="2690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6" name="Oval 139"/>
          <p:cNvSpPr>
            <a:spLocks noChangeArrowheads="1"/>
          </p:cNvSpPr>
          <p:nvPr/>
        </p:nvSpPr>
        <p:spPr bwMode="auto">
          <a:xfrm>
            <a:off x="5113338" y="33861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7" name="Oval 147"/>
          <p:cNvSpPr>
            <a:spLocks noChangeArrowheads="1"/>
          </p:cNvSpPr>
          <p:nvPr/>
        </p:nvSpPr>
        <p:spPr bwMode="auto">
          <a:xfrm>
            <a:off x="4894263" y="29860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8" name="Oval 162"/>
          <p:cNvSpPr>
            <a:spLocks noChangeArrowheads="1"/>
          </p:cNvSpPr>
          <p:nvPr/>
        </p:nvSpPr>
        <p:spPr bwMode="auto">
          <a:xfrm>
            <a:off x="4973638" y="32480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39" name="Oval 164"/>
          <p:cNvSpPr>
            <a:spLocks noChangeArrowheads="1"/>
          </p:cNvSpPr>
          <p:nvPr/>
        </p:nvSpPr>
        <p:spPr bwMode="auto">
          <a:xfrm>
            <a:off x="5068888" y="31813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0" name="Oval 165"/>
          <p:cNvSpPr>
            <a:spLocks noChangeArrowheads="1"/>
          </p:cNvSpPr>
          <p:nvPr/>
        </p:nvSpPr>
        <p:spPr bwMode="auto">
          <a:xfrm>
            <a:off x="4954588" y="3095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1" name="Oval 55"/>
          <p:cNvSpPr>
            <a:spLocks noChangeArrowheads="1"/>
          </p:cNvSpPr>
          <p:nvPr/>
        </p:nvSpPr>
        <p:spPr bwMode="auto">
          <a:xfrm>
            <a:off x="2379663" y="19954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42" name="Oval 100"/>
          <p:cNvSpPr>
            <a:spLocks noChangeArrowheads="1"/>
          </p:cNvSpPr>
          <p:nvPr/>
        </p:nvSpPr>
        <p:spPr bwMode="auto">
          <a:xfrm>
            <a:off x="2303463" y="25384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3" name="Oval 110"/>
          <p:cNvSpPr>
            <a:spLocks noChangeArrowheads="1"/>
          </p:cNvSpPr>
          <p:nvPr/>
        </p:nvSpPr>
        <p:spPr bwMode="auto">
          <a:xfrm>
            <a:off x="2465388" y="21574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4" name="Oval 116"/>
          <p:cNvSpPr>
            <a:spLocks noChangeArrowheads="1"/>
          </p:cNvSpPr>
          <p:nvPr/>
        </p:nvSpPr>
        <p:spPr bwMode="auto">
          <a:xfrm>
            <a:off x="2344738" y="17954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5" name="Oval 139"/>
          <p:cNvSpPr>
            <a:spLocks noChangeArrowheads="1"/>
          </p:cNvSpPr>
          <p:nvPr/>
        </p:nvSpPr>
        <p:spPr bwMode="auto">
          <a:xfrm>
            <a:off x="2503488" y="25098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6" name="Oval 147"/>
          <p:cNvSpPr>
            <a:spLocks noChangeArrowheads="1"/>
          </p:cNvSpPr>
          <p:nvPr/>
        </p:nvSpPr>
        <p:spPr bwMode="auto">
          <a:xfrm>
            <a:off x="2284413" y="21097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7" name="Oval 162"/>
          <p:cNvSpPr>
            <a:spLocks noChangeArrowheads="1"/>
          </p:cNvSpPr>
          <p:nvPr/>
        </p:nvSpPr>
        <p:spPr bwMode="auto">
          <a:xfrm>
            <a:off x="2363788" y="23717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8" name="Oval 164"/>
          <p:cNvSpPr>
            <a:spLocks noChangeArrowheads="1"/>
          </p:cNvSpPr>
          <p:nvPr/>
        </p:nvSpPr>
        <p:spPr bwMode="auto">
          <a:xfrm>
            <a:off x="2497138" y="2305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49" name="Oval 165"/>
          <p:cNvSpPr>
            <a:spLocks noChangeArrowheads="1"/>
          </p:cNvSpPr>
          <p:nvPr/>
        </p:nvSpPr>
        <p:spPr bwMode="auto">
          <a:xfrm>
            <a:off x="2344738" y="22193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50" name="Oval 55"/>
          <p:cNvSpPr>
            <a:spLocks noChangeArrowheads="1"/>
          </p:cNvSpPr>
          <p:nvPr/>
        </p:nvSpPr>
        <p:spPr bwMode="auto">
          <a:xfrm>
            <a:off x="2532063" y="1804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1" name="Oval 55"/>
          <p:cNvSpPr>
            <a:spLocks noChangeArrowheads="1"/>
          </p:cNvSpPr>
          <p:nvPr/>
        </p:nvSpPr>
        <p:spPr bwMode="auto">
          <a:xfrm>
            <a:off x="2265363" y="19288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2" name="Oval 162"/>
          <p:cNvSpPr>
            <a:spLocks noChangeArrowheads="1"/>
          </p:cNvSpPr>
          <p:nvPr/>
        </p:nvSpPr>
        <p:spPr bwMode="auto">
          <a:xfrm>
            <a:off x="2259013" y="23050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53" name="Oval 55"/>
          <p:cNvSpPr>
            <a:spLocks noChangeArrowheads="1"/>
          </p:cNvSpPr>
          <p:nvPr/>
        </p:nvSpPr>
        <p:spPr bwMode="auto">
          <a:xfrm>
            <a:off x="2532063" y="19764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4" name="Oval 55"/>
          <p:cNvSpPr>
            <a:spLocks noChangeArrowheads="1"/>
          </p:cNvSpPr>
          <p:nvPr/>
        </p:nvSpPr>
        <p:spPr bwMode="auto">
          <a:xfrm>
            <a:off x="2684463" y="18049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5" name="Oval 55"/>
          <p:cNvSpPr>
            <a:spLocks noChangeArrowheads="1"/>
          </p:cNvSpPr>
          <p:nvPr/>
        </p:nvSpPr>
        <p:spPr bwMode="auto">
          <a:xfrm>
            <a:off x="2703513" y="1947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6" name="Oval 55"/>
          <p:cNvSpPr>
            <a:spLocks noChangeArrowheads="1"/>
          </p:cNvSpPr>
          <p:nvPr/>
        </p:nvSpPr>
        <p:spPr bwMode="auto">
          <a:xfrm>
            <a:off x="2703513" y="21193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7" name="Oval 55"/>
          <p:cNvSpPr>
            <a:spLocks noChangeArrowheads="1"/>
          </p:cNvSpPr>
          <p:nvPr/>
        </p:nvSpPr>
        <p:spPr bwMode="auto">
          <a:xfrm>
            <a:off x="2855913" y="1947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8" name="Oval 55"/>
          <p:cNvSpPr>
            <a:spLocks noChangeArrowheads="1"/>
          </p:cNvSpPr>
          <p:nvPr/>
        </p:nvSpPr>
        <p:spPr bwMode="auto">
          <a:xfrm>
            <a:off x="2855913" y="2100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59" name="Oval 55"/>
          <p:cNvSpPr>
            <a:spLocks noChangeArrowheads="1"/>
          </p:cNvSpPr>
          <p:nvPr/>
        </p:nvSpPr>
        <p:spPr bwMode="auto">
          <a:xfrm>
            <a:off x="4179888" y="1890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0" name="Oval 55"/>
          <p:cNvSpPr>
            <a:spLocks noChangeArrowheads="1"/>
          </p:cNvSpPr>
          <p:nvPr/>
        </p:nvSpPr>
        <p:spPr bwMode="auto">
          <a:xfrm>
            <a:off x="4179888" y="20621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1" name="Oval 55"/>
          <p:cNvSpPr>
            <a:spLocks noChangeArrowheads="1"/>
          </p:cNvSpPr>
          <p:nvPr/>
        </p:nvSpPr>
        <p:spPr bwMode="auto">
          <a:xfrm>
            <a:off x="4332288" y="1890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662" name="Oval 40"/>
          <p:cNvSpPr>
            <a:spLocks noChangeArrowheads="1"/>
          </p:cNvSpPr>
          <p:nvPr/>
        </p:nvSpPr>
        <p:spPr bwMode="auto">
          <a:xfrm>
            <a:off x="4970463" y="376713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3" name="Oval 100"/>
          <p:cNvSpPr>
            <a:spLocks noChangeArrowheads="1"/>
          </p:cNvSpPr>
          <p:nvPr/>
        </p:nvSpPr>
        <p:spPr bwMode="auto">
          <a:xfrm>
            <a:off x="5065713" y="35671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4" name="Oval 40"/>
          <p:cNvSpPr>
            <a:spLocks noChangeArrowheads="1"/>
          </p:cNvSpPr>
          <p:nvPr/>
        </p:nvSpPr>
        <p:spPr bwMode="auto">
          <a:xfrm>
            <a:off x="5018088" y="40528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5" name="Oval 100"/>
          <p:cNvSpPr>
            <a:spLocks noChangeArrowheads="1"/>
          </p:cNvSpPr>
          <p:nvPr/>
        </p:nvSpPr>
        <p:spPr bwMode="auto">
          <a:xfrm>
            <a:off x="5113338" y="38528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6" name="Oval 40"/>
          <p:cNvSpPr>
            <a:spLocks noChangeArrowheads="1"/>
          </p:cNvSpPr>
          <p:nvPr/>
        </p:nvSpPr>
        <p:spPr bwMode="auto">
          <a:xfrm>
            <a:off x="5141913" y="438626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7" name="Oval 100"/>
          <p:cNvSpPr>
            <a:spLocks noChangeArrowheads="1"/>
          </p:cNvSpPr>
          <p:nvPr/>
        </p:nvSpPr>
        <p:spPr bwMode="auto">
          <a:xfrm>
            <a:off x="5141913" y="42529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8" name="Oval 40"/>
          <p:cNvSpPr>
            <a:spLocks noChangeArrowheads="1"/>
          </p:cNvSpPr>
          <p:nvPr/>
        </p:nvSpPr>
        <p:spPr bwMode="auto">
          <a:xfrm>
            <a:off x="2379663" y="28432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69" name="Oval 100"/>
          <p:cNvSpPr>
            <a:spLocks noChangeArrowheads="1"/>
          </p:cNvSpPr>
          <p:nvPr/>
        </p:nvSpPr>
        <p:spPr bwMode="auto">
          <a:xfrm>
            <a:off x="2474913" y="26431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0" name="Oval 171"/>
          <p:cNvSpPr>
            <a:spLocks noChangeArrowheads="1"/>
          </p:cNvSpPr>
          <p:nvPr/>
        </p:nvSpPr>
        <p:spPr bwMode="auto">
          <a:xfrm>
            <a:off x="3773488" y="23336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1" name="Oval 172"/>
          <p:cNvSpPr>
            <a:spLocks noChangeArrowheads="1"/>
          </p:cNvSpPr>
          <p:nvPr/>
        </p:nvSpPr>
        <p:spPr bwMode="auto">
          <a:xfrm>
            <a:off x="3925888" y="235267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2" name="Oval 171"/>
          <p:cNvSpPr>
            <a:spLocks noChangeArrowheads="1"/>
          </p:cNvSpPr>
          <p:nvPr/>
        </p:nvSpPr>
        <p:spPr bwMode="auto">
          <a:xfrm>
            <a:off x="3621088" y="253365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3" name="Oval 172"/>
          <p:cNvSpPr>
            <a:spLocks noChangeArrowheads="1"/>
          </p:cNvSpPr>
          <p:nvPr/>
        </p:nvSpPr>
        <p:spPr bwMode="auto">
          <a:xfrm>
            <a:off x="3773488" y="2552700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74" name="Oval 115"/>
          <p:cNvSpPr>
            <a:spLocks noChangeArrowheads="1"/>
          </p:cNvSpPr>
          <p:nvPr/>
        </p:nvSpPr>
        <p:spPr bwMode="auto">
          <a:xfrm>
            <a:off x="2427288" y="41767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 flipH="1">
            <a:off x="7021513" y="2343150"/>
            <a:ext cx="1419225" cy="1485900"/>
            <a:chOff x="3786" y="1514"/>
            <a:chExt cx="1060" cy="851"/>
          </a:xfrm>
        </p:grpSpPr>
        <p:sp>
          <p:nvSpPr>
            <p:cNvPr id="11690" name="Freeform 24"/>
            <p:cNvSpPr>
              <a:spLocks noChangeAspect="1"/>
            </p:cNvSpPr>
            <p:nvPr/>
          </p:nvSpPr>
          <p:spPr bwMode="auto">
            <a:xfrm>
              <a:off x="4291" y="1881"/>
              <a:ext cx="555" cy="484"/>
            </a:xfrm>
            <a:custGeom>
              <a:avLst/>
              <a:gdLst>
                <a:gd name="T0" fmla="*/ 0 w 555"/>
                <a:gd name="T1" fmla="*/ 427 h 484"/>
                <a:gd name="T2" fmla="*/ 244 w 555"/>
                <a:gd name="T3" fmla="*/ 2 h 484"/>
                <a:gd name="T4" fmla="*/ 555 w 555"/>
                <a:gd name="T5" fmla="*/ 484 h 484"/>
                <a:gd name="T6" fmla="*/ 0 60000 65536"/>
                <a:gd name="T7" fmla="*/ 0 60000 65536"/>
                <a:gd name="T8" fmla="*/ 0 60000 65536"/>
                <a:gd name="T9" fmla="*/ 0 w 555"/>
                <a:gd name="T10" fmla="*/ 0 h 484"/>
                <a:gd name="T11" fmla="*/ 555 w 555"/>
                <a:gd name="T12" fmla="*/ 484 h 4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5" h="484">
                  <a:moveTo>
                    <a:pt x="0" y="427"/>
                  </a:moveTo>
                  <a:cubicBezTo>
                    <a:pt x="97" y="460"/>
                    <a:pt x="150" y="3"/>
                    <a:pt x="244" y="2"/>
                  </a:cubicBezTo>
                  <a:cubicBezTo>
                    <a:pt x="337" y="0"/>
                    <a:pt x="418" y="484"/>
                    <a:pt x="555" y="484"/>
                  </a:cubicBezTo>
                </a:path>
              </a:pathLst>
            </a:custGeom>
            <a:noFill/>
            <a:ln w="15875">
              <a:solidFill>
                <a:srgbClr val="800000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1" name="Freeform 25"/>
            <p:cNvSpPr>
              <a:spLocks noChangeAspect="1"/>
            </p:cNvSpPr>
            <p:nvPr/>
          </p:nvSpPr>
          <p:spPr bwMode="auto">
            <a:xfrm>
              <a:off x="3786" y="1514"/>
              <a:ext cx="507" cy="849"/>
            </a:xfrm>
            <a:custGeom>
              <a:avLst/>
              <a:gdLst>
                <a:gd name="T0" fmla="*/ 0 w 507"/>
                <a:gd name="T1" fmla="*/ 849 h 849"/>
                <a:gd name="T2" fmla="*/ 277 w 507"/>
                <a:gd name="T3" fmla="*/ 0 h 849"/>
                <a:gd name="T4" fmla="*/ 507 w 507"/>
                <a:gd name="T5" fmla="*/ 794 h 849"/>
                <a:gd name="T6" fmla="*/ 0 60000 65536"/>
                <a:gd name="T7" fmla="*/ 0 60000 65536"/>
                <a:gd name="T8" fmla="*/ 0 60000 65536"/>
                <a:gd name="T9" fmla="*/ 0 w 507"/>
                <a:gd name="T10" fmla="*/ 0 h 849"/>
                <a:gd name="T11" fmla="*/ 507 w 507"/>
                <a:gd name="T12" fmla="*/ 849 h 8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7" h="849">
                  <a:moveTo>
                    <a:pt x="0" y="849"/>
                  </a:moveTo>
                  <a:cubicBezTo>
                    <a:pt x="187" y="849"/>
                    <a:pt x="163" y="0"/>
                    <a:pt x="277" y="0"/>
                  </a:cubicBezTo>
                  <a:cubicBezTo>
                    <a:pt x="391" y="0"/>
                    <a:pt x="414" y="763"/>
                    <a:pt x="507" y="794"/>
                  </a:cubicBezTo>
                </a:path>
              </a:pathLst>
            </a:custGeom>
            <a:noFill/>
            <a:ln w="15875">
              <a:solidFill>
                <a:srgbClr val="000080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51" name="Picture 11" descr="globule-red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8688" y="3297238"/>
            <a:ext cx="2952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2" name="Picture 10" descr="coil-blue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8138" y="2746375"/>
            <a:ext cx="196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8" name="Oval 40"/>
          <p:cNvSpPr>
            <a:spLocks noChangeArrowheads="1"/>
          </p:cNvSpPr>
          <p:nvPr/>
        </p:nvSpPr>
        <p:spPr bwMode="auto">
          <a:xfrm>
            <a:off x="2255838" y="27289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4" name="Line 21"/>
          <p:cNvSpPr>
            <a:spLocks noChangeAspect="1" noChangeShapeType="1"/>
          </p:cNvSpPr>
          <p:nvPr/>
        </p:nvSpPr>
        <p:spPr bwMode="auto">
          <a:xfrm>
            <a:off x="6973888" y="3879850"/>
            <a:ext cx="1628775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 type="none" w="med" len="sm"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55" name="Text Box 22"/>
          <p:cNvSpPr txBox="1">
            <a:spLocks noChangeArrowheads="1"/>
          </p:cNvSpPr>
          <p:nvPr/>
        </p:nvSpPr>
        <p:spPr bwMode="auto">
          <a:xfrm>
            <a:off x="7319963" y="3925888"/>
            <a:ext cx="9509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Drift Time</a:t>
            </a:r>
          </a:p>
        </p:txBody>
      </p:sp>
      <p:sp>
        <p:nvSpPr>
          <p:cNvPr id="11681" name="Oval 65"/>
          <p:cNvSpPr>
            <a:spLocks noChangeArrowheads="1"/>
          </p:cNvSpPr>
          <p:nvPr/>
        </p:nvSpPr>
        <p:spPr bwMode="auto">
          <a:xfrm>
            <a:off x="5484813" y="18145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2" name="Oval 89"/>
          <p:cNvSpPr>
            <a:spLocks noChangeArrowheads="1"/>
          </p:cNvSpPr>
          <p:nvPr/>
        </p:nvSpPr>
        <p:spPr bwMode="auto">
          <a:xfrm>
            <a:off x="5637213" y="2728913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3" name="Oval 125"/>
          <p:cNvSpPr>
            <a:spLocks noChangeArrowheads="1"/>
          </p:cNvSpPr>
          <p:nvPr/>
        </p:nvSpPr>
        <p:spPr bwMode="auto">
          <a:xfrm>
            <a:off x="5646738" y="2452688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684" name="Oval 79"/>
          <p:cNvSpPr>
            <a:spLocks noChangeArrowheads="1"/>
          </p:cNvSpPr>
          <p:nvPr/>
        </p:nvSpPr>
        <p:spPr bwMode="auto">
          <a:xfrm>
            <a:off x="5507038" y="4314825"/>
            <a:ext cx="76200" cy="762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44" name="Picture 10" descr="coil-blue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963" y="2698750"/>
            <a:ext cx="196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5" name="Picture 11" descr="globule-red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6588" y="3649663"/>
            <a:ext cx="2952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" name="Text Box 33"/>
          <p:cNvSpPr txBox="1">
            <a:spLocks noChangeArrowheads="1"/>
          </p:cNvSpPr>
          <p:nvPr/>
        </p:nvSpPr>
        <p:spPr bwMode="auto">
          <a:xfrm>
            <a:off x="153988" y="4576763"/>
            <a:ext cx="20018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Helvetica" pitchFamily="34" charset="0"/>
              </a:rPr>
              <a:t>Pulse of 2 ions with </a:t>
            </a:r>
          </a:p>
          <a:p>
            <a:r>
              <a:rPr lang="en-US" sz="1400">
                <a:latin typeface="Helvetica" pitchFamily="34" charset="0"/>
              </a:rPr>
              <a:t>same m/z but different </a:t>
            </a:r>
          </a:p>
          <a:p>
            <a:r>
              <a:rPr lang="en-US" sz="1400">
                <a:latin typeface="Helvetica" pitchFamily="34" charset="0"/>
              </a:rPr>
              <a:t>shape</a:t>
            </a:r>
          </a:p>
        </p:txBody>
      </p:sp>
      <p:sp>
        <p:nvSpPr>
          <p:cNvPr id="461" name="Text Box 33"/>
          <p:cNvSpPr txBox="1">
            <a:spLocks noChangeArrowheads="1"/>
          </p:cNvSpPr>
          <p:nvPr/>
        </p:nvSpPr>
        <p:spPr bwMode="auto">
          <a:xfrm>
            <a:off x="5888038" y="4586288"/>
            <a:ext cx="32559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latin typeface="Helvetica" pitchFamily="34" charset="0"/>
              </a:rPr>
              <a:t>Different conformers separate </a:t>
            </a:r>
          </a:p>
          <a:p>
            <a:r>
              <a:rPr lang="en-US" sz="1400" dirty="0">
                <a:latin typeface="Helvetica" pitchFamily="34" charset="0"/>
              </a:rPr>
              <a:t>in time with peak heights representing the amount of each</a:t>
            </a:r>
          </a:p>
        </p:txBody>
      </p:sp>
      <p:sp>
        <p:nvSpPr>
          <p:cNvPr id="462" name="Rectangle 461"/>
          <p:cNvSpPr/>
          <p:nvPr/>
        </p:nvSpPr>
        <p:spPr>
          <a:xfrm>
            <a:off x="5726113" y="2581275"/>
            <a:ext cx="541337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0" name="Line 23"/>
          <p:cNvSpPr>
            <a:spLocks noChangeShapeType="1"/>
          </p:cNvSpPr>
          <p:nvPr/>
        </p:nvSpPr>
        <p:spPr bwMode="auto">
          <a:xfrm flipV="1">
            <a:off x="990292" y="6340691"/>
            <a:ext cx="18288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449" name="Text Box 17"/>
          <p:cNvSpPr txBox="1">
            <a:spLocks noChangeArrowheads="1"/>
          </p:cNvSpPr>
          <p:nvPr/>
        </p:nvSpPr>
        <p:spPr bwMode="auto">
          <a:xfrm>
            <a:off x="417513" y="5879840"/>
            <a:ext cx="184217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velocity is constant</a:t>
            </a:r>
          </a:p>
          <a:p>
            <a:endParaRPr lang="en-US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 = K E</a:t>
            </a:r>
          </a:p>
          <a:p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K = ion mobility</a:t>
            </a:r>
            <a:endParaRPr lang="en-US" altLang="en-US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04" name="Text Box 22"/>
          <p:cNvSpPr txBox="1">
            <a:spLocks noChangeArrowheads="1"/>
          </p:cNvSpPr>
          <p:nvPr/>
        </p:nvSpPr>
        <p:spPr bwMode="auto">
          <a:xfrm>
            <a:off x="3425811" y="5287963"/>
            <a:ext cx="1119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/>
              <a:t>Drift Cell</a:t>
            </a:r>
          </a:p>
        </p:txBody>
      </p:sp>
      <p:sp>
        <p:nvSpPr>
          <p:cNvPr id="55" name="Line 26"/>
          <p:cNvSpPr>
            <a:spLocks noChangeShapeType="1"/>
          </p:cNvSpPr>
          <p:nvPr/>
        </p:nvSpPr>
        <p:spPr bwMode="auto">
          <a:xfrm flipV="1">
            <a:off x="6075363" y="3363913"/>
            <a:ext cx="914400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432" name="Straight Connector 431">
            <a:extLst>
              <a:ext uri="{FF2B5EF4-FFF2-40B4-BE49-F238E27FC236}">
                <a16:creationId xmlns:a16="http://schemas.microsoft.com/office/drawing/2014/main" id="{6A829C86-D9EA-496A-8EF2-DC54B7D89571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>
            <a:extLst>
              <a:ext uri="{FF2B5EF4-FFF2-40B4-BE49-F238E27FC236}">
                <a16:creationId xmlns:a16="http://schemas.microsoft.com/office/drawing/2014/main" id="{06355232-AA30-428E-9A68-E888B94EC969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Ion Mobility Concept</a:t>
            </a:r>
          </a:p>
        </p:txBody>
      </p:sp>
      <p:sp>
        <p:nvSpPr>
          <p:cNvPr id="431" name="Line 23"/>
          <p:cNvSpPr>
            <a:spLocks noChangeShapeType="1"/>
          </p:cNvSpPr>
          <p:nvPr/>
        </p:nvSpPr>
        <p:spPr bwMode="auto">
          <a:xfrm flipV="1">
            <a:off x="3833955" y="1905000"/>
            <a:ext cx="19202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sm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222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5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41979 -0.00139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0" y="-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3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0.42916 -0.00139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-1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9" grpId="0"/>
      <p:bldP spid="50" grpId="0"/>
      <p:bldP spid="56" grpId="0" animBg="1"/>
      <p:bldP spid="454" grpId="0" animBg="1"/>
      <p:bldP spid="455" grpId="0"/>
      <p:bldP spid="460" grpId="0"/>
      <p:bldP spid="461" grpId="0"/>
      <p:bldP spid="462" grpId="0" animBg="1"/>
      <p:bldP spid="462" grpId="1" animBg="1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collision cross sec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3" t="17646" r="2688" b="17026"/>
          <a:stretch/>
        </p:blipFill>
        <p:spPr bwMode="auto">
          <a:xfrm>
            <a:off x="5551644" y="1443335"/>
            <a:ext cx="3248976" cy="283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5" name="Rectangle 1"/>
          <p:cNvSpPr>
            <a:spLocks noChangeArrowheads="1"/>
          </p:cNvSpPr>
          <p:nvPr/>
        </p:nvSpPr>
        <p:spPr bwMode="auto">
          <a:xfrm>
            <a:off x="4507345" y="6373091"/>
            <a:ext cx="4636656" cy="32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Slide courtesy of Professor Kevin </a:t>
            </a:r>
            <a:r>
              <a:rPr lang="en-US" sz="1400" dirty="0" err="1"/>
              <a:t>Pagel</a:t>
            </a:r>
            <a:r>
              <a:rPr lang="en-US" sz="1400" dirty="0"/>
              <a:t> and Waters</a:t>
            </a:r>
            <a:endParaRPr lang="en-US" sz="1400" i="1" dirty="0"/>
          </a:p>
        </p:txBody>
      </p:sp>
      <p:sp>
        <p:nvSpPr>
          <p:cNvPr id="2" name="Rectangle 1"/>
          <p:cNvSpPr/>
          <p:nvPr/>
        </p:nvSpPr>
        <p:spPr>
          <a:xfrm>
            <a:off x="156300" y="1518782"/>
            <a:ext cx="5713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Area related to the size and shape of an ion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Robust physicochemical property</a:t>
            </a:r>
            <a:br>
              <a:rPr lang="en-US" sz="2000" dirty="0"/>
            </a:b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Can easily be compared between labs</a:t>
            </a:r>
            <a:br>
              <a:rPr lang="en-US" sz="2000" dirty="0"/>
            </a:br>
            <a:endParaRPr lang="en-US" sz="2000" dirty="0">
              <a:sym typeface="Wingdings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ym typeface="Wingdings" charset="0"/>
              </a:rPr>
              <a:t>Varies depending on drift gas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857A04-A314-4225-97B2-874ABC161343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B314974-78BE-4F26-94A4-737AEE871C6D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Ion-Neutral Collision Cross Section</a:t>
            </a:r>
          </a:p>
        </p:txBody>
      </p:sp>
    </p:spTree>
    <p:extLst>
      <p:ext uri="{BB962C8B-B14F-4D97-AF65-F5344CB8AC3E}">
        <p14:creationId xmlns:p14="http://schemas.microsoft.com/office/powerpoint/2010/main" val="418504794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694" y="804530"/>
            <a:ext cx="8810182" cy="60534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Freeform 147"/>
          <p:cNvSpPr/>
          <p:nvPr/>
        </p:nvSpPr>
        <p:spPr>
          <a:xfrm>
            <a:off x="5125378" y="1950861"/>
            <a:ext cx="144278" cy="1033486"/>
          </a:xfrm>
          <a:custGeom>
            <a:avLst/>
            <a:gdLst>
              <a:gd name="connsiteX0" fmla="*/ 0 w 162629"/>
              <a:gd name="connsiteY0" fmla="*/ 261330 h 264910"/>
              <a:gd name="connsiteX1" fmla="*/ 52164 w 162629"/>
              <a:gd name="connsiteY1" fmla="*/ 209166 h 264910"/>
              <a:gd name="connsiteX2" fmla="*/ 104328 w 162629"/>
              <a:gd name="connsiteY2" fmla="*/ 3580 h 264910"/>
              <a:gd name="connsiteX3" fmla="*/ 125807 w 162629"/>
              <a:gd name="connsiteY3" fmla="*/ 187687 h 264910"/>
              <a:gd name="connsiteX4" fmla="*/ 141149 w 162629"/>
              <a:gd name="connsiteY4" fmla="*/ 252125 h 264910"/>
              <a:gd name="connsiteX5" fmla="*/ 162629 w 162629"/>
              <a:gd name="connsiteY5" fmla="*/ 264398 h 26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629" h="264910">
                <a:moveTo>
                  <a:pt x="0" y="261330"/>
                </a:moveTo>
                <a:cubicBezTo>
                  <a:pt x="17388" y="256727"/>
                  <a:pt x="34776" y="252124"/>
                  <a:pt x="52164" y="209166"/>
                </a:cubicBezTo>
                <a:cubicBezTo>
                  <a:pt x="69552" y="166208"/>
                  <a:pt x="92054" y="7160"/>
                  <a:pt x="104328" y="3580"/>
                </a:cubicBezTo>
                <a:cubicBezTo>
                  <a:pt x="116602" y="0"/>
                  <a:pt x="119670" y="146263"/>
                  <a:pt x="125807" y="187687"/>
                </a:cubicBezTo>
                <a:cubicBezTo>
                  <a:pt x="131944" y="229111"/>
                  <a:pt x="135012" y="239340"/>
                  <a:pt x="141149" y="252125"/>
                </a:cubicBezTo>
                <a:cubicBezTo>
                  <a:pt x="147286" y="264910"/>
                  <a:pt x="154957" y="264654"/>
                  <a:pt x="162629" y="264398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1" name="Text Box 22"/>
          <p:cNvSpPr txBox="1">
            <a:spLocks noChangeArrowheads="1"/>
          </p:cNvSpPr>
          <p:nvPr/>
        </p:nvSpPr>
        <p:spPr bwMode="auto">
          <a:xfrm>
            <a:off x="950494" y="933333"/>
            <a:ext cx="12424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dirty="0"/>
              <a:t>LC (minutes)</a:t>
            </a:r>
          </a:p>
        </p:txBody>
      </p:sp>
      <p:sp>
        <p:nvSpPr>
          <p:cNvPr id="4872" name="Text Box 22"/>
          <p:cNvSpPr txBox="1">
            <a:spLocks noChangeArrowheads="1"/>
          </p:cNvSpPr>
          <p:nvPr/>
        </p:nvSpPr>
        <p:spPr bwMode="auto">
          <a:xfrm>
            <a:off x="4063418" y="936871"/>
            <a:ext cx="12971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dirty="0"/>
              <a:t>IMS (~60 </a:t>
            </a:r>
            <a:r>
              <a:rPr lang="en-US" sz="1600" b="1" dirty="0" err="1"/>
              <a:t>ms</a:t>
            </a:r>
            <a:r>
              <a:rPr lang="en-US" sz="1600" b="1" dirty="0"/>
              <a:t>)</a:t>
            </a:r>
          </a:p>
        </p:txBody>
      </p:sp>
      <p:sp>
        <p:nvSpPr>
          <p:cNvPr id="4873" name="Text Box 22"/>
          <p:cNvSpPr txBox="1">
            <a:spLocks noChangeArrowheads="1"/>
          </p:cNvSpPr>
          <p:nvPr/>
        </p:nvSpPr>
        <p:spPr bwMode="auto">
          <a:xfrm>
            <a:off x="6789805" y="929776"/>
            <a:ext cx="12955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dirty="0"/>
              <a:t>MS (~100 µs)</a:t>
            </a:r>
          </a:p>
        </p:txBody>
      </p:sp>
      <p:sp>
        <p:nvSpPr>
          <p:cNvPr id="4943" name="TextBox 4942"/>
          <p:cNvSpPr txBox="1"/>
          <p:nvPr/>
        </p:nvSpPr>
        <p:spPr>
          <a:xfrm>
            <a:off x="2872272" y="2262986"/>
            <a:ext cx="4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IMS</a:t>
            </a:r>
          </a:p>
        </p:txBody>
      </p:sp>
      <p:sp>
        <p:nvSpPr>
          <p:cNvPr id="4944" name="Right Arrow 4943"/>
          <p:cNvSpPr/>
          <p:nvPr/>
        </p:nvSpPr>
        <p:spPr>
          <a:xfrm>
            <a:off x="2925437" y="2153251"/>
            <a:ext cx="473744" cy="473991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5672289" y="2266524"/>
            <a:ext cx="4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MS</a:t>
            </a:r>
          </a:p>
        </p:txBody>
      </p:sp>
      <p:sp>
        <p:nvSpPr>
          <p:cNvPr id="82" name="Right Arrow 81"/>
          <p:cNvSpPr/>
          <p:nvPr/>
        </p:nvSpPr>
        <p:spPr>
          <a:xfrm>
            <a:off x="5704188" y="2156789"/>
            <a:ext cx="473744" cy="473991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"/>
          <p:cNvGrpSpPr/>
          <p:nvPr/>
        </p:nvGrpSpPr>
        <p:grpSpPr>
          <a:xfrm>
            <a:off x="818624" y="1677001"/>
            <a:ext cx="1752600" cy="1576211"/>
            <a:chOff x="1105715" y="2526929"/>
            <a:chExt cx="1752600" cy="1576211"/>
          </a:xfrm>
        </p:grpSpPr>
        <p:grpSp>
          <p:nvGrpSpPr>
            <p:cNvPr id="3" name="Group 5"/>
            <p:cNvGrpSpPr/>
            <p:nvPr/>
          </p:nvGrpSpPr>
          <p:grpSpPr>
            <a:xfrm>
              <a:off x="1189762" y="2526929"/>
              <a:ext cx="1554257" cy="1342801"/>
              <a:chOff x="5265647" y="315357"/>
              <a:chExt cx="1554257" cy="1342801"/>
            </a:xfrm>
          </p:grpSpPr>
          <p:sp>
            <p:nvSpPr>
              <p:cNvPr id="4924" name="Freeform 4923"/>
              <p:cNvSpPr/>
              <p:nvPr/>
            </p:nvSpPr>
            <p:spPr>
              <a:xfrm>
                <a:off x="6571278" y="924957"/>
                <a:ext cx="172426" cy="68718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5" name="Freeform 4924"/>
              <p:cNvSpPr/>
              <p:nvPr/>
            </p:nvSpPr>
            <p:spPr>
              <a:xfrm>
                <a:off x="5952603" y="370680"/>
                <a:ext cx="171975" cy="1256798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3333CC"/>
              </a:solidFill>
              <a:ln>
                <a:solidFill>
                  <a:srgbClr val="33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6" name="Freeform 4925"/>
              <p:cNvSpPr/>
              <p:nvPr/>
            </p:nvSpPr>
            <p:spPr>
              <a:xfrm>
                <a:off x="6091237" y="831834"/>
                <a:ext cx="151202" cy="795644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7" name="Freeform 4926"/>
              <p:cNvSpPr/>
              <p:nvPr/>
            </p:nvSpPr>
            <p:spPr>
              <a:xfrm>
                <a:off x="6696082" y="1321697"/>
                <a:ext cx="123822" cy="311917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FF00FF"/>
              </a:solidFill>
              <a:ln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8" name="Freeform 4927"/>
              <p:cNvSpPr/>
              <p:nvPr/>
            </p:nvSpPr>
            <p:spPr>
              <a:xfrm>
                <a:off x="5274683" y="1063997"/>
                <a:ext cx="117033" cy="569617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9" name="Freeform 4928"/>
              <p:cNvSpPr/>
              <p:nvPr/>
            </p:nvSpPr>
            <p:spPr>
              <a:xfrm>
                <a:off x="5385563" y="480521"/>
                <a:ext cx="171975" cy="1134685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0" name="Freeform 4929"/>
              <p:cNvSpPr/>
              <p:nvPr/>
            </p:nvSpPr>
            <p:spPr>
              <a:xfrm>
                <a:off x="5795440" y="585679"/>
                <a:ext cx="180995" cy="102695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2" name="Freeform 4931"/>
              <p:cNvSpPr/>
              <p:nvPr/>
            </p:nvSpPr>
            <p:spPr>
              <a:xfrm>
                <a:off x="6195681" y="975527"/>
                <a:ext cx="144278" cy="68263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9900FF"/>
              </a:solidFill>
              <a:ln>
                <a:solidFill>
                  <a:srgbClr val="99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3" name="Freeform 4932"/>
              <p:cNvSpPr/>
              <p:nvPr/>
            </p:nvSpPr>
            <p:spPr>
              <a:xfrm>
                <a:off x="5508202" y="1134921"/>
                <a:ext cx="191767" cy="510465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00FF00"/>
              </a:solidFill>
              <a:ln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4" name="Freeform 4933"/>
              <p:cNvSpPr/>
              <p:nvPr/>
            </p:nvSpPr>
            <p:spPr>
              <a:xfrm>
                <a:off x="5671990" y="697448"/>
                <a:ext cx="144459" cy="917758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5" name="Freeform 4934"/>
              <p:cNvSpPr/>
              <p:nvPr/>
            </p:nvSpPr>
            <p:spPr>
              <a:xfrm>
                <a:off x="6329363" y="1158602"/>
                <a:ext cx="144459" cy="456604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8" name="Freeform 4937"/>
              <p:cNvSpPr/>
              <p:nvPr/>
            </p:nvSpPr>
            <p:spPr>
              <a:xfrm>
                <a:off x="6430947" y="1060929"/>
                <a:ext cx="171975" cy="569617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940" name="Straight Connector 4939"/>
              <p:cNvCxnSpPr/>
              <p:nvPr/>
            </p:nvCxnSpPr>
            <p:spPr>
              <a:xfrm>
                <a:off x="5273265" y="315357"/>
                <a:ext cx="0" cy="1291973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2" name="Straight Connector 4941"/>
              <p:cNvCxnSpPr/>
              <p:nvPr/>
            </p:nvCxnSpPr>
            <p:spPr>
              <a:xfrm flipH="1">
                <a:off x="5265647" y="1607330"/>
                <a:ext cx="1554252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39" name="Rectangle 4938"/>
            <p:cNvSpPr/>
            <p:nvPr/>
          </p:nvSpPr>
          <p:spPr>
            <a:xfrm>
              <a:off x="1105715" y="3827092"/>
              <a:ext cx="1752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1" name="TextBox 4940"/>
            <p:cNvSpPr txBox="1"/>
            <p:nvPr/>
          </p:nvSpPr>
          <p:spPr>
            <a:xfrm>
              <a:off x="1506318" y="3826141"/>
              <a:ext cx="970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Elution Time</a:t>
              </a:r>
            </a:p>
          </p:txBody>
        </p:sp>
      </p:grpSp>
      <p:grpSp>
        <p:nvGrpSpPr>
          <p:cNvPr id="4" name="Group 123"/>
          <p:cNvGrpSpPr/>
          <p:nvPr/>
        </p:nvGrpSpPr>
        <p:grpSpPr>
          <a:xfrm>
            <a:off x="3810035" y="1680539"/>
            <a:ext cx="1752600" cy="1576211"/>
            <a:chOff x="1105715" y="2526929"/>
            <a:chExt cx="1752600" cy="1576211"/>
          </a:xfrm>
        </p:grpSpPr>
        <p:grpSp>
          <p:nvGrpSpPr>
            <p:cNvPr id="6" name="Group 124"/>
            <p:cNvGrpSpPr/>
            <p:nvPr/>
          </p:nvGrpSpPr>
          <p:grpSpPr>
            <a:xfrm>
              <a:off x="1189762" y="2526929"/>
              <a:ext cx="1554252" cy="1342801"/>
              <a:chOff x="5265647" y="315357"/>
              <a:chExt cx="1554252" cy="1342801"/>
            </a:xfrm>
          </p:grpSpPr>
          <p:sp>
            <p:nvSpPr>
              <p:cNvPr id="128" name="Freeform 127"/>
              <p:cNvSpPr/>
              <p:nvPr/>
            </p:nvSpPr>
            <p:spPr>
              <a:xfrm>
                <a:off x="6613810" y="924957"/>
                <a:ext cx="172426" cy="68718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6356657" y="370680"/>
                <a:ext cx="171975" cy="1256798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rgbClr val="0066FF"/>
              </a:solidFill>
              <a:ln>
                <a:solidFill>
                  <a:srgbClr val="00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6091237" y="367142"/>
                <a:ext cx="149242" cy="1260336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Freeform 131"/>
              <p:cNvSpPr/>
              <p:nvPr/>
            </p:nvSpPr>
            <p:spPr>
              <a:xfrm>
                <a:off x="5412912" y="1063997"/>
                <a:ext cx="117033" cy="569617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Freeform 133"/>
              <p:cNvSpPr/>
              <p:nvPr/>
            </p:nvSpPr>
            <p:spPr>
              <a:xfrm>
                <a:off x="5763541" y="596312"/>
                <a:ext cx="180995" cy="102695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6195681" y="975527"/>
                <a:ext cx="144278" cy="682631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Freeform 136"/>
              <p:cNvSpPr/>
              <p:nvPr/>
            </p:nvSpPr>
            <p:spPr>
              <a:xfrm>
                <a:off x="5550734" y="897805"/>
                <a:ext cx="191767" cy="747582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5931196" y="1060929"/>
                <a:ext cx="171975" cy="569617"/>
              </a:xfrm>
              <a:custGeom>
                <a:avLst/>
                <a:gdLst>
                  <a:gd name="connsiteX0" fmla="*/ 0 w 162629"/>
                  <a:gd name="connsiteY0" fmla="*/ 261330 h 264910"/>
                  <a:gd name="connsiteX1" fmla="*/ 52164 w 162629"/>
                  <a:gd name="connsiteY1" fmla="*/ 209166 h 264910"/>
                  <a:gd name="connsiteX2" fmla="*/ 104328 w 162629"/>
                  <a:gd name="connsiteY2" fmla="*/ 3580 h 264910"/>
                  <a:gd name="connsiteX3" fmla="*/ 125807 w 162629"/>
                  <a:gd name="connsiteY3" fmla="*/ 187687 h 264910"/>
                  <a:gd name="connsiteX4" fmla="*/ 141149 w 162629"/>
                  <a:gd name="connsiteY4" fmla="*/ 252125 h 264910"/>
                  <a:gd name="connsiteX5" fmla="*/ 162629 w 162629"/>
                  <a:gd name="connsiteY5" fmla="*/ 264398 h 264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629" h="264910">
                    <a:moveTo>
                      <a:pt x="0" y="261330"/>
                    </a:moveTo>
                    <a:cubicBezTo>
                      <a:pt x="17388" y="256727"/>
                      <a:pt x="34776" y="252124"/>
                      <a:pt x="52164" y="209166"/>
                    </a:cubicBezTo>
                    <a:cubicBezTo>
                      <a:pt x="69552" y="166208"/>
                      <a:pt x="92054" y="7160"/>
                      <a:pt x="104328" y="3580"/>
                    </a:cubicBezTo>
                    <a:cubicBezTo>
                      <a:pt x="116602" y="0"/>
                      <a:pt x="119670" y="146263"/>
                      <a:pt x="125807" y="187687"/>
                    </a:cubicBezTo>
                    <a:cubicBezTo>
                      <a:pt x="131944" y="229111"/>
                      <a:pt x="135012" y="239340"/>
                      <a:pt x="141149" y="252125"/>
                    </a:cubicBezTo>
                    <a:cubicBezTo>
                      <a:pt x="147286" y="264910"/>
                      <a:pt x="154957" y="264654"/>
                      <a:pt x="162629" y="264398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5273265" y="315357"/>
                <a:ext cx="0" cy="1291973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H="1">
                <a:off x="5265647" y="1607330"/>
                <a:ext cx="1554252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Rectangle 125"/>
            <p:cNvSpPr/>
            <p:nvPr/>
          </p:nvSpPr>
          <p:spPr>
            <a:xfrm>
              <a:off x="1105715" y="3828200"/>
              <a:ext cx="1752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506318" y="3826141"/>
              <a:ext cx="752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Drift</a:t>
              </a:r>
              <a:r>
                <a:rPr lang="en-US" sz="1000" dirty="0"/>
                <a:t> Time</a:t>
              </a:r>
            </a:p>
          </p:txBody>
        </p:sp>
      </p:grpSp>
      <p:sp>
        <p:nvSpPr>
          <p:cNvPr id="145" name="Arc 144"/>
          <p:cNvSpPr/>
          <p:nvPr/>
        </p:nvSpPr>
        <p:spPr>
          <a:xfrm rot="16200000">
            <a:off x="1554069" y="872369"/>
            <a:ext cx="2865131" cy="3764559"/>
          </a:xfrm>
          <a:prstGeom prst="arc">
            <a:avLst>
              <a:gd name="adj1" fmla="val 18544679"/>
              <a:gd name="adj2" fmla="val 2210099"/>
            </a:avLst>
          </a:prstGeom>
          <a:ln w="12700">
            <a:solidFill>
              <a:srgbClr val="3333CC">
                <a:alpha val="59000"/>
              </a:srgb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Arc 146"/>
          <p:cNvSpPr/>
          <p:nvPr/>
        </p:nvSpPr>
        <p:spPr>
          <a:xfrm rot="16200000">
            <a:off x="4949534" y="874799"/>
            <a:ext cx="2865131" cy="3764559"/>
          </a:xfrm>
          <a:prstGeom prst="arc">
            <a:avLst>
              <a:gd name="adj1" fmla="val 18544679"/>
              <a:gd name="adj2" fmla="val 2210099"/>
            </a:avLst>
          </a:prstGeom>
          <a:ln w="12700">
            <a:solidFill>
              <a:srgbClr val="0066FF">
                <a:alpha val="59000"/>
              </a:srgb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58"/>
          <p:cNvGrpSpPr>
            <a:grpSpLocks noChangeAspect="1"/>
          </p:cNvGrpSpPr>
          <p:nvPr/>
        </p:nvGrpSpPr>
        <p:grpSpPr>
          <a:xfrm>
            <a:off x="6639343" y="1690063"/>
            <a:ext cx="1554252" cy="1576211"/>
            <a:chOff x="7239001" y="1878414"/>
            <a:chExt cx="1828799" cy="1952249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7242360" y="1878414"/>
              <a:ext cx="0" cy="16002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974130" y="3487580"/>
              <a:ext cx="503982" cy="343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m/z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7436230" y="2869014"/>
              <a:ext cx="0" cy="612648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974130" y="2197049"/>
              <a:ext cx="0" cy="1281565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296835" y="3097614"/>
              <a:ext cx="0" cy="381000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449235" y="3368886"/>
              <a:ext cx="0" cy="109728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982635" y="3003126"/>
              <a:ext cx="0" cy="475488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745070" y="2109740"/>
              <a:ext cx="0" cy="1371600"/>
            </a:xfrm>
            <a:prstGeom prst="line">
              <a:avLst/>
            </a:prstGeom>
            <a:ln w="15875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7239001" y="3478614"/>
              <a:ext cx="1828799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1049040" y="3252212"/>
            <a:ext cx="7215578" cy="3575827"/>
            <a:chOff x="58" y="730"/>
            <a:chExt cx="5670" cy="3005"/>
          </a:xfrm>
        </p:grpSpPr>
        <p:pic>
          <p:nvPicPr>
            <p:cNvPr id="15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90" t="21330" r="20918" b="11012"/>
            <a:stretch>
              <a:fillRect/>
            </a:stretch>
          </p:blipFill>
          <p:spPr bwMode="auto">
            <a:xfrm>
              <a:off x="2112" y="730"/>
              <a:ext cx="1578" cy="1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2" name="Picture 6" descr="base_p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3" r="1675"/>
            <a:stretch>
              <a:fillRect/>
            </a:stretch>
          </p:blipFill>
          <p:spPr bwMode="auto">
            <a:xfrm>
              <a:off x="114" y="1949"/>
              <a:ext cx="5064" cy="1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3" name="Text Box 7"/>
            <p:cNvSpPr txBox="1">
              <a:spLocks noChangeArrowheads="1"/>
            </p:cNvSpPr>
            <p:nvPr/>
          </p:nvSpPr>
          <p:spPr bwMode="auto">
            <a:xfrm>
              <a:off x="282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 dirty="0">
                  <a:effectLst/>
                </a:rPr>
                <a:t>0</a:t>
              </a:r>
            </a:p>
          </p:txBody>
        </p:sp>
        <p:sp>
          <p:nvSpPr>
            <p:cNvPr id="154" name="Text Box 8"/>
            <p:cNvSpPr txBox="1">
              <a:spLocks noChangeArrowheads="1"/>
            </p:cNvSpPr>
            <p:nvPr/>
          </p:nvSpPr>
          <p:spPr bwMode="auto">
            <a:xfrm>
              <a:off x="1038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>
                  <a:effectLst/>
                </a:rPr>
                <a:t>10</a:t>
              </a:r>
            </a:p>
          </p:txBody>
        </p:sp>
        <p:sp>
          <p:nvSpPr>
            <p:cNvPr id="155" name="Text Box 9"/>
            <p:cNvSpPr txBox="1">
              <a:spLocks noChangeArrowheads="1"/>
            </p:cNvSpPr>
            <p:nvPr/>
          </p:nvSpPr>
          <p:spPr bwMode="auto">
            <a:xfrm>
              <a:off x="1818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>
                  <a:effectLst/>
                </a:rPr>
                <a:t>20</a:t>
              </a:r>
            </a:p>
          </p:txBody>
        </p:sp>
        <p:sp>
          <p:nvSpPr>
            <p:cNvPr id="156" name="Text Box 10"/>
            <p:cNvSpPr txBox="1">
              <a:spLocks noChangeArrowheads="1"/>
            </p:cNvSpPr>
            <p:nvPr/>
          </p:nvSpPr>
          <p:spPr bwMode="auto">
            <a:xfrm>
              <a:off x="2592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>
                  <a:effectLst/>
                </a:rPr>
                <a:t>30</a:t>
              </a:r>
            </a:p>
          </p:txBody>
        </p:sp>
        <p:sp>
          <p:nvSpPr>
            <p:cNvPr id="157" name="Text Box 11"/>
            <p:cNvSpPr txBox="1">
              <a:spLocks noChangeArrowheads="1"/>
            </p:cNvSpPr>
            <p:nvPr/>
          </p:nvSpPr>
          <p:spPr bwMode="auto">
            <a:xfrm>
              <a:off x="3372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>
                  <a:effectLst/>
                </a:rPr>
                <a:t>40</a:t>
              </a:r>
            </a:p>
          </p:txBody>
        </p:sp>
        <p:sp>
          <p:nvSpPr>
            <p:cNvPr id="158" name="Text Box 12"/>
            <p:cNvSpPr txBox="1">
              <a:spLocks noChangeArrowheads="1"/>
            </p:cNvSpPr>
            <p:nvPr/>
          </p:nvSpPr>
          <p:spPr bwMode="auto">
            <a:xfrm>
              <a:off x="4152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>
                  <a:effectLst/>
                </a:rPr>
                <a:t>50</a:t>
              </a:r>
            </a:p>
          </p:txBody>
        </p:sp>
        <p:sp>
          <p:nvSpPr>
            <p:cNvPr id="159" name="Text Box 13"/>
            <p:cNvSpPr txBox="1">
              <a:spLocks noChangeArrowheads="1"/>
            </p:cNvSpPr>
            <p:nvPr/>
          </p:nvSpPr>
          <p:spPr bwMode="auto">
            <a:xfrm>
              <a:off x="4932" y="3376"/>
              <a:ext cx="28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 dirty="0">
                  <a:effectLst/>
                </a:rPr>
                <a:t>60</a:t>
              </a:r>
            </a:p>
          </p:txBody>
        </p:sp>
        <p:sp>
          <p:nvSpPr>
            <p:cNvPr id="160" name="Text Box 14"/>
            <p:cNvSpPr txBox="1">
              <a:spLocks noChangeArrowheads="1"/>
            </p:cNvSpPr>
            <p:nvPr/>
          </p:nvSpPr>
          <p:spPr bwMode="auto">
            <a:xfrm>
              <a:off x="2330" y="3528"/>
              <a:ext cx="1170" cy="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>
                  <a:effectLst/>
                </a:rPr>
                <a:t>Elution  Time (minutes)</a:t>
              </a:r>
            </a:p>
          </p:txBody>
        </p:sp>
        <p:sp>
          <p:nvSpPr>
            <p:cNvPr id="161" name="Text Box 15"/>
            <p:cNvSpPr txBox="1">
              <a:spLocks noChangeArrowheads="1"/>
            </p:cNvSpPr>
            <p:nvPr/>
          </p:nvSpPr>
          <p:spPr bwMode="auto">
            <a:xfrm rot="16200000">
              <a:off x="-41" y="2722"/>
              <a:ext cx="598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900" dirty="0">
                  <a:effectLst/>
                </a:rPr>
                <a:t>Intensity</a:t>
              </a:r>
            </a:p>
          </p:txBody>
        </p:sp>
        <p:sp>
          <p:nvSpPr>
            <p:cNvPr id="162" name="Line 16"/>
            <p:cNvSpPr>
              <a:spLocks noChangeShapeType="1"/>
            </p:cNvSpPr>
            <p:nvPr/>
          </p:nvSpPr>
          <p:spPr bwMode="auto">
            <a:xfrm flipH="1" flipV="1">
              <a:off x="1074" y="2124"/>
              <a:ext cx="831" cy="68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17"/>
            <p:cNvSpPr>
              <a:spLocks noChangeShapeType="1"/>
            </p:cNvSpPr>
            <p:nvPr/>
          </p:nvSpPr>
          <p:spPr bwMode="auto">
            <a:xfrm flipV="1">
              <a:off x="4249" y="2130"/>
              <a:ext cx="533" cy="87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18"/>
            <p:cNvSpPr>
              <a:spLocks noChangeShapeType="1"/>
            </p:cNvSpPr>
            <p:nvPr/>
          </p:nvSpPr>
          <p:spPr bwMode="auto">
            <a:xfrm flipH="1" flipV="1">
              <a:off x="3240" y="1944"/>
              <a:ext cx="0" cy="41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Rectangle 19"/>
            <p:cNvSpPr>
              <a:spLocks noChangeArrowheads="1"/>
            </p:cNvSpPr>
            <p:nvPr/>
          </p:nvSpPr>
          <p:spPr bwMode="auto">
            <a:xfrm>
              <a:off x="87" y="978"/>
              <a:ext cx="1806" cy="1140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6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18" t="28981" r="21671" b="11476"/>
            <a:stretch>
              <a:fillRect/>
            </a:stretch>
          </p:blipFill>
          <p:spPr bwMode="auto">
            <a:xfrm>
              <a:off x="4079" y="942"/>
              <a:ext cx="1537" cy="1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7" name="Rectangle 21"/>
            <p:cNvSpPr>
              <a:spLocks noChangeArrowheads="1"/>
            </p:cNvSpPr>
            <p:nvPr/>
          </p:nvSpPr>
          <p:spPr bwMode="auto">
            <a:xfrm>
              <a:off x="3867" y="978"/>
              <a:ext cx="1824" cy="1140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8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90" t="36748" r="22197" b="11012"/>
            <a:stretch>
              <a:fillRect/>
            </a:stretch>
          </p:blipFill>
          <p:spPr bwMode="auto">
            <a:xfrm>
              <a:off x="227" y="1044"/>
              <a:ext cx="1549" cy="9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9" name="Rectangle 23"/>
            <p:cNvSpPr>
              <a:spLocks noChangeArrowheads="1"/>
            </p:cNvSpPr>
            <p:nvPr/>
          </p:nvSpPr>
          <p:spPr bwMode="auto">
            <a:xfrm>
              <a:off x="1977" y="738"/>
              <a:ext cx="1809" cy="1206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Text Box 24"/>
            <p:cNvSpPr txBox="1">
              <a:spLocks noChangeArrowheads="1"/>
            </p:cNvSpPr>
            <p:nvPr/>
          </p:nvSpPr>
          <p:spPr bwMode="auto">
            <a:xfrm>
              <a:off x="276" y="1860"/>
              <a:ext cx="297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20</a:t>
              </a:r>
            </a:p>
          </p:txBody>
        </p:sp>
        <p:sp>
          <p:nvSpPr>
            <p:cNvPr id="171" name="Text Box 25"/>
            <p:cNvSpPr txBox="1">
              <a:spLocks noChangeArrowheads="1"/>
            </p:cNvSpPr>
            <p:nvPr/>
          </p:nvSpPr>
          <p:spPr bwMode="auto">
            <a:xfrm>
              <a:off x="600" y="1860"/>
              <a:ext cx="297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30</a:t>
              </a:r>
            </a:p>
          </p:txBody>
        </p:sp>
        <p:sp>
          <p:nvSpPr>
            <p:cNvPr id="172" name="Text Box 26"/>
            <p:cNvSpPr txBox="1">
              <a:spLocks noChangeArrowheads="1"/>
            </p:cNvSpPr>
            <p:nvPr/>
          </p:nvSpPr>
          <p:spPr bwMode="auto">
            <a:xfrm>
              <a:off x="930" y="1860"/>
              <a:ext cx="255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40</a:t>
              </a:r>
            </a:p>
          </p:txBody>
        </p:sp>
        <p:sp>
          <p:nvSpPr>
            <p:cNvPr id="173" name="Text Box 27"/>
            <p:cNvSpPr txBox="1">
              <a:spLocks noChangeArrowheads="1"/>
            </p:cNvSpPr>
            <p:nvPr/>
          </p:nvSpPr>
          <p:spPr bwMode="auto">
            <a:xfrm>
              <a:off x="1269" y="1860"/>
              <a:ext cx="297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50</a:t>
              </a:r>
            </a:p>
          </p:txBody>
        </p:sp>
        <p:sp>
          <p:nvSpPr>
            <p:cNvPr id="174" name="Text Box 28"/>
            <p:cNvSpPr txBox="1">
              <a:spLocks noChangeArrowheads="1"/>
            </p:cNvSpPr>
            <p:nvPr/>
          </p:nvSpPr>
          <p:spPr bwMode="auto">
            <a:xfrm>
              <a:off x="1599" y="1860"/>
              <a:ext cx="297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60</a:t>
              </a:r>
            </a:p>
          </p:txBody>
        </p:sp>
        <p:sp>
          <p:nvSpPr>
            <p:cNvPr id="175" name="Text Box 29"/>
            <p:cNvSpPr txBox="1">
              <a:spLocks noChangeArrowheads="1"/>
            </p:cNvSpPr>
            <p:nvPr/>
          </p:nvSpPr>
          <p:spPr bwMode="auto">
            <a:xfrm>
              <a:off x="777" y="1956"/>
              <a:ext cx="816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Drift Time (</a:t>
              </a:r>
              <a:r>
                <a:rPr lang="en-US" altLang="en-US" sz="700" dirty="0" err="1">
                  <a:effectLst/>
                </a:rPr>
                <a:t>ms</a:t>
              </a:r>
              <a:r>
                <a:rPr lang="en-US" altLang="en-US" sz="700" dirty="0">
                  <a:effectLst/>
                </a:rPr>
                <a:t>)</a:t>
              </a:r>
            </a:p>
          </p:txBody>
        </p:sp>
        <p:sp>
          <p:nvSpPr>
            <p:cNvPr id="176" name="Text Box 30"/>
            <p:cNvSpPr txBox="1">
              <a:spLocks noChangeArrowheads="1"/>
            </p:cNvSpPr>
            <p:nvPr/>
          </p:nvSpPr>
          <p:spPr bwMode="auto">
            <a:xfrm>
              <a:off x="2154" y="1714"/>
              <a:ext cx="38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20</a:t>
              </a:r>
            </a:p>
          </p:txBody>
        </p:sp>
        <p:sp>
          <p:nvSpPr>
            <p:cNvPr id="177" name="Text Box 31"/>
            <p:cNvSpPr txBox="1">
              <a:spLocks noChangeArrowheads="1"/>
            </p:cNvSpPr>
            <p:nvPr/>
          </p:nvSpPr>
          <p:spPr bwMode="auto">
            <a:xfrm>
              <a:off x="2472" y="1714"/>
              <a:ext cx="38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30</a:t>
              </a:r>
            </a:p>
          </p:txBody>
        </p:sp>
        <p:sp>
          <p:nvSpPr>
            <p:cNvPr id="178" name="Text Box 32"/>
            <p:cNvSpPr txBox="1">
              <a:spLocks noChangeArrowheads="1"/>
            </p:cNvSpPr>
            <p:nvPr/>
          </p:nvSpPr>
          <p:spPr bwMode="auto">
            <a:xfrm>
              <a:off x="2805" y="1714"/>
              <a:ext cx="276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40</a:t>
              </a:r>
            </a:p>
          </p:txBody>
        </p:sp>
        <p:sp>
          <p:nvSpPr>
            <p:cNvPr id="179" name="Text Box 33"/>
            <p:cNvSpPr txBox="1">
              <a:spLocks noChangeArrowheads="1"/>
            </p:cNvSpPr>
            <p:nvPr/>
          </p:nvSpPr>
          <p:spPr bwMode="auto">
            <a:xfrm>
              <a:off x="3144" y="1714"/>
              <a:ext cx="38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50</a:t>
              </a:r>
            </a:p>
          </p:txBody>
        </p:sp>
        <p:sp>
          <p:nvSpPr>
            <p:cNvPr id="180" name="Text Box 34"/>
            <p:cNvSpPr txBox="1">
              <a:spLocks noChangeArrowheads="1"/>
            </p:cNvSpPr>
            <p:nvPr/>
          </p:nvSpPr>
          <p:spPr bwMode="auto">
            <a:xfrm>
              <a:off x="3474" y="1714"/>
              <a:ext cx="38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60</a:t>
              </a:r>
            </a:p>
          </p:txBody>
        </p:sp>
        <p:sp>
          <p:nvSpPr>
            <p:cNvPr id="181" name="Text Box 35"/>
            <p:cNvSpPr txBox="1">
              <a:spLocks noChangeArrowheads="1"/>
            </p:cNvSpPr>
            <p:nvPr/>
          </p:nvSpPr>
          <p:spPr bwMode="auto">
            <a:xfrm>
              <a:off x="2652" y="1810"/>
              <a:ext cx="1066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Drift Time (ms)</a:t>
              </a:r>
            </a:p>
          </p:txBody>
        </p:sp>
        <p:sp>
          <p:nvSpPr>
            <p:cNvPr id="182" name="Text Box 36"/>
            <p:cNvSpPr txBox="1">
              <a:spLocks noChangeArrowheads="1"/>
            </p:cNvSpPr>
            <p:nvPr/>
          </p:nvSpPr>
          <p:spPr bwMode="auto">
            <a:xfrm>
              <a:off x="4101" y="1887"/>
              <a:ext cx="31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20</a:t>
              </a:r>
            </a:p>
          </p:txBody>
        </p:sp>
        <p:sp>
          <p:nvSpPr>
            <p:cNvPr id="183" name="Text Box 37"/>
            <p:cNvSpPr txBox="1">
              <a:spLocks noChangeArrowheads="1"/>
            </p:cNvSpPr>
            <p:nvPr/>
          </p:nvSpPr>
          <p:spPr bwMode="auto">
            <a:xfrm>
              <a:off x="4419" y="1887"/>
              <a:ext cx="31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30</a:t>
              </a:r>
            </a:p>
          </p:txBody>
        </p:sp>
        <p:sp>
          <p:nvSpPr>
            <p:cNvPr id="184" name="Text Box 38"/>
            <p:cNvSpPr txBox="1">
              <a:spLocks noChangeArrowheads="1"/>
            </p:cNvSpPr>
            <p:nvPr/>
          </p:nvSpPr>
          <p:spPr bwMode="auto">
            <a:xfrm>
              <a:off x="4749" y="1887"/>
              <a:ext cx="313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40</a:t>
              </a:r>
            </a:p>
          </p:txBody>
        </p:sp>
        <p:sp>
          <p:nvSpPr>
            <p:cNvPr id="185" name="Text Box 39"/>
            <p:cNvSpPr txBox="1">
              <a:spLocks noChangeArrowheads="1"/>
            </p:cNvSpPr>
            <p:nvPr/>
          </p:nvSpPr>
          <p:spPr bwMode="auto">
            <a:xfrm>
              <a:off x="5088" y="1887"/>
              <a:ext cx="31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50</a:t>
              </a:r>
            </a:p>
          </p:txBody>
        </p:sp>
        <p:sp>
          <p:nvSpPr>
            <p:cNvPr id="186" name="Text Box 40"/>
            <p:cNvSpPr txBox="1">
              <a:spLocks noChangeArrowheads="1"/>
            </p:cNvSpPr>
            <p:nvPr/>
          </p:nvSpPr>
          <p:spPr bwMode="auto">
            <a:xfrm>
              <a:off x="5418" y="1887"/>
              <a:ext cx="31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60</a:t>
              </a:r>
            </a:p>
          </p:txBody>
        </p:sp>
        <p:sp>
          <p:nvSpPr>
            <p:cNvPr id="187" name="Text Box 41"/>
            <p:cNvSpPr txBox="1">
              <a:spLocks noChangeArrowheads="1"/>
            </p:cNvSpPr>
            <p:nvPr/>
          </p:nvSpPr>
          <p:spPr bwMode="auto">
            <a:xfrm>
              <a:off x="4596" y="1983"/>
              <a:ext cx="852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>
                  <a:effectLst/>
                </a:rPr>
                <a:t>Drift Time (ms)</a:t>
              </a:r>
            </a:p>
          </p:txBody>
        </p:sp>
        <p:sp>
          <p:nvSpPr>
            <p:cNvPr id="188" name="Text Box 42"/>
            <p:cNvSpPr txBox="1">
              <a:spLocks noChangeArrowheads="1"/>
            </p:cNvSpPr>
            <p:nvPr/>
          </p:nvSpPr>
          <p:spPr bwMode="auto">
            <a:xfrm>
              <a:off x="58" y="1094"/>
              <a:ext cx="401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1100</a:t>
              </a:r>
            </a:p>
          </p:txBody>
        </p:sp>
        <p:sp>
          <p:nvSpPr>
            <p:cNvPr id="189" name="Text Box 43"/>
            <p:cNvSpPr txBox="1">
              <a:spLocks noChangeArrowheads="1"/>
            </p:cNvSpPr>
            <p:nvPr/>
          </p:nvSpPr>
          <p:spPr bwMode="auto">
            <a:xfrm>
              <a:off x="134" y="1812"/>
              <a:ext cx="289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100</a:t>
              </a:r>
            </a:p>
          </p:txBody>
        </p:sp>
        <p:sp>
          <p:nvSpPr>
            <p:cNvPr id="190" name="Text Box 44"/>
            <p:cNvSpPr txBox="1">
              <a:spLocks noChangeArrowheads="1"/>
            </p:cNvSpPr>
            <p:nvPr/>
          </p:nvSpPr>
          <p:spPr bwMode="auto">
            <a:xfrm>
              <a:off x="115" y="1396"/>
              <a:ext cx="291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m/z</a:t>
              </a:r>
            </a:p>
          </p:txBody>
        </p:sp>
        <p:sp>
          <p:nvSpPr>
            <p:cNvPr id="191" name="Line 45"/>
            <p:cNvSpPr>
              <a:spLocks noChangeShapeType="1"/>
            </p:cNvSpPr>
            <p:nvPr/>
          </p:nvSpPr>
          <p:spPr bwMode="auto">
            <a:xfrm flipH="1">
              <a:off x="297" y="1173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46"/>
            <p:cNvSpPr>
              <a:spLocks noChangeShapeType="1"/>
            </p:cNvSpPr>
            <p:nvPr/>
          </p:nvSpPr>
          <p:spPr bwMode="auto">
            <a:xfrm flipH="1">
              <a:off x="345" y="1881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Text Box 47"/>
            <p:cNvSpPr txBox="1">
              <a:spLocks noChangeArrowheads="1"/>
            </p:cNvSpPr>
            <p:nvPr/>
          </p:nvSpPr>
          <p:spPr bwMode="auto">
            <a:xfrm>
              <a:off x="1946" y="958"/>
              <a:ext cx="336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1100</a:t>
              </a:r>
            </a:p>
          </p:txBody>
        </p:sp>
        <p:sp>
          <p:nvSpPr>
            <p:cNvPr id="194" name="Text Box 48"/>
            <p:cNvSpPr txBox="1">
              <a:spLocks noChangeArrowheads="1"/>
            </p:cNvSpPr>
            <p:nvPr/>
          </p:nvSpPr>
          <p:spPr bwMode="auto">
            <a:xfrm>
              <a:off x="2010" y="1668"/>
              <a:ext cx="285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100</a:t>
              </a:r>
            </a:p>
          </p:txBody>
        </p:sp>
        <p:sp>
          <p:nvSpPr>
            <p:cNvPr id="195" name="Text Box 49"/>
            <p:cNvSpPr txBox="1">
              <a:spLocks noChangeArrowheads="1"/>
            </p:cNvSpPr>
            <p:nvPr/>
          </p:nvSpPr>
          <p:spPr bwMode="auto">
            <a:xfrm>
              <a:off x="2003" y="1296"/>
              <a:ext cx="33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m/z</a:t>
              </a:r>
            </a:p>
          </p:txBody>
        </p:sp>
        <p:sp>
          <p:nvSpPr>
            <p:cNvPr id="196" name="Line 50"/>
            <p:cNvSpPr>
              <a:spLocks noChangeShapeType="1"/>
            </p:cNvSpPr>
            <p:nvPr/>
          </p:nvSpPr>
          <p:spPr bwMode="auto">
            <a:xfrm flipH="1">
              <a:off x="2172" y="1026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51"/>
            <p:cNvSpPr>
              <a:spLocks noChangeShapeType="1"/>
            </p:cNvSpPr>
            <p:nvPr/>
          </p:nvSpPr>
          <p:spPr bwMode="auto">
            <a:xfrm flipH="1">
              <a:off x="2217" y="1737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Text Box 52"/>
            <p:cNvSpPr txBox="1">
              <a:spLocks noChangeArrowheads="1"/>
            </p:cNvSpPr>
            <p:nvPr/>
          </p:nvSpPr>
          <p:spPr bwMode="auto">
            <a:xfrm>
              <a:off x="3867" y="1114"/>
              <a:ext cx="336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1100</a:t>
              </a:r>
            </a:p>
          </p:txBody>
        </p:sp>
        <p:sp>
          <p:nvSpPr>
            <p:cNvPr id="199" name="Text Box 53"/>
            <p:cNvSpPr txBox="1">
              <a:spLocks noChangeArrowheads="1"/>
            </p:cNvSpPr>
            <p:nvPr/>
          </p:nvSpPr>
          <p:spPr bwMode="auto">
            <a:xfrm>
              <a:off x="3958" y="1842"/>
              <a:ext cx="34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100</a:t>
              </a:r>
            </a:p>
          </p:txBody>
        </p:sp>
        <p:sp>
          <p:nvSpPr>
            <p:cNvPr id="200" name="Text Box 54"/>
            <p:cNvSpPr txBox="1">
              <a:spLocks noChangeArrowheads="1"/>
            </p:cNvSpPr>
            <p:nvPr/>
          </p:nvSpPr>
          <p:spPr bwMode="auto">
            <a:xfrm>
              <a:off x="3936" y="1443"/>
              <a:ext cx="339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700" dirty="0">
                  <a:effectLst/>
                </a:rPr>
                <a:t>m/z</a:t>
              </a:r>
            </a:p>
          </p:txBody>
        </p:sp>
        <p:sp>
          <p:nvSpPr>
            <p:cNvPr id="201" name="Line 55"/>
            <p:cNvSpPr>
              <a:spLocks noChangeShapeType="1"/>
            </p:cNvSpPr>
            <p:nvPr/>
          </p:nvSpPr>
          <p:spPr bwMode="auto">
            <a:xfrm flipH="1">
              <a:off x="4104" y="1185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56"/>
            <p:cNvSpPr>
              <a:spLocks noChangeShapeType="1"/>
            </p:cNvSpPr>
            <p:nvPr/>
          </p:nvSpPr>
          <p:spPr bwMode="auto">
            <a:xfrm flipH="1">
              <a:off x="4164" y="1911"/>
              <a:ext cx="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4D52CE4-032B-4C1E-B4DF-4EEEBB0DFB60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7C3D513B-90D9-47F6-9207-0019BD98AC73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Multi-dimensional Analyses</a:t>
            </a:r>
          </a:p>
        </p:txBody>
      </p:sp>
    </p:spTree>
    <p:extLst>
      <p:ext uri="{BB962C8B-B14F-4D97-AF65-F5344CB8AC3E}">
        <p14:creationId xmlns:p14="http://schemas.microsoft.com/office/powerpoint/2010/main" val="33522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7670" y="1102506"/>
            <a:ext cx="8753475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 eaLnBrk="0" hangingPunct="0">
              <a:lnSpc>
                <a:spcPct val="130000"/>
              </a:lnSpc>
              <a:spcBef>
                <a:spcPts val="1000"/>
              </a:spcBef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1.  IMS is fast (</a:t>
            </a:r>
            <a:r>
              <a:rPr lang="en-US" sz="1700" kern="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 time scale) and easily coupled with front-end separations &amp; 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B6306C-149C-496C-96C1-CAA2905A14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9"/>
          <a:stretch/>
        </p:blipFill>
        <p:spPr>
          <a:xfrm>
            <a:off x="398412" y="4068973"/>
            <a:ext cx="8022047" cy="228807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F6F384-5916-4012-9454-1A761B8E3A4E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9A876F8-E822-4B4C-9AD6-FB520BEB5604}"/>
              </a:ext>
            </a:extLst>
          </p:cNvPr>
          <p:cNvSpPr txBox="1"/>
          <p:nvPr/>
        </p:nvSpPr>
        <p:spPr>
          <a:xfrm>
            <a:off x="92141" y="86725"/>
            <a:ext cx="8708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Good: How Can IMS Help Multi-</a:t>
            </a:r>
            <a:r>
              <a:rPr lang="en-US" sz="3200" b="1" dirty="0" err="1"/>
              <a:t>Omic</a:t>
            </a:r>
            <a:r>
              <a:rPr lang="en-US" sz="3200" b="1" dirty="0"/>
              <a:t> Studies?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09EB325-3061-421E-8D34-671AFDF03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287" y="1555094"/>
            <a:ext cx="8753475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 eaLnBrk="0" hangingPunct="0">
              <a:lnSpc>
                <a:spcPct val="130000"/>
              </a:lnSpc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2.  Allows evaluation of structural biomarker presence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D588AFE8-34A4-4512-ACE6-EAAF980B9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3" y="2006155"/>
            <a:ext cx="8753475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 eaLnBrk="0" hangingPunct="0">
              <a:lnSpc>
                <a:spcPct val="130000"/>
              </a:lnSpc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3.  Multi-dimensional analyses (such as LC-IMS-MS) provide more confident identifications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4E6996A-8541-4CAC-90A8-3057FB5C6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436" y="2491073"/>
            <a:ext cx="8753475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 eaLnBrk="0" hangingPunct="0">
              <a:lnSpc>
                <a:spcPct val="130000"/>
              </a:lnSpc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4.  CCS values reduce potential molecular candidates in untargeted studies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CC1A490-D7FC-490D-AD59-291683B4B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819" y="2948271"/>
            <a:ext cx="8753475" cy="68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 eaLnBrk="0" hangingPunct="0">
              <a:lnSpc>
                <a:spcPct val="130000"/>
              </a:lnSpc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5.  Heavy labeled molecules have the same drift time as their endogenous versions, </a:t>
            </a:r>
          </a:p>
          <a:p>
            <a:pPr marL="0" lvl="1" eaLnBrk="0" hangingPunct="0">
              <a:lnSpc>
                <a:spcPct val="130000"/>
              </a:lnSpc>
              <a:buSzPct val="100000"/>
              <a:defRPr/>
            </a:pPr>
            <a:r>
              <a:rPr lang="en-US" sz="1700" kern="0" dirty="0">
                <a:latin typeface="Arial" panose="020B0604020202020204" pitchFamily="34" charset="0"/>
                <a:cs typeface="Arial" panose="020B0604020202020204" pitchFamily="34" charset="0"/>
              </a:rPr>
              <a:t>     allowing pair analysis for absolute quantitation</a:t>
            </a:r>
          </a:p>
        </p:txBody>
      </p:sp>
    </p:spTree>
    <p:extLst>
      <p:ext uri="{BB962C8B-B14F-4D97-AF65-F5344CB8AC3E}">
        <p14:creationId xmlns:p14="http://schemas.microsoft.com/office/powerpoint/2010/main" val="65850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Rectangle 3"/>
          <p:cNvSpPr txBox="1">
            <a:spLocks noChangeArrowheads="1"/>
          </p:cNvSpPr>
          <p:nvPr/>
        </p:nvSpPr>
        <p:spPr bwMode="auto">
          <a:xfrm>
            <a:off x="126206" y="1491489"/>
            <a:ext cx="88820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The Bad: LC-IMS-(CID)-MS data is large in complexity and file size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C7420E-FAFD-4296-BFB1-236AEF600386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04E6B4A-6D1A-4F59-9429-9DB3B7B194D8}"/>
              </a:ext>
            </a:extLst>
          </p:cNvPr>
          <p:cNvSpPr txBox="1"/>
          <p:nvPr/>
        </p:nvSpPr>
        <p:spPr>
          <a:xfrm>
            <a:off x="92141" y="86725"/>
            <a:ext cx="9140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Bad &amp; The Ugly: Analyzing LC-IMS-(CID)-MS Data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1E81E11-7889-4DFC-BEE8-F45548AAB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206" y="1824864"/>
            <a:ext cx="888206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The Ugly: Manual assignment is extremely time consuming, can only be done for a few targets and limits our ability to understand IMS benefits</a:t>
            </a:r>
          </a:p>
          <a:p>
            <a:pPr marL="0" lvl="1" eaLnBrk="0" hangingPunct="0">
              <a:buSzPct val="100000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D4C46B5D-CD73-4A16-AEB6-A6844EA4E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206" y="2824989"/>
            <a:ext cx="888206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Need to address 2 questions:</a:t>
            </a:r>
          </a:p>
          <a:p>
            <a:pPr marL="341313" lvl="1" indent="-341313" eaLnBrk="0" hangingPunct="0">
              <a:buSzPct val="100000"/>
              <a:buFont typeface="Arial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800100" lvl="2" indent="-342900" eaLnBrk="0" hangingPunct="0">
              <a:buSzPct val="100000"/>
              <a:buFont typeface="Arial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Does IMS aid in identifications in DIA studies?</a:t>
            </a:r>
          </a:p>
          <a:p>
            <a:pPr marL="342900" lvl="1" indent="-342900" eaLnBrk="0" hangingPunct="0">
              <a:buSzPct val="100000"/>
              <a:buFont typeface="Arial"/>
              <a:buChar char="•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800100" lvl="2" indent="-342900" eaLnBrk="0" hangingPunct="0">
              <a:buSzPct val="100000"/>
              <a:buFont typeface="Arial"/>
              <a:buChar char="•"/>
              <a:defRPr/>
            </a:pPr>
            <a:r>
              <a:rPr lang="en-US" sz="2200" kern="0" dirty="0">
                <a:latin typeface="+mj-lt"/>
                <a:cs typeface="Arial" panose="020B0604020202020204" pitchFamily="34" charset="0"/>
              </a:rPr>
              <a:t>Can Skyline be used as a rapid analysis tool to study the effect of the IMS dimension?</a:t>
            </a:r>
          </a:p>
          <a:p>
            <a:pPr marL="0" lvl="1" eaLnBrk="0" hangingPunct="0">
              <a:buSzPct val="100000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  <a:p>
            <a:pPr marL="0" lvl="1" eaLnBrk="0" hangingPunct="0">
              <a:buSzPct val="100000"/>
              <a:defRPr/>
            </a:pPr>
            <a:endParaRPr lang="en-US" sz="2200" kern="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977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FD8861E-38AE-4C32-B13F-808E68054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9301"/>
            <a:ext cx="9144000" cy="2037347"/>
          </a:xfrm>
          <a:prstGeom prst="rect">
            <a:avLst/>
          </a:prstGeom>
        </p:spPr>
      </p:pic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036A265-ADA2-420E-920F-DECD7449FF7A}"/>
              </a:ext>
            </a:extLst>
          </p:cNvPr>
          <p:cNvCxnSpPr/>
          <p:nvPr/>
        </p:nvCxnSpPr>
        <p:spPr>
          <a:xfrm>
            <a:off x="100142" y="731522"/>
            <a:ext cx="800022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9E0000"/>
                </a:gs>
                <a:gs pos="74000">
                  <a:srgbClr val="9E0000"/>
                </a:gs>
                <a:gs pos="83000">
                  <a:srgbClr val="CC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ABBCEDB9-23C4-44DF-9085-7808EC528FE5}"/>
              </a:ext>
            </a:extLst>
          </p:cNvPr>
          <p:cNvSpPr txBox="1"/>
          <p:nvPr/>
        </p:nvSpPr>
        <p:spPr>
          <a:xfrm>
            <a:off x="92141" y="86725"/>
            <a:ext cx="8936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IMS-(CID)-MS Data Acquisition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14A15E-9686-49B2-B6BE-2010BF5A99DB}"/>
              </a:ext>
            </a:extLst>
          </p:cNvPr>
          <p:cNvSpPr/>
          <p:nvPr/>
        </p:nvSpPr>
        <p:spPr>
          <a:xfrm>
            <a:off x="5424259" y="1935754"/>
            <a:ext cx="1642366" cy="1983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6" name="Picture 155">
            <a:extLst>
              <a:ext uri="{FF2B5EF4-FFF2-40B4-BE49-F238E27FC236}">
                <a16:creationId xmlns:a16="http://schemas.microsoft.com/office/drawing/2014/main" id="{46B40A35-D761-4235-8C93-0ABA2B72C5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142" t="42200" r="7566" b="52914"/>
          <a:stretch/>
        </p:blipFill>
        <p:spPr>
          <a:xfrm>
            <a:off x="8238686" y="2931464"/>
            <a:ext cx="209551" cy="99549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53F31057-28F9-47B7-AAD7-54300746B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142" t="42200" r="7566" b="52664"/>
          <a:stretch/>
        </p:blipFill>
        <p:spPr>
          <a:xfrm>
            <a:off x="8243444" y="3074340"/>
            <a:ext cx="209551" cy="104629"/>
          </a:xfrm>
          <a:prstGeom prst="rect">
            <a:avLst/>
          </a:prstGeom>
        </p:spPr>
      </p:pic>
      <p:pic>
        <p:nvPicPr>
          <p:cNvPr id="16" name="Picture 15" descr="A picture containing small, little, boy, young&#10;&#10;Description automatically generated">
            <a:extLst>
              <a:ext uri="{FF2B5EF4-FFF2-40B4-BE49-F238E27FC236}">
                <a16:creationId xmlns:a16="http://schemas.microsoft.com/office/drawing/2014/main" id="{C91F0095-4DC8-4852-BA8D-46DE87154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49" y="1859168"/>
            <a:ext cx="1203385" cy="2204698"/>
          </a:xfrm>
          <a:prstGeom prst="rect">
            <a:avLst/>
          </a:prstGeom>
        </p:spPr>
      </p:pic>
      <p:sp>
        <p:nvSpPr>
          <p:cNvPr id="160" name="Rectangle 159">
            <a:extLst>
              <a:ext uri="{FF2B5EF4-FFF2-40B4-BE49-F238E27FC236}">
                <a16:creationId xmlns:a16="http://schemas.microsoft.com/office/drawing/2014/main" id="{FAB5C2F3-0381-4D36-811B-FAD26E46D187}"/>
              </a:ext>
            </a:extLst>
          </p:cNvPr>
          <p:cNvSpPr/>
          <p:nvPr/>
        </p:nvSpPr>
        <p:spPr>
          <a:xfrm>
            <a:off x="-1" y="1769278"/>
            <a:ext cx="821183" cy="8859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64672C7-3B3A-4C14-B459-52E2F0E03EC9}"/>
              </a:ext>
            </a:extLst>
          </p:cNvPr>
          <p:cNvSpPr/>
          <p:nvPr/>
        </p:nvSpPr>
        <p:spPr>
          <a:xfrm>
            <a:off x="5734050" y="1726923"/>
            <a:ext cx="1095078" cy="3503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47EA49C1-DB31-418F-A3A3-54B01873653F}"/>
              </a:ext>
            </a:extLst>
          </p:cNvPr>
          <p:cNvCxnSpPr/>
          <p:nvPr/>
        </p:nvCxnSpPr>
        <p:spPr>
          <a:xfrm rot="16200000" flipV="1">
            <a:off x="5884967" y="4531039"/>
            <a:ext cx="96202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38">
            <a:extLst>
              <a:ext uri="{FF2B5EF4-FFF2-40B4-BE49-F238E27FC236}">
                <a16:creationId xmlns:a16="http://schemas.microsoft.com/office/drawing/2014/main" id="{0BE3425C-CFE0-4172-858B-83205F195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2213" y="4964426"/>
            <a:ext cx="27005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Fragmentation takes place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 after the drift cell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BBE65D-7076-45D5-9947-F20FFD058850}"/>
              </a:ext>
            </a:extLst>
          </p:cNvPr>
          <p:cNvSpPr txBox="1"/>
          <p:nvPr/>
        </p:nvSpPr>
        <p:spPr>
          <a:xfrm>
            <a:off x="5719382" y="1857450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D97D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 Cell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AF9401-CF82-4E29-A0D1-C6392946CF29}"/>
              </a:ext>
            </a:extLst>
          </p:cNvPr>
          <p:cNvSpPr/>
          <p:nvPr/>
        </p:nvSpPr>
        <p:spPr>
          <a:xfrm>
            <a:off x="3980740" y="2314575"/>
            <a:ext cx="533400" cy="409575"/>
          </a:xfrm>
          <a:prstGeom prst="ellipse">
            <a:avLst/>
          </a:prstGeom>
          <a:noFill/>
          <a:ln>
            <a:solidFill>
              <a:srgbClr val="D97D0E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08636B54-D7A2-41E2-99DC-2E4EE45F6371}"/>
              </a:ext>
            </a:extLst>
          </p:cNvPr>
          <p:cNvSpPr/>
          <p:nvPr/>
        </p:nvSpPr>
        <p:spPr>
          <a:xfrm>
            <a:off x="8191061" y="2655245"/>
            <a:ext cx="290509" cy="611830"/>
          </a:xfrm>
          <a:prstGeom prst="ellipse">
            <a:avLst/>
          </a:prstGeom>
          <a:noFill/>
          <a:ln>
            <a:solidFill>
              <a:srgbClr val="D97D0E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4971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NCStateU-horizontal-left-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ncstate-ppt-template-horizontal-left-logo</Template>
  <TotalTime>545</TotalTime>
  <Words>1035</Words>
  <Application>Microsoft Office PowerPoint</Application>
  <PresentationFormat>On-screen Show (4:3)</PresentationFormat>
  <Paragraphs>251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 Narrow</vt:lpstr>
      <vt:lpstr>Calibri</vt:lpstr>
      <vt:lpstr>Cambria</vt:lpstr>
      <vt:lpstr>Helvetica</vt:lpstr>
      <vt:lpstr>NCStateU-horizontal-left-logo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PNNL IM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Baker Group Research</dc:title>
  <dc:creator>Baker, Erin</dc:creator>
  <cp:lastModifiedBy>Erin Baker</cp:lastModifiedBy>
  <cp:revision>110</cp:revision>
  <dcterms:created xsi:type="dcterms:W3CDTF">2018-08-06T15:59:25Z</dcterms:created>
  <dcterms:modified xsi:type="dcterms:W3CDTF">2020-04-23T14:20:54Z</dcterms:modified>
</cp:coreProperties>
</file>