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Lst>
  <p:notesMasterIdLst>
    <p:notesMasterId r:id="rId22"/>
  </p:notesMasterIdLst>
  <p:sldIdLst>
    <p:sldId id="289" r:id="rId2"/>
    <p:sldId id="331" r:id="rId3"/>
    <p:sldId id="625" r:id="rId4"/>
    <p:sldId id="626" r:id="rId5"/>
    <p:sldId id="700" r:id="rId6"/>
    <p:sldId id="330" r:id="rId7"/>
    <p:sldId id="573" r:id="rId8"/>
    <p:sldId id="561" r:id="rId9"/>
    <p:sldId id="329" r:id="rId10"/>
    <p:sldId id="524" r:id="rId11"/>
    <p:sldId id="528" r:id="rId12"/>
    <p:sldId id="702" r:id="rId13"/>
    <p:sldId id="701" r:id="rId14"/>
    <p:sldId id="527" r:id="rId15"/>
    <p:sldId id="703" r:id="rId16"/>
    <p:sldId id="705" r:id="rId17"/>
    <p:sldId id="570" r:id="rId18"/>
    <p:sldId id="556" r:id="rId19"/>
    <p:sldId id="582" r:id="rId20"/>
    <p:sldId id="70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 Collins" initials="BC" lastIdx="1" clrIdx="0">
    <p:extLst>
      <p:ext uri="{19B8F6BF-5375-455C-9EA6-DF929625EA0E}">
        <p15:presenceInfo xmlns:p15="http://schemas.microsoft.com/office/powerpoint/2012/main" userId="S-1-5-21-436374069-1547161642-1606980848-4237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02" autoAdjust="0"/>
    <p:restoredTop sz="67368" autoAdjust="0"/>
  </p:normalViewPr>
  <p:slideViewPr>
    <p:cSldViewPr snapToGrid="0">
      <p:cViewPr varScale="1">
        <p:scale>
          <a:sx n="77" d="100"/>
          <a:sy n="77" d="100"/>
        </p:scale>
        <p:origin x="1296" y="8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FBB1B3-8780-4517-8356-8D72DA68565F}" type="datetimeFigureOut">
              <a:rPr lang="de-CH" smtClean="0"/>
              <a:t>07.04.2020</a:t>
            </a:fld>
            <a:endParaRPr lang="de-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1DE7DB-0E47-488E-9EB5-805D5D3B07E7}" type="slidenum">
              <a:rPr lang="de-CH" smtClean="0"/>
              <a:t>‹#›</a:t>
            </a:fld>
            <a:endParaRPr lang="de-CH"/>
          </a:p>
        </p:txBody>
      </p:sp>
    </p:spTree>
    <p:extLst>
      <p:ext uri="{BB962C8B-B14F-4D97-AF65-F5344CB8AC3E}">
        <p14:creationId xmlns:p14="http://schemas.microsoft.com/office/powerpoint/2010/main" val="2123667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9CB41916-18E4-3845-B8AC-503F652F922A}" type="slidenum">
              <a:rPr lang="en-GB" smtClean="0"/>
              <a:pPr/>
              <a:t>1</a:t>
            </a:fld>
            <a:endParaRPr lang="en-GB" dirty="0"/>
          </a:p>
        </p:txBody>
      </p:sp>
    </p:spTree>
    <p:extLst>
      <p:ext uri="{BB962C8B-B14F-4D97-AF65-F5344CB8AC3E}">
        <p14:creationId xmlns:p14="http://schemas.microsoft.com/office/powerpoint/2010/main" val="1251303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indent="0">
              <a:buFontTx/>
              <a:buNone/>
            </a:pPr>
            <a:endParaRPr lang="de-DE" dirty="0"/>
          </a:p>
        </p:txBody>
      </p:sp>
      <p:sp>
        <p:nvSpPr>
          <p:cNvPr id="4" name="Foliennummernplatzhalter 3"/>
          <p:cNvSpPr>
            <a:spLocks noGrp="1"/>
          </p:cNvSpPr>
          <p:nvPr>
            <p:ph type="sldNum" sz="quarter" idx="10"/>
          </p:nvPr>
        </p:nvSpPr>
        <p:spPr/>
        <p:txBody>
          <a:bodyPr/>
          <a:lstStyle/>
          <a:p>
            <a:fld id="{9CB41916-18E4-3845-B8AC-503F652F922A}" type="slidenum">
              <a:rPr lang="de-DE" smtClean="0"/>
              <a:pPr/>
              <a:t>10</a:t>
            </a:fld>
            <a:endParaRPr lang="de-DE"/>
          </a:p>
        </p:txBody>
      </p:sp>
    </p:spTree>
    <p:extLst>
      <p:ext uri="{BB962C8B-B14F-4D97-AF65-F5344CB8AC3E}">
        <p14:creationId xmlns:p14="http://schemas.microsoft.com/office/powerpoint/2010/main" val="1257392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11</a:t>
            </a:fld>
            <a:endParaRPr lang="de-CH"/>
          </a:p>
        </p:txBody>
      </p:sp>
    </p:spTree>
    <p:extLst>
      <p:ext uri="{BB962C8B-B14F-4D97-AF65-F5344CB8AC3E}">
        <p14:creationId xmlns:p14="http://schemas.microsoft.com/office/powerpoint/2010/main" val="4154322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12</a:t>
            </a:fld>
            <a:endParaRPr lang="de-CH"/>
          </a:p>
        </p:txBody>
      </p:sp>
    </p:spTree>
    <p:extLst>
      <p:ext uri="{BB962C8B-B14F-4D97-AF65-F5344CB8AC3E}">
        <p14:creationId xmlns:p14="http://schemas.microsoft.com/office/powerpoint/2010/main" val="2231345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13</a:t>
            </a:fld>
            <a:endParaRPr lang="de-CH"/>
          </a:p>
        </p:txBody>
      </p:sp>
    </p:spTree>
    <p:extLst>
      <p:ext uri="{BB962C8B-B14F-4D97-AF65-F5344CB8AC3E}">
        <p14:creationId xmlns:p14="http://schemas.microsoft.com/office/powerpoint/2010/main" val="3254062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14</a:t>
            </a:fld>
            <a:endParaRPr lang="de-CH"/>
          </a:p>
        </p:txBody>
      </p:sp>
    </p:spTree>
    <p:extLst>
      <p:ext uri="{BB962C8B-B14F-4D97-AF65-F5344CB8AC3E}">
        <p14:creationId xmlns:p14="http://schemas.microsoft.com/office/powerpoint/2010/main" val="483415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I think its also good to mention what the motivation actually is for DIA methods</a:t>
            </a:r>
          </a:p>
          <a:p>
            <a:pPr marL="171450" indent="-171450">
              <a:buFontTx/>
              <a:buChar char="-"/>
            </a:pPr>
            <a:r>
              <a:rPr lang="en-GB" dirty="0"/>
              <a:t>This is again somewhat historical and maybe a little bit contrived and doesn’t reflect the picture today</a:t>
            </a:r>
          </a:p>
          <a:p>
            <a:pPr marL="171450" indent="-171450">
              <a:buFontTx/>
              <a:buChar char="-"/>
            </a:pPr>
            <a:r>
              <a:rPr lang="en-GB" dirty="0"/>
              <a:t>But the point to make here is that around 10-15 years ago we had DDA based proteomics as the standard method but may people were realizing that while it was very good for qualitative characterization, it was less good at quantification because of the missing data problem</a:t>
            </a:r>
          </a:p>
          <a:p>
            <a:pPr marL="171450" indent="-171450">
              <a:buFontTx/>
              <a:buChar char="-"/>
            </a:pPr>
            <a:r>
              <a:rPr lang="en-GB" dirty="0"/>
              <a:t>The targeted proteomics came a long and it was great at reproducible quantification but the bandwidth was somewhat limited and you had to pre-specify targets</a:t>
            </a:r>
          </a:p>
          <a:p>
            <a:pPr marL="171450" indent="-171450">
              <a:buFontTx/>
              <a:buChar char="-"/>
            </a:pPr>
            <a:r>
              <a:rPr lang="en-GB" dirty="0"/>
              <a:t>And really for many of us I think DIA or SWATH type methods were a way to make an effort to try and get the data quality associated with targeted methods but for more proteins and without having to pre-specify targets</a:t>
            </a:r>
          </a:p>
        </p:txBody>
      </p:sp>
      <p:sp>
        <p:nvSpPr>
          <p:cNvPr id="4" name="Slide Number Placeholder 3"/>
          <p:cNvSpPr>
            <a:spLocks noGrp="1"/>
          </p:cNvSpPr>
          <p:nvPr>
            <p:ph type="sldNum" sz="quarter" idx="5"/>
          </p:nvPr>
        </p:nvSpPr>
        <p:spPr/>
        <p:txBody>
          <a:bodyPr/>
          <a:lstStyle/>
          <a:p>
            <a:fld id="{991DE7DB-0E47-488E-9EB5-805D5D3B07E7}" type="slidenum">
              <a:rPr lang="de-CH" smtClean="0"/>
              <a:t>17</a:t>
            </a:fld>
            <a:endParaRPr lang="de-CH"/>
          </a:p>
        </p:txBody>
      </p:sp>
    </p:spTree>
    <p:extLst>
      <p:ext uri="{BB962C8B-B14F-4D97-AF65-F5344CB8AC3E}">
        <p14:creationId xmlns:p14="http://schemas.microsoft.com/office/powerpoint/2010/main" val="2467300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71450" indent="-171450">
              <a:buFontTx/>
              <a:buChar char="-"/>
            </a:pPr>
            <a:r>
              <a:rPr lang="de-DE" dirty="0"/>
              <a:t>So, I think its helpful to say what we mean when we say DIA</a:t>
            </a:r>
          </a:p>
          <a:p>
            <a:pPr marL="171450" indent="-171450">
              <a:buFontTx/>
              <a:buChar char="-"/>
            </a:pPr>
            <a:r>
              <a:rPr lang="de-DE" dirty="0"/>
              <a:t>I like to mention a few of the features that are common to DIA methods</a:t>
            </a:r>
          </a:p>
          <a:p>
            <a:pPr marL="171450" indent="-171450">
              <a:buFontTx/>
              <a:buChar char="-"/>
            </a:pPr>
            <a:r>
              <a:rPr lang="de-DE" dirty="0"/>
              <a:t>The term was introduced by John Yates in this 2004 paper. I think at the the time it was intended to be a more specific descriptor for his method but subsequently its grown into an umbrella term to capture any method that fits the description</a:t>
            </a:r>
          </a:p>
          <a:p>
            <a:pPr marL="171450" indent="-171450">
              <a:buFontTx/>
              <a:buChar char="-"/>
            </a:pPr>
            <a:r>
              <a:rPr lang="de-DE" dirty="0"/>
              <a:t>.....</a:t>
            </a:r>
          </a:p>
        </p:txBody>
      </p:sp>
    </p:spTree>
    <p:extLst>
      <p:ext uri="{BB962C8B-B14F-4D97-AF65-F5344CB8AC3E}">
        <p14:creationId xmlns:p14="http://schemas.microsoft.com/office/powerpoint/2010/main" val="3815053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Okay, so we’ve said a couple of slides back that the situation we’re in is that we have very complex spectra with fragment ions from lots of different precursors.</a:t>
            </a:r>
          </a:p>
          <a:p>
            <a:pPr marL="171450" indent="-171450">
              <a:buFontTx/>
              <a:buChar char="-"/>
            </a:pPr>
            <a:r>
              <a:rPr lang="en-US" dirty="0"/>
              <a:t>And the question is are these spectra interpretable by standard DDA search engines like Mascot or whatever</a:t>
            </a:r>
          </a:p>
          <a:p>
            <a:pPr marL="171450" indent="-171450">
              <a:buFontTx/>
              <a:buChar char="-"/>
            </a:pPr>
            <a:r>
              <a:rPr lang="en-US" dirty="0"/>
              <a:t>The answer is no. Or at least not directly without apply some kind of deconvolution</a:t>
            </a:r>
          </a:p>
          <a:p>
            <a:pPr marL="171450" indent="-171450">
              <a:buFontTx/>
              <a:buChar char="-"/>
            </a:pPr>
            <a:r>
              <a:rPr lang="en-US" dirty="0"/>
              <a:t>So, how should we proceed</a:t>
            </a:r>
          </a:p>
        </p:txBody>
      </p:sp>
    </p:spTree>
    <p:extLst>
      <p:ext uri="{BB962C8B-B14F-4D97-AF65-F5344CB8AC3E}">
        <p14:creationId xmlns:p14="http://schemas.microsoft.com/office/powerpoint/2010/main" val="1648624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In the last few years this approach has become a popular way to do benchmarking of new methods and papers usually like to include something like this to convince people their method is working</a:t>
            </a:r>
          </a:p>
          <a:p>
            <a:pPr marL="171450" indent="-171450">
              <a:buFontTx/>
              <a:buChar char="-"/>
            </a:pPr>
            <a:r>
              <a:rPr lang="en-GB" dirty="0"/>
              <a:t>Here I show a few examples</a:t>
            </a:r>
          </a:p>
          <a:p>
            <a:pPr marL="628650" lvl="1" indent="-171450">
              <a:buFontTx/>
              <a:buChar char="-"/>
            </a:pPr>
            <a:r>
              <a:rPr lang="en-GB" dirty="0"/>
              <a:t>On the left is </a:t>
            </a:r>
            <a:r>
              <a:rPr lang="en-GB" dirty="0" err="1"/>
              <a:t>Specter</a:t>
            </a:r>
            <a:r>
              <a:rPr lang="en-GB" dirty="0"/>
              <a:t>, a software tool from Jake Jaffe’s lab that uses linear algebra to model mixture spectra</a:t>
            </a:r>
          </a:p>
          <a:p>
            <a:pPr marL="628650" lvl="1" indent="-171450">
              <a:buFontTx/>
              <a:buChar char="-"/>
            </a:pPr>
            <a:r>
              <a:rPr lang="en-GB" dirty="0"/>
              <a:t>In the middle is DIA-NN which from Markus </a:t>
            </a:r>
            <a:r>
              <a:rPr lang="en-GB" dirty="0" err="1"/>
              <a:t>Ralser’s</a:t>
            </a:r>
            <a:r>
              <a:rPr lang="en-GB" dirty="0"/>
              <a:t> lab using neural nets to improve the DIA scoring</a:t>
            </a:r>
          </a:p>
          <a:p>
            <a:pPr marL="628650" lvl="1" indent="-171450">
              <a:buFontTx/>
              <a:buChar char="-"/>
            </a:pPr>
            <a:r>
              <a:rPr lang="en-GB" dirty="0"/>
              <a:t>So, these are both software tools but of course you can also do this for new acquisition modes and on the right I show a figure from our preprint on </a:t>
            </a:r>
            <a:r>
              <a:rPr lang="en-GB" dirty="0" err="1"/>
              <a:t>diaPASEF</a:t>
            </a:r>
            <a:r>
              <a:rPr lang="en-GB" dirty="0"/>
              <a:t> where we used a similar approach</a:t>
            </a:r>
          </a:p>
        </p:txBody>
      </p:sp>
      <p:sp>
        <p:nvSpPr>
          <p:cNvPr id="4" name="Slide Number Placeholder 3"/>
          <p:cNvSpPr>
            <a:spLocks noGrp="1"/>
          </p:cNvSpPr>
          <p:nvPr>
            <p:ph type="sldNum" sz="quarter" idx="5"/>
          </p:nvPr>
        </p:nvSpPr>
        <p:spPr/>
        <p:txBody>
          <a:bodyPr/>
          <a:lstStyle/>
          <a:p>
            <a:fld id="{991DE7DB-0E47-488E-9EB5-805D5D3B07E7}" type="slidenum">
              <a:rPr lang="de-CH" smtClean="0"/>
              <a:t>20</a:t>
            </a:fld>
            <a:endParaRPr lang="de-CH"/>
          </a:p>
        </p:txBody>
      </p:sp>
    </p:spTree>
    <p:extLst>
      <p:ext uri="{BB962C8B-B14F-4D97-AF65-F5344CB8AC3E}">
        <p14:creationId xmlns:p14="http://schemas.microsoft.com/office/powerpoint/2010/main" val="1283785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2</a:t>
            </a:fld>
            <a:endParaRPr lang="de-CH"/>
          </a:p>
        </p:txBody>
      </p:sp>
    </p:spTree>
    <p:extLst>
      <p:ext uri="{BB962C8B-B14F-4D97-AF65-F5344CB8AC3E}">
        <p14:creationId xmlns:p14="http://schemas.microsoft.com/office/powerpoint/2010/main" val="4016966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FF1C910F-D500-4CBD-9ED3-8C82AC04086D}" type="slidenum">
              <a:rPr lang="en-US" smtClean="0"/>
              <a:t>3</a:t>
            </a:fld>
            <a:endParaRPr lang="en-US"/>
          </a:p>
        </p:txBody>
      </p:sp>
    </p:spTree>
    <p:extLst>
      <p:ext uri="{BB962C8B-B14F-4D97-AF65-F5344CB8AC3E}">
        <p14:creationId xmlns:p14="http://schemas.microsoft.com/office/powerpoint/2010/main" val="3491401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4</a:t>
            </a:fld>
            <a:endParaRPr lang="de-CH"/>
          </a:p>
        </p:txBody>
      </p:sp>
    </p:spTree>
    <p:extLst>
      <p:ext uri="{BB962C8B-B14F-4D97-AF65-F5344CB8AC3E}">
        <p14:creationId xmlns:p14="http://schemas.microsoft.com/office/powerpoint/2010/main" val="3082487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CB41916-18E4-3845-B8AC-503F652F922A}" type="slidenum">
              <a:rPr lang="de-DE" smtClean="0"/>
              <a:pPr/>
              <a:t>5</a:t>
            </a:fld>
            <a:endParaRPr lang="de-DE"/>
          </a:p>
        </p:txBody>
      </p:sp>
    </p:spTree>
    <p:extLst>
      <p:ext uri="{BB962C8B-B14F-4D97-AF65-F5344CB8AC3E}">
        <p14:creationId xmlns:p14="http://schemas.microsoft.com/office/powerpoint/2010/main" val="4029597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6</a:t>
            </a:fld>
            <a:endParaRPr lang="de-CH"/>
          </a:p>
        </p:txBody>
      </p:sp>
    </p:spTree>
    <p:extLst>
      <p:ext uri="{BB962C8B-B14F-4D97-AF65-F5344CB8AC3E}">
        <p14:creationId xmlns:p14="http://schemas.microsoft.com/office/powerpoint/2010/main" val="3383139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7</a:t>
            </a:fld>
            <a:endParaRPr lang="de-CH"/>
          </a:p>
        </p:txBody>
      </p:sp>
    </p:spTree>
    <p:extLst>
      <p:ext uri="{BB962C8B-B14F-4D97-AF65-F5344CB8AC3E}">
        <p14:creationId xmlns:p14="http://schemas.microsoft.com/office/powerpoint/2010/main" val="1720787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0" indent="0">
              <a:buFontTx/>
              <a:buNone/>
            </a:pPr>
            <a:endParaRPr lang="de-DE" dirty="0"/>
          </a:p>
        </p:txBody>
      </p:sp>
    </p:spTree>
    <p:extLst>
      <p:ext uri="{BB962C8B-B14F-4D97-AF65-F5344CB8AC3E}">
        <p14:creationId xmlns:p14="http://schemas.microsoft.com/office/powerpoint/2010/main" val="2594515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991DE7DB-0E47-488E-9EB5-805D5D3B07E7}" type="slidenum">
              <a:rPr lang="de-CH" smtClean="0"/>
              <a:t>9</a:t>
            </a:fld>
            <a:endParaRPr lang="de-CH"/>
          </a:p>
        </p:txBody>
      </p:sp>
    </p:spTree>
    <p:extLst>
      <p:ext uri="{BB962C8B-B14F-4D97-AF65-F5344CB8AC3E}">
        <p14:creationId xmlns:p14="http://schemas.microsoft.com/office/powerpoint/2010/main" val="1068890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FAA66D-FC88-460B-80CD-C81A24FB9751}" type="datetimeFigureOut">
              <a:rPr lang="de-CH" smtClean="0"/>
              <a:t>07.04.2020</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196843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AA66D-FC88-460B-80CD-C81A24FB9751}" type="datetimeFigureOut">
              <a:rPr lang="de-CH" smtClean="0"/>
              <a:t>07.04.2020</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1166106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AA66D-FC88-460B-80CD-C81A24FB9751}" type="datetimeFigureOut">
              <a:rPr lang="de-CH" smtClean="0"/>
              <a:t>07.04.2020</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72682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2" name="Titel 1"/>
          <p:cNvSpPr>
            <a:spLocks noGrp="1"/>
          </p:cNvSpPr>
          <p:nvPr>
            <p:ph type="title"/>
          </p:nvPr>
        </p:nvSpPr>
        <p:spPr>
          <a:xfrm>
            <a:off x="2425700" y="990601"/>
            <a:ext cx="9298517" cy="430213"/>
          </a:xfrm>
          <a:prstGeom prst="rect">
            <a:avLst/>
          </a:prstGeom>
        </p:spPr>
        <p:txBody>
          <a:bodyPr/>
          <a:lstStyle>
            <a:lvl1pPr algn="l">
              <a:defRPr sz="4800">
                <a:solidFill>
                  <a:srgbClr val="63AFDB"/>
                </a:solidFill>
                <a:latin typeface="Arial"/>
                <a:cs typeface="Arial"/>
              </a:defRPr>
            </a:lvl1pPr>
          </a:lstStyle>
          <a:p>
            <a:r>
              <a:rPr lang="de-CH"/>
              <a:t>Mastertitelformat</a:t>
            </a:r>
            <a:endParaRPr lang="de-DE"/>
          </a:p>
        </p:txBody>
      </p:sp>
    </p:spTree>
    <p:extLst>
      <p:ext uri="{BB962C8B-B14F-4D97-AF65-F5344CB8AC3E}">
        <p14:creationId xmlns:p14="http://schemas.microsoft.com/office/powerpoint/2010/main" val="3236577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4" name="Rechteck 3"/>
          <p:cNvSpPr>
            <a:spLocks noChangeArrowheads="1"/>
          </p:cNvSpPr>
          <p:nvPr userDrawn="1"/>
        </p:nvSpPr>
        <p:spPr bwMode="auto">
          <a:xfrm>
            <a:off x="-31749" y="6347083"/>
            <a:ext cx="12293601" cy="508431"/>
          </a:xfrm>
          <a:prstGeom prst="rect">
            <a:avLst/>
          </a:prstGeom>
          <a:solidFill>
            <a:srgbClr val="00478B"/>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de-DE" sz="1350" dirty="0">
              <a:solidFill>
                <a:schemeClr val="lt1"/>
              </a:solidFill>
              <a:latin typeface="+mn-lt"/>
              <a:ea typeface="+mn-ea"/>
            </a:endParaRPr>
          </a:p>
        </p:txBody>
      </p:sp>
      <p:cxnSp>
        <p:nvCxnSpPr>
          <p:cNvPr id="8" name="Gerade Verbindung 7"/>
          <p:cNvCxnSpPr/>
          <p:nvPr userDrawn="1"/>
        </p:nvCxnSpPr>
        <p:spPr>
          <a:xfrm>
            <a:off x="609600" y="776406"/>
            <a:ext cx="10972800" cy="0"/>
          </a:xfrm>
          <a:prstGeom prst="line">
            <a:avLst/>
          </a:prstGeom>
          <a:ln w="7620">
            <a:solidFill>
              <a:schemeClr val="accent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a:xfrm>
            <a:off x="609600" y="82328"/>
            <a:ext cx="10972800" cy="693737"/>
          </a:xfrm>
        </p:spPr>
        <p:txBody>
          <a:bodyPr>
            <a:normAutofit/>
          </a:bodyPr>
          <a:lstStyle>
            <a:lvl1pPr algn="l">
              <a:defRPr sz="3200"/>
            </a:lvl1pPr>
          </a:lstStyle>
          <a:p>
            <a:r>
              <a:rPr lang="de-DE" dirty="0"/>
              <a:t>Mastertitelformat bearbeiten</a:t>
            </a:r>
          </a:p>
        </p:txBody>
      </p:sp>
      <p:sp>
        <p:nvSpPr>
          <p:cNvPr id="3" name="Inhaltsplatzhalter 2"/>
          <p:cNvSpPr>
            <a:spLocks noGrp="1"/>
          </p:cNvSpPr>
          <p:nvPr>
            <p:ph idx="1"/>
          </p:nvPr>
        </p:nvSpPr>
        <p:spPr>
          <a:xfrm>
            <a:off x="609600" y="1600203"/>
            <a:ext cx="10972800" cy="403828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Foliennummernplatzhalter 5"/>
          <p:cNvSpPr>
            <a:spLocks noGrp="1"/>
          </p:cNvSpPr>
          <p:nvPr>
            <p:ph type="sldNum" sz="quarter" idx="10"/>
          </p:nvPr>
        </p:nvSpPr>
        <p:spPr>
          <a:xfrm>
            <a:off x="9131200" y="6444000"/>
            <a:ext cx="28448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a:solidFill>
                  <a:schemeClr val="bg1"/>
                </a:solidFill>
              </a:defRPr>
            </a:lvl1pPr>
          </a:lstStyle>
          <a:p>
            <a:pPr>
              <a:defRPr/>
            </a:pPr>
            <a:fld id="{5F10D9DF-CA3B-49DB-BCE3-3D4CA9E9651A}" type="slidenum">
              <a:rPr lang="de-DE" altLang="en-US" smtClean="0"/>
              <a:pPr>
                <a:defRPr/>
              </a:pPr>
              <a:t>‹#›</a:t>
            </a:fld>
            <a:endParaRPr lang="de-DE" altLang="en-US" dirty="0"/>
          </a:p>
        </p:txBody>
      </p:sp>
    </p:spTree>
    <p:extLst>
      <p:ext uri="{BB962C8B-B14F-4D97-AF65-F5344CB8AC3E}">
        <p14:creationId xmlns:p14="http://schemas.microsoft.com/office/powerpoint/2010/main" val="83457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425702" y="914401"/>
            <a:ext cx="9298516" cy="430887"/>
          </a:xfrm>
          <a:prstGeom prst="rect">
            <a:avLst/>
          </a:prstGeom>
        </p:spPr>
        <p:txBody>
          <a:bodyPr/>
          <a:lstStyle/>
          <a:p>
            <a:r>
              <a:rPr lang="de-CH"/>
              <a:t>Mastertitelformat bearbeiten</a:t>
            </a:r>
            <a:endParaRPr lang="de-DE"/>
          </a:p>
        </p:txBody>
      </p:sp>
      <p:sp>
        <p:nvSpPr>
          <p:cNvPr id="9" name="Inhaltsplatzhalter 8"/>
          <p:cNvSpPr>
            <a:spLocks noGrp="1"/>
          </p:cNvSpPr>
          <p:nvPr>
            <p:ph sz="quarter" idx="13"/>
          </p:nvPr>
        </p:nvSpPr>
        <p:spPr>
          <a:xfrm>
            <a:off x="2425701" y="1645038"/>
            <a:ext cx="9298516" cy="1752275"/>
          </a:xfrm>
          <a:prstGeom prst="rect">
            <a:avLst/>
          </a:prstGeom>
        </p:spPr>
        <p:txBody>
          <a:bodyPr lIns="0" tIns="0" rIns="0" bIns="0">
            <a:spAutoFit/>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de-DE"/>
          </a:p>
        </p:txBody>
      </p:sp>
    </p:spTree>
    <p:extLst>
      <p:ext uri="{BB962C8B-B14F-4D97-AF65-F5344CB8AC3E}">
        <p14:creationId xmlns:p14="http://schemas.microsoft.com/office/powerpoint/2010/main" val="2831413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FAA66D-FC88-460B-80CD-C81A24FB9751}" type="datetimeFigureOut">
              <a:rPr lang="de-CH" smtClean="0"/>
              <a:t>07.04.2020</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160587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FAA66D-FC88-460B-80CD-C81A24FB9751}" type="datetimeFigureOut">
              <a:rPr lang="de-CH" smtClean="0"/>
              <a:t>07.04.2020</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172261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FAA66D-FC88-460B-80CD-C81A24FB9751}" type="datetimeFigureOut">
              <a:rPr lang="de-CH" smtClean="0"/>
              <a:t>07.04.2020</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10751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FAA66D-FC88-460B-80CD-C81A24FB9751}" type="datetimeFigureOut">
              <a:rPr lang="de-CH" smtClean="0"/>
              <a:t>07.04.2020</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36659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FAA66D-FC88-460B-80CD-C81A24FB9751}" type="datetimeFigureOut">
              <a:rPr lang="de-CH" smtClean="0"/>
              <a:t>07.04.2020</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1708798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FAA66D-FC88-460B-80CD-C81A24FB9751}" type="datetimeFigureOut">
              <a:rPr lang="de-CH" smtClean="0"/>
              <a:t>07.04.2020</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614389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FAA66D-FC88-460B-80CD-C81A24FB9751}" type="datetimeFigureOut">
              <a:rPr lang="de-CH" smtClean="0"/>
              <a:t>07.04.2020</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342862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FAA66D-FC88-460B-80CD-C81A24FB9751}" type="datetimeFigureOut">
              <a:rPr lang="de-CH" smtClean="0"/>
              <a:t>07.04.2020</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9C7A629C-F6E0-4053-AC65-2543E495AFED}" type="slidenum">
              <a:rPr lang="de-CH" smtClean="0"/>
              <a:t>‹#›</a:t>
            </a:fld>
            <a:endParaRPr lang="de-CH"/>
          </a:p>
        </p:txBody>
      </p:sp>
    </p:spTree>
    <p:extLst>
      <p:ext uri="{BB962C8B-B14F-4D97-AF65-F5344CB8AC3E}">
        <p14:creationId xmlns:p14="http://schemas.microsoft.com/office/powerpoint/2010/main" val="2039798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FAA66D-FC88-460B-80CD-C81A24FB9751}" type="datetimeFigureOut">
              <a:rPr lang="de-CH" smtClean="0"/>
              <a:t>07.04.2020</a:t>
            </a:fld>
            <a:endParaRPr lang="de-C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7A629C-F6E0-4053-AC65-2543E495AFED}" type="slidenum">
              <a:rPr lang="de-CH" smtClean="0"/>
              <a:t>‹#›</a:t>
            </a:fld>
            <a:endParaRPr lang="de-CH"/>
          </a:p>
        </p:txBody>
      </p:sp>
    </p:spTree>
    <p:extLst>
      <p:ext uri="{BB962C8B-B14F-4D97-AF65-F5344CB8AC3E}">
        <p14:creationId xmlns:p14="http://schemas.microsoft.com/office/powerpoint/2010/main" val="298404352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685" r:id="rId13"/>
    <p:sldLayoutId id="214748370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hyperlink" Target="http://2012books.lardbucket.org/books/an-introduction-to-business-v2.0/s07-business-in-a-global-environme.html" TargetMode="External"/><Relationship Id="rId5" Type="http://schemas.openxmlformats.org/officeDocument/2006/relationships/image" Target="../media/image15.jpe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hemeOverride" Target="../theme/themeOverride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p:cNvSpPr txBox="1">
            <a:spLocks/>
          </p:cNvSpPr>
          <p:nvPr/>
        </p:nvSpPr>
        <p:spPr>
          <a:xfrm>
            <a:off x="2097337" y="1364419"/>
            <a:ext cx="7392652" cy="3503655"/>
          </a:xfrm>
          <a:prstGeom prst="rect">
            <a:avLst/>
          </a:prstGeom>
        </p:spPr>
        <p:txBody>
          <a:bodyPr vert="horz" lIns="288000" tIns="288000" rIns="28800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4600" b="1" kern="1200">
                <a:solidFill>
                  <a:srgbClr val="D6000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GB" sz="5400" dirty="0"/>
              <a:t>DIA/SWATH  -- primer and quantitative benchmarking</a:t>
            </a:r>
            <a:br>
              <a:rPr lang="en-US" sz="4400" dirty="0"/>
            </a:br>
            <a:br>
              <a:rPr lang="en-US" sz="4400" dirty="0">
                <a:latin typeface="Calibri" panose="020F0502020204030204"/>
              </a:rPr>
            </a:br>
            <a:br>
              <a:rPr lang="en-US" sz="4400" dirty="0">
                <a:latin typeface="Calibri" panose="020F0502020204030204"/>
              </a:rPr>
            </a:br>
            <a:endParaRPr lang="en-US" sz="4400" dirty="0">
              <a:latin typeface="Calibri" panose="020F0502020204030204"/>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7845" y="3665415"/>
            <a:ext cx="79375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63506" y="1205332"/>
            <a:ext cx="7937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
          <p:cNvSpPr txBox="1">
            <a:spLocks/>
          </p:cNvSpPr>
          <p:nvPr/>
        </p:nvSpPr>
        <p:spPr>
          <a:xfrm>
            <a:off x="1919536" y="5790522"/>
            <a:ext cx="3586670" cy="36506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600" b="1" i="0" kern="1200" baseline="0">
                <a:solidFill>
                  <a:srgbClr val="D6000D"/>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000" dirty="0"/>
              <a:t>Ben Collins</a:t>
            </a:r>
          </a:p>
        </p:txBody>
      </p:sp>
      <p:sp>
        <p:nvSpPr>
          <p:cNvPr id="15" name="Text Placeholder 2"/>
          <p:cNvSpPr txBox="1">
            <a:spLocks/>
          </p:cNvSpPr>
          <p:nvPr/>
        </p:nvSpPr>
        <p:spPr>
          <a:xfrm>
            <a:off x="1919536" y="6132051"/>
            <a:ext cx="6158348" cy="40156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600" b="0" i="0" kern="1200" baseline="0">
                <a:solidFill>
                  <a:srgbClr val="D6000D"/>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1800"/>
              <a:t>Queen’s University Belfast | School of Biological Sciences</a:t>
            </a:r>
            <a:endParaRPr lang="en-US" sz="18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40416" y="336741"/>
            <a:ext cx="2038381" cy="735385"/>
          </a:xfrm>
          <a:prstGeom prst="rect">
            <a:avLst/>
          </a:prstGeom>
        </p:spPr>
      </p:pic>
      <p:sp>
        <p:nvSpPr>
          <p:cNvPr id="10" name="Text Placeholder 1">
            <a:extLst>
              <a:ext uri="{FF2B5EF4-FFF2-40B4-BE49-F238E27FC236}">
                <a16:creationId xmlns:a16="http://schemas.microsoft.com/office/drawing/2014/main" id="{15161FFE-12E4-4362-8DA5-84AF9D002FE1}"/>
              </a:ext>
            </a:extLst>
          </p:cNvPr>
          <p:cNvSpPr txBox="1">
            <a:spLocks/>
          </p:cNvSpPr>
          <p:nvPr/>
        </p:nvSpPr>
        <p:spPr>
          <a:xfrm>
            <a:off x="1919535" y="5087912"/>
            <a:ext cx="8643361" cy="36506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600" b="1" i="0" kern="1200" baseline="0">
                <a:solidFill>
                  <a:srgbClr val="D6000D"/>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Skyline Webinar #18: DIA/SWATH Data Analysis in Skyline Revisited </a:t>
            </a:r>
          </a:p>
        </p:txBody>
      </p:sp>
    </p:spTree>
    <p:extLst>
      <p:ext uri="{BB962C8B-B14F-4D97-AF65-F5344CB8AC3E}">
        <p14:creationId xmlns:p14="http://schemas.microsoft.com/office/powerpoint/2010/main" val="2813454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72788" y="223108"/>
            <a:ext cx="4725909" cy="646331"/>
          </a:xfrm>
          <a:prstGeom prst="rect">
            <a:avLst/>
          </a:prstGeom>
          <a:noFill/>
        </p:spPr>
        <p:txBody>
          <a:bodyPr wrap="none" rtlCol="0">
            <a:spAutoFit/>
          </a:bodyPr>
          <a:lstStyle/>
          <a:p>
            <a:r>
              <a:rPr lang="en-US" sz="3600" b="1" dirty="0">
                <a:solidFill>
                  <a:srgbClr val="D6000D"/>
                </a:solidFill>
              </a:rPr>
              <a:t>ETH Course Background</a:t>
            </a:r>
          </a:p>
        </p:txBody>
      </p:sp>
      <p:sp>
        <p:nvSpPr>
          <p:cNvPr id="2" name="Oval 1"/>
          <p:cNvSpPr/>
          <p:nvPr/>
        </p:nvSpPr>
        <p:spPr>
          <a:xfrm>
            <a:off x="1227865" y="2845979"/>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Arrow Connector 4"/>
          <p:cNvCxnSpPr>
            <a:stCxn id="2" idx="6"/>
          </p:cNvCxnSpPr>
          <p:nvPr/>
        </p:nvCxnSpPr>
        <p:spPr>
          <a:xfrm>
            <a:off x="1371881" y="2917987"/>
            <a:ext cx="7416824" cy="0"/>
          </a:xfrm>
          <a:prstGeom prst="straightConnector1">
            <a:avLst/>
          </a:prstGeom>
          <a:ln>
            <a:tailEnd type="triangle" w="lg" len="lg"/>
          </a:ln>
          <a:effectLst/>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2520414" y="2845979"/>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3820153" y="2845979"/>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5183104" y="2845979"/>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1050446" y="3006392"/>
            <a:ext cx="498855" cy="276999"/>
          </a:xfrm>
          <a:prstGeom prst="rect">
            <a:avLst/>
          </a:prstGeom>
          <a:noFill/>
        </p:spPr>
        <p:txBody>
          <a:bodyPr wrap="none" rtlCol="0">
            <a:spAutoFit/>
          </a:bodyPr>
          <a:lstStyle/>
          <a:p>
            <a:r>
              <a:rPr lang="en-US" sz="1200" dirty="0"/>
              <a:t>2013</a:t>
            </a:r>
          </a:p>
        </p:txBody>
      </p:sp>
      <p:sp>
        <p:nvSpPr>
          <p:cNvPr id="13" name="TextBox 12"/>
          <p:cNvSpPr txBox="1"/>
          <p:nvPr/>
        </p:nvSpPr>
        <p:spPr>
          <a:xfrm>
            <a:off x="2313187" y="3001029"/>
            <a:ext cx="498855" cy="276999"/>
          </a:xfrm>
          <a:prstGeom prst="rect">
            <a:avLst/>
          </a:prstGeom>
          <a:noFill/>
        </p:spPr>
        <p:txBody>
          <a:bodyPr wrap="none" rtlCol="0">
            <a:spAutoFit/>
          </a:bodyPr>
          <a:lstStyle/>
          <a:p>
            <a:r>
              <a:rPr lang="en-US" sz="1200" dirty="0"/>
              <a:t>2014</a:t>
            </a:r>
          </a:p>
        </p:txBody>
      </p:sp>
      <p:sp>
        <p:nvSpPr>
          <p:cNvPr id="14" name="TextBox 13"/>
          <p:cNvSpPr txBox="1"/>
          <p:nvPr/>
        </p:nvSpPr>
        <p:spPr>
          <a:xfrm>
            <a:off x="3604130" y="3001029"/>
            <a:ext cx="498855" cy="276999"/>
          </a:xfrm>
          <a:prstGeom prst="rect">
            <a:avLst/>
          </a:prstGeom>
          <a:noFill/>
        </p:spPr>
        <p:txBody>
          <a:bodyPr wrap="none" rtlCol="0">
            <a:spAutoFit/>
          </a:bodyPr>
          <a:lstStyle/>
          <a:p>
            <a:r>
              <a:rPr lang="en-US" sz="1200" dirty="0"/>
              <a:t>2015</a:t>
            </a:r>
          </a:p>
        </p:txBody>
      </p:sp>
      <p:sp>
        <p:nvSpPr>
          <p:cNvPr id="15" name="TextBox 14"/>
          <p:cNvSpPr txBox="1"/>
          <p:nvPr/>
        </p:nvSpPr>
        <p:spPr>
          <a:xfrm>
            <a:off x="5044290" y="3005236"/>
            <a:ext cx="498855" cy="276999"/>
          </a:xfrm>
          <a:prstGeom prst="rect">
            <a:avLst/>
          </a:prstGeom>
          <a:noFill/>
        </p:spPr>
        <p:txBody>
          <a:bodyPr wrap="none" rtlCol="0">
            <a:spAutoFit/>
          </a:bodyPr>
          <a:lstStyle/>
          <a:p>
            <a:r>
              <a:rPr lang="en-US" sz="1200" dirty="0"/>
              <a:t>2016</a:t>
            </a:r>
          </a:p>
        </p:txBody>
      </p:sp>
      <p:sp>
        <p:nvSpPr>
          <p:cNvPr id="16" name="TextBox 15"/>
          <p:cNvSpPr txBox="1"/>
          <p:nvPr/>
        </p:nvSpPr>
        <p:spPr>
          <a:xfrm>
            <a:off x="6345635" y="3005236"/>
            <a:ext cx="498855" cy="276999"/>
          </a:xfrm>
          <a:prstGeom prst="rect">
            <a:avLst/>
          </a:prstGeom>
          <a:noFill/>
        </p:spPr>
        <p:txBody>
          <a:bodyPr wrap="none" rtlCol="0">
            <a:spAutoFit/>
          </a:bodyPr>
          <a:lstStyle/>
          <a:p>
            <a:r>
              <a:rPr lang="en-US" sz="1200" dirty="0"/>
              <a:t>2017</a:t>
            </a:r>
          </a:p>
        </p:txBody>
      </p:sp>
      <p:sp>
        <p:nvSpPr>
          <p:cNvPr id="7" name="TextBox 6"/>
          <p:cNvSpPr txBox="1"/>
          <p:nvPr/>
        </p:nvSpPr>
        <p:spPr>
          <a:xfrm rot="-2700000">
            <a:off x="1091300" y="2314123"/>
            <a:ext cx="612668" cy="369332"/>
          </a:xfrm>
          <a:prstGeom prst="rect">
            <a:avLst/>
          </a:prstGeom>
          <a:noFill/>
        </p:spPr>
        <p:txBody>
          <a:bodyPr wrap="none" rtlCol="0">
            <a:spAutoFit/>
          </a:bodyPr>
          <a:lstStyle/>
          <a:p>
            <a:r>
              <a:rPr lang="en-US" dirty="0"/>
              <a:t>SRM</a:t>
            </a:r>
          </a:p>
        </p:txBody>
      </p:sp>
      <p:sp>
        <p:nvSpPr>
          <p:cNvPr id="18" name="TextBox 17"/>
          <p:cNvSpPr txBox="1"/>
          <p:nvPr/>
        </p:nvSpPr>
        <p:spPr>
          <a:xfrm rot="-2700000">
            <a:off x="2420849" y="2314122"/>
            <a:ext cx="612668" cy="369332"/>
          </a:xfrm>
          <a:prstGeom prst="rect">
            <a:avLst/>
          </a:prstGeom>
          <a:noFill/>
        </p:spPr>
        <p:txBody>
          <a:bodyPr wrap="none" rtlCol="0">
            <a:spAutoFit/>
          </a:bodyPr>
          <a:lstStyle/>
          <a:p>
            <a:r>
              <a:rPr lang="en-US" dirty="0"/>
              <a:t>SRM</a:t>
            </a:r>
          </a:p>
        </p:txBody>
      </p:sp>
      <p:sp>
        <p:nvSpPr>
          <p:cNvPr id="19" name="TextBox 18"/>
          <p:cNvSpPr txBox="1"/>
          <p:nvPr/>
        </p:nvSpPr>
        <p:spPr>
          <a:xfrm rot="-2700000">
            <a:off x="3476419" y="1632373"/>
            <a:ext cx="2105705" cy="646331"/>
          </a:xfrm>
          <a:prstGeom prst="rect">
            <a:avLst/>
          </a:prstGeom>
          <a:noFill/>
        </p:spPr>
        <p:txBody>
          <a:bodyPr wrap="none" rtlCol="0">
            <a:spAutoFit/>
          </a:bodyPr>
          <a:lstStyle/>
          <a:p>
            <a:r>
              <a:rPr lang="en-US" dirty="0"/>
              <a:t>Targeted Proteomics</a:t>
            </a:r>
          </a:p>
          <a:p>
            <a:r>
              <a:rPr lang="en-US" dirty="0"/>
              <a:t>(SRM, PRM, SWATH)</a:t>
            </a:r>
          </a:p>
        </p:txBody>
      </p:sp>
      <p:sp>
        <p:nvSpPr>
          <p:cNvPr id="20" name="TextBox 19"/>
          <p:cNvSpPr txBox="1"/>
          <p:nvPr/>
        </p:nvSpPr>
        <p:spPr>
          <a:xfrm rot="-2700000">
            <a:off x="4844571" y="1637880"/>
            <a:ext cx="2105705" cy="646331"/>
          </a:xfrm>
          <a:prstGeom prst="rect">
            <a:avLst/>
          </a:prstGeom>
          <a:noFill/>
        </p:spPr>
        <p:txBody>
          <a:bodyPr wrap="none" rtlCol="0">
            <a:spAutoFit/>
          </a:bodyPr>
          <a:lstStyle/>
          <a:p>
            <a:r>
              <a:rPr lang="en-US" dirty="0"/>
              <a:t>Targeted Proteomics</a:t>
            </a:r>
          </a:p>
          <a:p>
            <a:r>
              <a:rPr lang="en-US" dirty="0"/>
              <a:t>(SRM, PRM, SWATH)</a:t>
            </a:r>
          </a:p>
        </p:txBody>
      </p:sp>
      <p:sp>
        <p:nvSpPr>
          <p:cNvPr id="21" name="TextBox 20"/>
          <p:cNvSpPr txBox="1"/>
          <p:nvPr/>
        </p:nvSpPr>
        <p:spPr>
          <a:xfrm rot="-2700000">
            <a:off x="6289021" y="2007425"/>
            <a:ext cx="1278235" cy="369332"/>
          </a:xfrm>
          <a:prstGeom prst="rect">
            <a:avLst/>
          </a:prstGeom>
          <a:noFill/>
        </p:spPr>
        <p:txBody>
          <a:bodyPr wrap="none" rtlCol="0">
            <a:spAutoFit/>
          </a:bodyPr>
          <a:lstStyle/>
          <a:p>
            <a:r>
              <a:rPr lang="en-US" dirty="0"/>
              <a:t>DIA\SWATH</a:t>
            </a:r>
          </a:p>
        </p:txBody>
      </p:sp>
      <p:sp>
        <p:nvSpPr>
          <p:cNvPr id="22" name="Oval 21"/>
          <p:cNvSpPr/>
          <p:nvPr/>
        </p:nvSpPr>
        <p:spPr>
          <a:xfrm>
            <a:off x="6556457" y="2851342"/>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895902" y="2851342"/>
            <a:ext cx="144016" cy="144016"/>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rot="-2700000">
            <a:off x="7579964" y="2007287"/>
            <a:ext cx="1278235" cy="369332"/>
          </a:xfrm>
          <a:prstGeom prst="rect">
            <a:avLst/>
          </a:prstGeom>
          <a:noFill/>
        </p:spPr>
        <p:txBody>
          <a:bodyPr wrap="none" rtlCol="0">
            <a:spAutoFit/>
          </a:bodyPr>
          <a:lstStyle>
            <a:defPPr>
              <a:defRPr lang="en-US"/>
            </a:defPPr>
          </a:lstStyle>
          <a:p>
            <a:r>
              <a:rPr lang="en-US" dirty="0"/>
              <a:t>DIA\SWATH</a:t>
            </a:r>
          </a:p>
        </p:txBody>
      </p:sp>
      <p:sp>
        <p:nvSpPr>
          <p:cNvPr id="25" name="TextBox 24"/>
          <p:cNvSpPr txBox="1"/>
          <p:nvPr/>
        </p:nvSpPr>
        <p:spPr>
          <a:xfrm>
            <a:off x="7713787" y="2995359"/>
            <a:ext cx="498855" cy="276999"/>
          </a:xfrm>
          <a:prstGeom prst="rect">
            <a:avLst/>
          </a:prstGeom>
          <a:noFill/>
        </p:spPr>
        <p:txBody>
          <a:bodyPr wrap="none" rtlCol="0">
            <a:spAutoFit/>
          </a:bodyPr>
          <a:lstStyle/>
          <a:p>
            <a:r>
              <a:rPr lang="en-US" sz="1200"/>
              <a:t>2018</a:t>
            </a:r>
            <a:endParaRPr lang="en-US" sz="1200" dirty="0"/>
          </a:p>
        </p:txBody>
      </p:sp>
      <p:pic>
        <p:nvPicPr>
          <p:cNvPr id="26" name="Picture 25">
            <a:extLst>
              <a:ext uri="{FF2B5EF4-FFF2-40B4-BE49-F238E27FC236}">
                <a16:creationId xmlns:a16="http://schemas.microsoft.com/office/drawing/2014/main" id="{7DB2E253-EEC1-4B73-BE60-BDE0C4BB62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9326" y="2758686"/>
            <a:ext cx="972098" cy="350703"/>
          </a:xfrm>
          <a:prstGeom prst="rect">
            <a:avLst/>
          </a:prstGeom>
        </p:spPr>
      </p:pic>
      <p:sp>
        <p:nvSpPr>
          <p:cNvPr id="4" name="TextBox 3">
            <a:extLst>
              <a:ext uri="{FF2B5EF4-FFF2-40B4-BE49-F238E27FC236}">
                <a16:creationId xmlns:a16="http://schemas.microsoft.com/office/drawing/2014/main" id="{484D1016-572D-4CFC-AC38-569AB0D47822}"/>
              </a:ext>
            </a:extLst>
          </p:cNvPr>
          <p:cNvSpPr txBox="1"/>
          <p:nvPr/>
        </p:nvSpPr>
        <p:spPr>
          <a:xfrm>
            <a:off x="9376965" y="2696689"/>
            <a:ext cx="327334" cy="461665"/>
          </a:xfrm>
          <a:prstGeom prst="rect">
            <a:avLst/>
          </a:prstGeom>
          <a:noFill/>
        </p:spPr>
        <p:txBody>
          <a:bodyPr wrap="none" rtlCol="0">
            <a:spAutoFit/>
          </a:bodyPr>
          <a:lstStyle/>
          <a:p>
            <a:r>
              <a:rPr lang="en-GB" sz="2400" b="1" dirty="0">
                <a:solidFill>
                  <a:srgbClr val="FF0000"/>
                </a:solidFill>
              </a:rPr>
              <a:t>?</a:t>
            </a:r>
          </a:p>
        </p:txBody>
      </p:sp>
      <p:pic>
        <p:nvPicPr>
          <p:cNvPr id="27" name="Picture 26">
            <a:extLst>
              <a:ext uri="{FF2B5EF4-FFF2-40B4-BE49-F238E27FC236}">
                <a16:creationId xmlns:a16="http://schemas.microsoft.com/office/drawing/2014/main" id="{78B874F3-129D-4188-8E6E-AA84D299D409}"/>
              </a:ext>
            </a:extLst>
          </p:cNvPr>
          <p:cNvPicPr>
            <a:picLocks noChangeAspect="1"/>
          </p:cNvPicPr>
          <p:nvPr/>
        </p:nvPicPr>
        <p:blipFill>
          <a:blip r:embed="rId4"/>
          <a:stretch>
            <a:fillRect/>
          </a:stretch>
        </p:blipFill>
        <p:spPr>
          <a:xfrm>
            <a:off x="6840001" y="4587064"/>
            <a:ext cx="2700631" cy="1991849"/>
          </a:xfrm>
          <a:prstGeom prst="rect">
            <a:avLst/>
          </a:prstGeom>
          <a:ln>
            <a:solidFill>
              <a:schemeClr val="accent1">
                <a:shade val="50000"/>
              </a:schemeClr>
            </a:solidFill>
          </a:ln>
        </p:spPr>
      </p:pic>
      <p:sp>
        <p:nvSpPr>
          <p:cNvPr id="11" name="Rectangle 10">
            <a:extLst>
              <a:ext uri="{FF2B5EF4-FFF2-40B4-BE49-F238E27FC236}">
                <a16:creationId xmlns:a16="http://schemas.microsoft.com/office/drawing/2014/main" id="{4E86F43A-A858-42EE-91E7-36D0EE0711D8}"/>
              </a:ext>
            </a:extLst>
          </p:cNvPr>
          <p:cNvSpPr/>
          <p:nvPr/>
        </p:nvSpPr>
        <p:spPr>
          <a:xfrm>
            <a:off x="9704299" y="5167489"/>
            <a:ext cx="2405909" cy="830997"/>
          </a:xfrm>
          <a:prstGeom prst="rect">
            <a:avLst/>
          </a:prstGeom>
        </p:spPr>
        <p:txBody>
          <a:bodyPr wrap="square">
            <a:spAutoFit/>
          </a:bodyPr>
          <a:lstStyle/>
          <a:p>
            <a:pPr algn="ctr"/>
            <a:r>
              <a:rPr lang="en-US" sz="1600" b="1" dirty="0" err="1">
                <a:latin typeface="Arial"/>
                <a:cs typeface="Arial"/>
              </a:rPr>
              <a:t>Youtube</a:t>
            </a:r>
            <a:r>
              <a:rPr lang="en-US" sz="1600" b="1" dirty="0">
                <a:latin typeface="Arial"/>
                <a:cs typeface="Arial"/>
              </a:rPr>
              <a:t> ‘Targeted Proteomics’ Channel</a:t>
            </a:r>
          </a:p>
          <a:p>
            <a:pPr algn="ctr"/>
            <a:r>
              <a:rPr lang="en-US" sz="1600" dirty="0">
                <a:latin typeface="Arial"/>
                <a:cs typeface="Arial"/>
              </a:rPr>
              <a:t>80,000+ views</a:t>
            </a:r>
            <a:endParaRPr lang="en-GB" sz="1600" dirty="0"/>
          </a:p>
        </p:txBody>
      </p:sp>
      <p:cxnSp>
        <p:nvCxnSpPr>
          <p:cNvPr id="29" name="Straight Arrow Connector 28">
            <a:extLst>
              <a:ext uri="{FF2B5EF4-FFF2-40B4-BE49-F238E27FC236}">
                <a16:creationId xmlns:a16="http://schemas.microsoft.com/office/drawing/2014/main" id="{F0480501-4717-4ECE-AB1E-98D1B14DC8B7}"/>
              </a:ext>
            </a:extLst>
          </p:cNvPr>
          <p:cNvCxnSpPr>
            <a:cxnSpLocks/>
          </p:cNvCxnSpPr>
          <p:nvPr/>
        </p:nvCxnSpPr>
        <p:spPr>
          <a:xfrm flipH="1">
            <a:off x="2920181" y="3390534"/>
            <a:ext cx="467044" cy="945492"/>
          </a:xfrm>
          <a:prstGeom prst="straightConnector1">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DB9734EC-9A49-4CED-B45A-1B227A587D5A}"/>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352074" y="5130418"/>
            <a:ext cx="3252056" cy="1626028"/>
          </a:xfrm>
          <a:prstGeom prst="rect">
            <a:avLst/>
          </a:prstGeom>
        </p:spPr>
      </p:pic>
      <p:sp>
        <p:nvSpPr>
          <p:cNvPr id="65" name="TextBox 64">
            <a:extLst>
              <a:ext uri="{FF2B5EF4-FFF2-40B4-BE49-F238E27FC236}">
                <a16:creationId xmlns:a16="http://schemas.microsoft.com/office/drawing/2014/main" id="{BA755FBF-DA92-4D34-9CE8-DE2A4D25740B}"/>
              </a:ext>
            </a:extLst>
          </p:cNvPr>
          <p:cNvSpPr txBox="1"/>
          <p:nvPr/>
        </p:nvSpPr>
        <p:spPr>
          <a:xfrm>
            <a:off x="590585" y="4495260"/>
            <a:ext cx="2863521" cy="646331"/>
          </a:xfrm>
          <a:prstGeom prst="rect">
            <a:avLst/>
          </a:prstGeom>
          <a:noFill/>
        </p:spPr>
        <p:txBody>
          <a:bodyPr wrap="square" rtlCol="0">
            <a:spAutoFit/>
          </a:bodyPr>
          <a:lstStyle/>
          <a:p>
            <a:pPr algn="ctr"/>
            <a:r>
              <a:rPr lang="en-GB" dirty="0"/>
              <a:t>Strong relationship with lots of courses worldwide</a:t>
            </a:r>
          </a:p>
        </p:txBody>
      </p:sp>
      <p:sp>
        <p:nvSpPr>
          <p:cNvPr id="68" name="Oval 67">
            <a:extLst>
              <a:ext uri="{FF2B5EF4-FFF2-40B4-BE49-F238E27FC236}">
                <a16:creationId xmlns:a16="http://schemas.microsoft.com/office/drawing/2014/main" id="{8A91FDD4-A6DF-4B70-98BD-D0D7CB1648CD}"/>
              </a:ext>
            </a:extLst>
          </p:cNvPr>
          <p:cNvSpPr/>
          <p:nvPr/>
        </p:nvSpPr>
        <p:spPr>
          <a:xfrm>
            <a:off x="6158428" y="1260388"/>
            <a:ext cx="3082613" cy="2626504"/>
          </a:xfrm>
          <a:prstGeom prst="ellipse">
            <a:avLst/>
          </a:prstGeom>
          <a:noFill/>
          <a:ln w="476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Arrow Connector 69">
            <a:extLst>
              <a:ext uri="{FF2B5EF4-FFF2-40B4-BE49-F238E27FC236}">
                <a16:creationId xmlns:a16="http://schemas.microsoft.com/office/drawing/2014/main" id="{74F01DB3-A3DC-484F-92EB-601E69325B5F}"/>
              </a:ext>
            </a:extLst>
          </p:cNvPr>
          <p:cNvCxnSpPr>
            <a:cxnSpLocks/>
          </p:cNvCxnSpPr>
          <p:nvPr/>
        </p:nvCxnSpPr>
        <p:spPr>
          <a:xfrm flipV="1">
            <a:off x="8881073" y="1404404"/>
            <a:ext cx="738940" cy="3850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9A414888-9509-45D6-B209-0ADB245EA705}"/>
              </a:ext>
            </a:extLst>
          </p:cNvPr>
          <p:cNvSpPr txBox="1"/>
          <p:nvPr/>
        </p:nvSpPr>
        <p:spPr>
          <a:xfrm>
            <a:off x="9732048" y="999434"/>
            <a:ext cx="2096657" cy="646331"/>
          </a:xfrm>
          <a:prstGeom prst="rect">
            <a:avLst/>
          </a:prstGeom>
          <a:noFill/>
        </p:spPr>
        <p:txBody>
          <a:bodyPr wrap="square" rtlCol="0">
            <a:spAutoFit/>
          </a:bodyPr>
          <a:lstStyle/>
          <a:p>
            <a:r>
              <a:rPr lang="en-GB" b="1" dirty="0">
                <a:solidFill>
                  <a:srgbClr val="FF0000"/>
                </a:solidFill>
              </a:rPr>
              <a:t>Data/Basis for today’s tutorial</a:t>
            </a:r>
          </a:p>
        </p:txBody>
      </p:sp>
    </p:spTree>
    <p:extLst>
      <p:ext uri="{BB962C8B-B14F-4D97-AF65-F5344CB8AC3E}">
        <p14:creationId xmlns:p14="http://schemas.microsoft.com/office/powerpoint/2010/main" val="790685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500"/>
                                        <p:tgtEl>
                                          <p:spTgt spid="6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5" grpId="0"/>
      <p:bldP spid="68" grpId="0" animBg="1"/>
      <p:bldP spid="7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EB11-A3D7-43DA-B95A-3655B2630073}"/>
              </a:ext>
            </a:extLst>
          </p:cNvPr>
          <p:cNvSpPr>
            <a:spLocks noGrp="1"/>
          </p:cNvSpPr>
          <p:nvPr>
            <p:ph type="title"/>
          </p:nvPr>
        </p:nvSpPr>
        <p:spPr>
          <a:xfrm>
            <a:off x="372979" y="196683"/>
            <a:ext cx="10980821" cy="1030539"/>
          </a:xfrm>
        </p:spPr>
        <p:txBody>
          <a:bodyPr/>
          <a:lstStyle/>
          <a:p>
            <a:r>
              <a:rPr lang="en-GB" sz="3600" b="1" dirty="0" err="1">
                <a:solidFill>
                  <a:srgbClr val="D6000D"/>
                </a:solidFill>
                <a:latin typeface="+mn-lt"/>
                <a:ea typeface="+mn-ea"/>
                <a:cs typeface="+mn-cs"/>
              </a:rPr>
              <a:t>LFQBench</a:t>
            </a:r>
            <a:r>
              <a:rPr lang="en-GB" sz="3600" b="1" dirty="0">
                <a:solidFill>
                  <a:srgbClr val="D6000D"/>
                </a:solidFill>
                <a:latin typeface="+mn-lt"/>
                <a:ea typeface="+mn-ea"/>
                <a:cs typeface="+mn-cs"/>
              </a:rPr>
              <a:t> study</a:t>
            </a:r>
          </a:p>
        </p:txBody>
      </p:sp>
      <p:pic>
        <p:nvPicPr>
          <p:cNvPr id="3" name="Picture 2">
            <a:extLst>
              <a:ext uri="{FF2B5EF4-FFF2-40B4-BE49-F238E27FC236}">
                <a16:creationId xmlns:a16="http://schemas.microsoft.com/office/drawing/2014/main" id="{0BBD4CBF-2065-4900-8C9F-426E1FDB3FF0}"/>
              </a:ext>
            </a:extLst>
          </p:cNvPr>
          <p:cNvPicPr>
            <a:picLocks noChangeAspect="1"/>
          </p:cNvPicPr>
          <p:nvPr/>
        </p:nvPicPr>
        <p:blipFill rotWithShape="1">
          <a:blip r:embed="rId3"/>
          <a:srcRect r="1164"/>
          <a:stretch/>
        </p:blipFill>
        <p:spPr>
          <a:xfrm>
            <a:off x="7648074" y="196683"/>
            <a:ext cx="4407568" cy="1672316"/>
          </a:xfrm>
          <a:prstGeom prst="rect">
            <a:avLst/>
          </a:prstGeom>
          <a:ln w="6350">
            <a:solidFill>
              <a:schemeClr val="bg1">
                <a:lumMod val="75000"/>
              </a:schemeClr>
            </a:solidFill>
          </a:ln>
        </p:spPr>
      </p:pic>
      <p:pic>
        <p:nvPicPr>
          <p:cNvPr id="4" name="Picture 3">
            <a:extLst>
              <a:ext uri="{FF2B5EF4-FFF2-40B4-BE49-F238E27FC236}">
                <a16:creationId xmlns:a16="http://schemas.microsoft.com/office/drawing/2014/main" id="{8BD4570A-E523-4E8A-BED4-EE8F08E39893}"/>
              </a:ext>
            </a:extLst>
          </p:cNvPr>
          <p:cNvPicPr>
            <a:picLocks noChangeAspect="1"/>
          </p:cNvPicPr>
          <p:nvPr/>
        </p:nvPicPr>
        <p:blipFill>
          <a:blip r:embed="rId4"/>
          <a:stretch>
            <a:fillRect/>
          </a:stretch>
        </p:blipFill>
        <p:spPr>
          <a:xfrm>
            <a:off x="979209" y="2033337"/>
            <a:ext cx="9695810" cy="4459537"/>
          </a:xfrm>
          <a:prstGeom prst="rect">
            <a:avLst/>
          </a:prstGeom>
        </p:spPr>
      </p:pic>
    </p:spTree>
    <p:extLst>
      <p:ext uri="{BB962C8B-B14F-4D97-AF65-F5344CB8AC3E}">
        <p14:creationId xmlns:p14="http://schemas.microsoft.com/office/powerpoint/2010/main" val="20341841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BEB11-A3D7-43DA-B95A-3655B2630073}"/>
              </a:ext>
            </a:extLst>
          </p:cNvPr>
          <p:cNvSpPr>
            <a:spLocks noGrp="1"/>
          </p:cNvSpPr>
          <p:nvPr>
            <p:ph type="title"/>
          </p:nvPr>
        </p:nvSpPr>
        <p:spPr>
          <a:xfrm>
            <a:off x="372979" y="196684"/>
            <a:ext cx="10980821" cy="934284"/>
          </a:xfrm>
        </p:spPr>
        <p:txBody>
          <a:bodyPr>
            <a:normAutofit fontScale="90000"/>
          </a:bodyPr>
          <a:lstStyle/>
          <a:p>
            <a:r>
              <a:rPr lang="en-GB" sz="3600" b="1" dirty="0" err="1">
                <a:solidFill>
                  <a:srgbClr val="D6000D"/>
                </a:solidFill>
                <a:latin typeface="+mn-lt"/>
                <a:ea typeface="+mn-ea"/>
                <a:cs typeface="+mn-cs"/>
              </a:rPr>
              <a:t>LFQBench</a:t>
            </a:r>
            <a:r>
              <a:rPr lang="en-GB" sz="3600" b="1" dirty="0">
                <a:solidFill>
                  <a:srgbClr val="D6000D"/>
                </a:solidFill>
                <a:latin typeface="+mn-lt"/>
                <a:ea typeface="+mn-ea"/>
                <a:cs typeface="+mn-cs"/>
              </a:rPr>
              <a:t> study</a:t>
            </a:r>
            <a:br>
              <a:rPr lang="en-GB" sz="3600" b="1" dirty="0">
                <a:solidFill>
                  <a:srgbClr val="D6000D"/>
                </a:solidFill>
                <a:latin typeface="+mn-lt"/>
                <a:ea typeface="+mn-ea"/>
                <a:cs typeface="+mn-cs"/>
              </a:rPr>
            </a:br>
            <a:r>
              <a:rPr lang="en-GB" sz="3600" b="1" dirty="0">
                <a:solidFill>
                  <a:srgbClr val="D6000D"/>
                </a:solidFill>
                <a:latin typeface="+mn-lt"/>
                <a:ea typeface="+mn-ea"/>
                <a:cs typeface="+mn-cs"/>
              </a:rPr>
              <a:t>output</a:t>
            </a:r>
          </a:p>
        </p:txBody>
      </p:sp>
      <p:pic>
        <p:nvPicPr>
          <p:cNvPr id="10" name="Picture 9">
            <a:extLst>
              <a:ext uri="{FF2B5EF4-FFF2-40B4-BE49-F238E27FC236}">
                <a16:creationId xmlns:a16="http://schemas.microsoft.com/office/drawing/2014/main" id="{57D52E0C-B758-4C7E-A3BE-FF19A5EC41EB}"/>
              </a:ext>
            </a:extLst>
          </p:cNvPr>
          <p:cNvPicPr>
            <a:picLocks noChangeAspect="1"/>
          </p:cNvPicPr>
          <p:nvPr/>
        </p:nvPicPr>
        <p:blipFill>
          <a:blip r:embed="rId3"/>
          <a:stretch>
            <a:fillRect/>
          </a:stretch>
        </p:blipFill>
        <p:spPr>
          <a:xfrm>
            <a:off x="4076114" y="139923"/>
            <a:ext cx="7962066" cy="6578154"/>
          </a:xfrm>
          <a:prstGeom prst="rect">
            <a:avLst/>
          </a:prstGeom>
        </p:spPr>
      </p:pic>
      <p:sp>
        <p:nvSpPr>
          <p:cNvPr id="11" name="TextBox 10">
            <a:extLst>
              <a:ext uri="{FF2B5EF4-FFF2-40B4-BE49-F238E27FC236}">
                <a16:creationId xmlns:a16="http://schemas.microsoft.com/office/drawing/2014/main" id="{96F587AC-C780-496C-8384-263C9BC5532B}"/>
              </a:ext>
            </a:extLst>
          </p:cNvPr>
          <p:cNvSpPr txBox="1"/>
          <p:nvPr/>
        </p:nvSpPr>
        <p:spPr>
          <a:xfrm>
            <a:off x="372980" y="2358189"/>
            <a:ext cx="2502568" cy="2031325"/>
          </a:xfrm>
          <a:prstGeom prst="rect">
            <a:avLst/>
          </a:prstGeom>
          <a:noFill/>
        </p:spPr>
        <p:txBody>
          <a:bodyPr wrap="square" rtlCol="0">
            <a:spAutoFit/>
          </a:bodyPr>
          <a:lstStyle/>
          <a:p>
            <a:r>
              <a:rPr lang="en-GB" dirty="0"/>
              <a:t>Some questions:</a:t>
            </a:r>
          </a:p>
          <a:p>
            <a:pPr marL="342900" indent="-342900">
              <a:buAutoNum type="arabicPeriod"/>
            </a:pPr>
            <a:r>
              <a:rPr lang="en-GB" dirty="0"/>
              <a:t>Are the quantitative ratios as expected?</a:t>
            </a:r>
          </a:p>
          <a:p>
            <a:pPr marL="342900" indent="-342900">
              <a:buAutoNum type="arabicPeriod"/>
            </a:pPr>
            <a:endParaRPr lang="en-GB" dirty="0"/>
          </a:p>
          <a:p>
            <a:pPr marL="342900" indent="-342900">
              <a:buAutoNum type="arabicPeriod"/>
            </a:pPr>
            <a:r>
              <a:rPr lang="en-GB" dirty="0"/>
              <a:t>Are there a lot of data points out of (species) position?</a:t>
            </a:r>
          </a:p>
        </p:txBody>
      </p:sp>
    </p:spTree>
    <p:extLst>
      <p:ext uri="{BB962C8B-B14F-4D97-AF65-F5344CB8AC3E}">
        <p14:creationId xmlns:p14="http://schemas.microsoft.com/office/powerpoint/2010/main" val="23282164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A7BB9F45-BC9E-4047-BBCE-60F5544FDD3D}"/>
              </a:ext>
            </a:extLst>
          </p:cNvPr>
          <p:cNvSpPr txBox="1"/>
          <p:nvPr/>
        </p:nvSpPr>
        <p:spPr>
          <a:xfrm>
            <a:off x="272788" y="223108"/>
            <a:ext cx="10393551" cy="1077218"/>
          </a:xfrm>
          <a:prstGeom prst="rect">
            <a:avLst/>
          </a:prstGeom>
          <a:noFill/>
        </p:spPr>
        <p:txBody>
          <a:bodyPr wrap="none" rtlCol="0">
            <a:spAutoFit/>
          </a:bodyPr>
          <a:lstStyle/>
          <a:p>
            <a:r>
              <a:rPr lang="en-US" sz="3200" b="1" dirty="0" err="1">
                <a:solidFill>
                  <a:srgbClr val="D6000D"/>
                </a:solidFill>
              </a:rPr>
              <a:t>LFQBench</a:t>
            </a:r>
            <a:r>
              <a:rPr lang="en-US" sz="3200" b="1" dirty="0">
                <a:solidFill>
                  <a:srgbClr val="D6000D"/>
                </a:solidFill>
              </a:rPr>
              <a:t> style multispecies mixture proteome is now used </a:t>
            </a:r>
          </a:p>
          <a:p>
            <a:r>
              <a:rPr lang="en-US" sz="3200" b="1" dirty="0">
                <a:solidFill>
                  <a:srgbClr val="D6000D"/>
                </a:solidFill>
              </a:rPr>
              <a:t>frequently for benchmarking of new methods</a:t>
            </a:r>
          </a:p>
        </p:txBody>
      </p:sp>
      <p:pic>
        <p:nvPicPr>
          <p:cNvPr id="4" name="Picture 3">
            <a:extLst>
              <a:ext uri="{FF2B5EF4-FFF2-40B4-BE49-F238E27FC236}">
                <a16:creationId xmlns:a16="http://schemas.microsoft.com/office/drawing/2014/main" id="{1A7226FA-7B35-496A-8CDB-E7390AFDE0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0253" y="2529507"/>
            <a:ext cx="6507290" cy="4105385"/>
          </a:xfrm>
          <a:prstGeom prst="rect">
            <a:avLst/>
          </a:prstGeom>
        </p:spPr>
      </p:pic>
      <p:sp>
        <p:nvSpPr>
          <p:cNvPr id="5" name="Rectangle 4">
            <a:extLst>
              <a:ext uri="{FF2B5EF4-FFF2-40B4-BE49-F238E27FC236}">
                <a16:creationId xmlns:a16="http://schemas.microsoft.com/office/drawing/2014/main" id="{916B1455-6247-4F97-8626-7303B961A5E9}"/>
              </a:ext>
            </a:extLst>
          </p:cNvPr>
          <p:cNvSpPr/>
          <p:nvPr/>
        </p:nvSpPr>
        <p:spPr>
          <a:xfrm>
            <a:off x="3650764" y="1560973"/>
            <a:ext cx="4566267" cy="707886"/>
          </a:xfrm>
          <a:prstGeom prst="rect">
            <a:avLst/>
          </a:prstGeom>
        </p:spPr>
        <p:txBody>
          <a:bodyPr wrap="square">
            <a:spAutoFit/>
          </a:bodyPr>
          <a:lstStyle/>
          <a:p>
            <a:pPr algn="ctr"/>
            <a:r>
              <a:rPr lang="en-GB" sz="2000" b="1" dirty="0" err="1"/>
              <a:t>diaPASEF</a:t>
            </a:r>
            <a:endParaRPr lang="en-GB" sz="2000" b="1" dirty="0"/>
          </a:p>
          <a:p>
            <a:pPr algn="ctr"/>
            <a:r>
              <a:rPr lang="en-GB" sz="2000" dirty="0"/>
              <a:t>Meier, F et al. </a:t>
            </a:r>
            <a:r>
              <a:rPr lang="en-GB" sz="2000" i="1" dirty="0" err="1"/>
              <a:t>BioRxiv</a:t>
            </a:r>
            <a:r>
              <a:rPr lang="en-GB" sz="2000" i="1" dirty="0"/>
              <a:t> </a:t>
            </a:r>
            <a:r>
              <a:rPr lang="en-GB" sz="2000" dirty="0"/>
              <a:t>(2020)</a:t>
            </a:r>
            <a:endParaRPr lang="en-GB" sz="2000" dirty="0">
              <a:effectLst/>
            </a:endParaRPr>
          </a:p>
        </p:txBody>
      </p:sp>
    </p:spTree>
    <p:extLst>
      <p:ext uri="{BB962C8B-B14F-4D97-AF65-F5344CB8AC3E}">
        <p14:creationId xmlns:p14="http://schemas.microsoft.com/office/powerpoint/2010/main" val="3052512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feld 2"/>
          <p:cNvSpPr txBox="1"/>
          <p:nvPr/>
        </p:nvSpPr>
        <p:spPr>
          <a:xfrm>
            <a:off x="409074" y="188641"/>
            <a:ext cx="6930189" cy="646331"/>
          </a:xfrm>
          <a:prstGeom prst="rect">
            <a:avLst/>
          </a:prstGeom>
          <a:noFill/>
        </p:spPr>
        <p:txBody>
          <a:bodyPr wrap="square" rtlCol="0">
            <a:spAutoFit/>
          </a:bodyPr>
          <a:lstStyle/>
          <a:p>
            <a:r>
              <a:rPr lang="en-US" sz="3600" b="1" dirty="0">
                <a:solidFill>
                  <a:srgbClr val="D6000D"/>
                </a:solidFill>
              </a:rPr>
              <a:t>Data set for the webinar demo</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t="10059"/>
          <a:stretch/>
        </p:blipFill>
        <p:spPr>
          <a:xfrm>
            <a:off x="986290" y="2105526"/>
            <a:ext cx="1433764" cy="1569911"/>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t="13452"/>
          <a:stretch/>
        </p:blipFill>
        <p:spPr>
          <a:xfrm>
            <a:off x="2673604" y="2105526"/>
            <a:ext cx="1433765" cy="1569911"/>
          </a:xfrm>
          <a:prstGeom prst="rect">
            <a:avLst/>
          </a:prstGeom>
        </p:spPr>
      </p:pic>
      <p:sp>
        <p:nvSpPr>
          <p:cNvPr id="2" name="TextBox 1"/>
          <p:cNvSpPr txBox="1"/>
          <p:nvPr/>
        </p:nvSpPr>
        <p:spPr>
          <a:xfrm>
            <a:off x="2024646" y="3936978"/>
            <a:ext cx="2488566" cy="584775"/>
          </a:xfrm>
          <a:prstGeom prst="rect">
            <a:avLst/>
          </a:prstGeom>
          <a:noFill/>
        </p:spPr>
        <p:txBody>
          <a:bodyPr wrap="none" rtlCol="0">
            <a:spAutoFit/>
          </a:bodyPr>
          <a:lstStyle/>
          <a:p>
            <a:r>
              <a:rPr lang="en-US" sz="1600" dirty="0"/>
              <a:t>3 x DIA technical replicates</a:t>
            </a:r>
          </a:p>
          <a:p>
            <a:r>
              <a:rPr lang="en-US" sz="1600" dirty="0"/>
              <a:t>1 hour gradient</a:t>
            </a:r>
          </a:p>
        </p:txBody>
      </p:sp>
      <p:sp>
        <p:nvSpPr>
          <p:cNvPr id="8" name="TextBox 7"/>
          <p:cNvSpPr txBox="1"/>
          <p:nvPr/>
        </p:nvSpPr>
        <p:spPr>
          <a:xfrm>
            <a:off x="2029624" y="4770407"/>
            <a:ext cx="3361154" cy="584775"/>
          </a:xfrm>
          <a:prstGeom prst="rect">
            <a:avLst/>
          </a:prstGeom>
          <a:noFill/>
        </p:spPr>
        <p:txBody>
          <a:bodyPr wrap="square" rtlCol="0">
            <a:spAutoFit/>
          </a:bodyPr>
          <a:lstStyle/>
          <a:p>
            <a:r>
              <a:rPr lang="en-US" sz="1600" dirty="0"/>
              <a:t>+ 2 DDA files </a:t>
            </a:r>
          </a:p>
          <a:p>
            <a:r>
              <a:rPr lang="en-US" sz="1600" dirty="0"/>
              <a:t>(1 of each condition)</a:t>
            </a:r>
          </a:p>
        </p:txBody>
      </p:sp>
      <p:pic>
        <p:nvPicPr>
          <p:cNvPr id="12" name="Picture 11"/>
          <p:cNvPicPr/>
          <p:nvPr/>
        </p:nvPicPr>
        <p:blipFill rotWithShape="1">
          <a:blip r:embed="rId6"/>
          <a:srcRect l="39892"/>
          <a:stretch/>
        </p:blipFill>
        <p:spPr>
          <a:xfrm>
            <a:off x="6744071" y="848299"/>
            <a:ext cx="4461639" cy="5279785"/>
          </a:xfrm>
          <a:prstGeom prst="rect">
            <a:avLst/>
          </a:prstGeom>
        </p:spPr>
      </p:pic>
      <p:sp>
        <p:nvSpPr>
          <p:cNvPr id="4" name="TextBox 3">
            <a:extLst>
              <a:ext uri="{FF2B5EF4-FFF2-40B4-BE49-F238E27FC236}">
                <a16:creationId xmlns:a16="http://schemas.microsoft.com/office/drawing/2014/main" id="{51B2E743-1DBB-4826-AB80-3610908E993F}"/>
              </a:ext>
            </a:extLst>
          </p:cNvPr>
          <p:cNvSpPr txBox="1"/>
          <p:nvPr/>
        </p:nvSpPr>
        <p:spPr>
          <a:xfrm>
            <a:off x="4846778" y="2230597"/>
            <a:ext cx="482824" cy="369332"/>
          </a:xfrm>
          <a:prstGeom prst="rect">
            <a:avLst/>
          </a:prstGeom>
          <a:noFill/>
        </p:spPr>
        <p:txBody>
          <a:bodyPr wrap="none" rtlCol="0">
            <a:spAutoFit/>
          </a:bodyPr>
          <a:lstStyle/>
          <a:p>
            <a:r>
              <a:rPr lang="en-GB" b="1" dirty="0">
                <a:solidFill>
                  <a:srgbClr val="7030A0"/>
                </a:solidFill>
              </a:rPr>
              <a:t>1:4</a:t>
            </a:r>
          </a:p>
        </p:txBody>
      </p:sp>
      <p:sp>
        <p:nvSpPr>
          <p:cNvPr id="14" name="TextBox 13">
            <a:extLst>
              <a:ext uri="{FF2B5EF4-FFF2-40B4-BE49-F238E27FC236}">
                <a16:creationId xmlns:a16="http://schemas.microsoft.com/office/drawing/2014/main" id="{903499D5-0EF0-4CB2-8815-D6D1EFC40B90}"/>
              </a:ext>
            </a:extLst>
          </p:cNvPr>
          <p:cNvSpPr txBox="1"/>
          <p:nvPr/>
        </p:nvSpPr>
        <p:spPr>
          <a:xfrm>
            <a:off x="4846778" y="2552073"/>
            <a:ext cx="482824" cy="369332"/>
          </a:xfrm>
          <a:prstGeom prst="rect">
            <a:avLst/>
          </a:prstGeom>
          <a:noFill/>
        </p:spPr>
        <p:txBody>
          <a:bodyPr wrap="none" rtlCol="0">
            <a:spAutoFit/>
          </a:bodyPr>
          <a:lstStyle/>
          <a:p>
            <a:r>
              <a:rPr lang="en-GB" b="1" dirty="0">
                <a:solidFill>
                  <a:schemeClr val="accent2"/>
                </a:solidFill>
              </a:rPr>
              <a:t>2:1</a:t>
            </a:r>
          </a:p>
        </p:txBody>
      </p:sp>
      <p:sp>
        <p:nvSpPr>
          <p:cNvPr id="15" name="TextBox 14">
            <a:extLst>
              <a:ext uri="{FF2B5EF4-FFF2-40B4-BE49-F238E27FC236}">
                <a16:creationId xmlns:a16="http://schemas.microsoft.com/office/drawing/2014/main" id="{DD11CC16-AE29-4047-A761-014614FC2C88}"/>
              </a:ext>
            </a:extLst>
          </p:cNvPr>
          <p:cNvSpPr txBox="1"/>
          <p:nvPr/>
        </p:nvSpPr>
        <p:spPr>
          <a:xfrm>
            <a:off x="4845176" y="2855902"/>
            <a:ext cx="482824" cy="369332"/>
          </a:xfrm>
          <a:prstGeom prst="rect">
            <a:avLst/>
          </a:prstGeom>
          <a:noFill/>
        </p:spPr>
        <p:txBody>
          <a:bodyPr wrap="none" rtlCol="0">
            <a:spAutoFit/>
          </a:bodyPr>
          <a:lstStyle/>
          <a:p>
            <a:r>
              <a:rPr lang="en-GB" b="1" dirty="0">
                <a:solidFill>
                  <a:schemeClr val="accent6">
                    <a:lumMod val="75000"/>
                  </a:schemeClr>
                </a:solidFill>
              </a:rPr>
              <a:t>1:1</a:t>
            </a:r>
          </a:p>
        </p:txBody>
      </p:sp>
      <p:sp>
        <p:nvSpPr>
          <p:cNvPr id="6" name="TextBox 5">
            <a:extLst>
              <a:ext uri="{FF2B5EF4-FFF2-40B4-BE49-F238E27FC236}">
                <a16:creationId xmlns:a16="http://schemas.microsoft.com/office/drawing/2014/main" id="{D0650C32-939A-4223-99E3-AEC7C2989DAD}"/>
              </a:ext>
            </a:extLst>
          </p:cNvPr>
          <p:cNvSpPr txBox="1"/>
          <p:nvPr/>
        </p:nvSpPr>
        <p:spPr>
          <a:xfrm>
            <a:off x="6990347" y="977423"/>
            <a:ext cx="1590500" cy="369332"/>
          </a:xfrm>
          <a:prstGeom prst="rect">
            <a:avLst/>
          </a:prstGeom>
          <a:noFill/>
        </p:spPr>
        <p:txBody>
          <a:bodyPr wrap="none" rtlCol="0">
            <a:spAutoFit/>
          </a:bodyPr>
          <a:lstStyle/>
          <a:p>
            <a:r>
              <a:rPr lang="en-GB" dirty="0"/>
              <a:t>6600 </a:t>
            </a:r>
            <a:r>
              <a:rPr lang="en-GB" dirty="0" err="1"/>
              <a:t>TripleTOF</a:t>
            </a:r>
            <a:endParaRPr lang="en-GB" dirty="0"/>
          </a:p>
        </p:txBody>
      </p:sp>
      <p:sp>
        <p:nvSpPr>
          <p:cNvPr id="16" name="TextBox 15">
            <a:extLst>
              <a:ext uri="{FF2B5EF4-FFF2-40B4-BE49-F238E27FC236}">
                <a16:creationId xmlns:a16="http://schemas.microsoft.com/office/drawing/2014/main" id="{9C9ADB9A-9BA0-4A45-A447-290BD59D771A}"/>
              </a:ext>
            </a:extLst>
          </p:cNvPr>
          <p:cNvSpPr txBox="1"/>
          <p:nvPr/>
        </p:nvSpPr>
        <p:spPr>
          <a:xfrm>
            <a:off x="6990347" y="3792032"/>
            <a:ext cx="1609736" cy="369332"/>
          </a:xfrm>
          <a:prstGeom prst="rect">
            <a:avLst/>
          </a:prstGeom>
          <a:noFill/>
        </p:spPr>
        <p:txBody>
          <a:bodyPr wrap="none" rtlCol="0">
            <a:spAutoFit/>
          </a:bodyPr>
          <a:lstStyle/>
          <a:p>
            <a:r>
              <a:rPr lang="en-GB" dirty="0"/>
              <a:t>Q-</a:t>
            </a:r>
            <a:r>
              <a:rPr lang="en-GB" dirty="0" err="1"/>
              <a:t>Exactive</a:t>
            </a:r>
            <a:r>
              <a:rPr lang="en-GB" dirty="0"/>
              <a:t> Plus</a:t>
            </a:r>
          </a:p>
        </p:txBody>
      </p:sp>
      <p:sp>
        <p:nvSpPr>
          <p:cNvPr id="10" name="TextBox 9">
            <a:extLst>
              <a:ext uri="{FF2B5EF4-FFF2-40B4-BE49-F238E27FC236}">
                <a16:creationId xmlns:a16="http://schemas.microsoft.com/office/drawing/2014/main" id="{F226F953-F4EB-4F42-AD24-B6920FDA3E2C}"/>
              </a:ext>
            </a:extLst>
          </p:cNvPr>
          <p:cNvSpPr txBox="1"/>
          <p:nvPr/>
        </p:nvSpPr>
        <p:spPr>
          <a:xfrm>
            <a:off x="4360919" y="1884922"/>
            <a:ext cx="1531445" cy="369332"/>
          </a:xfrm>
          <a:prstGeom prst="rect">
            <a:avLst/>
          </a:prstGeom>
          <a:noFill/>
        </p:spPr>
        <p:txBody>
          <a:bodyPr wrap="none" rtlCol="0">
            <a:spAutoFit/>
          </a:bodyPr>
          <a:lstStyle/>
          <a:p>
            <a:r>
              <a:rPr lang="en-GB" dirty="0"/>
              <a:t>Expected ratio</a:t>
            </a:r>
          </a:p>
        </p:txBody>
      </p:sp>
      <p:sp>
        <p:nvSpPr>
          <p:cNvPr id="17" name="TextBox 16">
            <a:extLst>
              <a:ext uri="{FF2B5EF4-FFF2-40B4-BE49-F238E27FC236}">
                <a16:creationId xmlns:a16="http://schemas.microsoft.com/office/drawing/2014/main" id="{8D4E878F-05CF-4C86-9E5E-17B03B886798}"/>
              </a:ext>
            </a:extLst>
          </p:cNvPr>
          <p:cNvSpPr txBox="1"/>
          <p:nvPr/>
        </p:nvSpPr>
        <p:spPr>
          <a:xfrm>
            <a:off x="1618950" y="1623223"/>
            <a:ext cx="317716" cy="369332"/>
          </a:xfrm>
          <a:prstGeom prst="rect">
            <a:avLst/>
          </a:prstGeom>
          <a:noFill/>
        </p:spPr>
        <p:txBody>
          <a:bodyPr wrap="none" rtlCol="0">
            <a:spAutoFit/>
          </a:bodyPr>
          <a:lstStyle/>
          <a:p>
            <a:r>
              <a:rPr lang="en-GB" dirty="0"/>
              <a:t>A</a:t>
            </a:r>
          </a:p>
        </p:txBody>
      </p:sp>
      <p:sp>
        <p:nvSpPr>
          <p:cNvPr id="18" name="TextBox 17">
            <a:extLst>
              <a:ext uri="{FF2B5EF4-FFF2-40B4-BE49-F238E27FC236}">
                <a16:creationId xmlns:a16="http://schemas.microsoft.com/office/drawing/2014/main" id="{B6890D1A-8AB7-4AD2-BB14-D6C947E895E6}"/>
              </a:ext>
            </a:extLst>
          </p:cNvPr>
          <p:cNvSpPr txBox="1"/>
          <p:nvPr/>
        </p:nvSpPr>
        <p:spPr>
          <a:xfrm>
            <a:off x="3335168" y="1635255"/>
            <a:ext cx="317716" cy="369332"/>
          </a:xfrm>
          <a:prstGeom prst="rect">
            <a:avLst/>
          </a:prstGeom>
          <a:noFill/>
        </p:spPr>
        <p:txBody>
          <a:bodyPr wrap="none" rtlCol="0">
            <a:spAutoFit/>
          </a:bodyPr>
          <a:lstStyle/>
          <a:p>
            <a:r>
              <a:rPr lang="en-GB" dirty="0"/>
              <a:t>B</a:t>
            </a:r>
          </a:p>
        </p:txBody>
      </p:sp>
      <p:sp>
        <p:nvSpPr>
          <p:cNvPr id="19" name="TextBox 18">
            <a:extLst>
              <a:ext uri="{FF2B5EF4-FFF2-40B4-BE49-F238E27FC236}">
                <a16:creationId xmlns:a16="http://schemas.microsoft.com/office/drawing/2014/main" id="{17813B52-0C32-4E59-8A29-39519EDA0402}"/>
              </a:ext>
            </a:extLst>
          </p:cNvPr>
          <p:cNvSpPr txBox="1"/>
          <p:nvPr/>
        </p:nvSpPr>
        <p:spPr>
          <a:xfrm>
            <a:off x="1173183" y="6130855"/>
            <a:ext cx="3473195" cy="338554"/>
          </a:xfrm>
          <a:prstGeom prst="rect">
            <a:avLst/>
          </a:prstGeom>
          <a:noFill/>
        </p:spPr>
        <p:txBody>
          <a:bodyPr wrap="none" rtlCol="0">
            <a:spAutoFit/>
          </a:bodyPr>
          <a:lstStyle/>
          <a:p>
            <a:r>
              <a:rPr lang="en-GB" sz="1600" dirty="0"/>
              <a:t>(A/B labelling is opposite from Navarro)</a:t>
            </a:r>
          </a:p>
        </p:txBody>
      </p:sp>
    </p:spTree>
    <p:extLst>
      <p:ext uri="{BB962C8B-B14F-4D97-AF65-F5344CB8AC3E}">
        <p14:creationId xmlns:p14="http://schemas.microsoft.com/office/powerpoint/2010/main" val="784665597"/>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4784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7F1A3-32E3-46B4-A0CF-350D87522CD8}"/>
              </a:ext>
            </a:extLst>
          </p:cNvPr>
          <p:cNvSpPr>
            <a:spLocks noGrp="1"/>
          </p:cNvSpPr>
          <p:nvPr>
            <p:ph type="title"/>
          </p:nvPr>
        </p:nvSpPr>
        <p:spPr/>
        <p:txBody>
          <a:bodyPr/>
          <a:lstStyle/>
          <a:p>
            <a:r>
              <a:rPr lang="en-GB" dirty="0"/>
              <a:t>Backup</a:t>
            </a:r>
          </a:p>
        </p:txBody>
      </p:sp>
    </p:spTree>
    <p:extLst>
      <p:ext uri="{BB962C8B-B14F-4D97-AF65-F5344CB8AC3E}">
        <p14:creationId xmlns:p14="http://schemas.microsoft.com/office/powerpoint/2010/main" val="2237412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TextBox 65"/>
          <p:cNvSpPr txBox="1">
            <a:spLocks noChangeArrowheads="1"/>
          </p:cNvSpPr>
          <p:nvPr/>
        </p:nvSpPr>
        <p:spPr bwMode="auto">
          <a:xfrm>
            <a:off x="7328249" y="1085716"/>
            <a:ext cx="26547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t>Targeted (acquisition) proteomics</a:t>
            </a:r>
          </a:p>
        </p:txBody>
      </p:sp>
      <p:sp>
        <p:nvSpPr>
          <p:cNvPr id="341" name="TextBox 65"/>
          <p:cNvSpPr txBox="1">
            <a:spLocks noChangeArrowheads="1"/>
          </p:cNvSpPr>
          <p:nvPr/>
        </p:nvSpPr>
        <p:spPr bwMode="auto">
          <a:xfrm>
            <a:off x="1173320" y="1314325"/>
            <a:ext cx="22452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t>DDA / Discovery proteomics</a:t>
            </a:r>
          </a:p>
        </p:txBody>
      </p:sp>
      <p:sp>
        <p:nvSpPr>
          <p:cNvPr id="784" name="TextBox 65"/>
          <p:cNvSpPr txBox="1">
            <a:spLocks noChangeArrowheads="1"/>
          </p:cNvSpPr>
          <p:nvPr/>
        </p:nvSpPr>
        <p:spPr bwMode="auto">
          <a:xfrm>
            <a:off x="4505156" y="3162762"/>
            <a:ext cx="56321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t>Data Independent Acquisition + "peptide-centric" Targeted Data Extraction</a:t>
            </a:r>
          </a:p>
        </p:txBody>
      </p:sp>
      <p:grpSp>
        <p:nvGrpSpPr>
          <p:cNvPr id="8" name="Group 7"/>
          <p:cNvGrpSpPr/>
          <p:nvPr/>
        </p:nvGrpSpPr>
        <p:grpSpPr>
          <a:xfrm>
            <a:off x="1412135" y="1592686"/>
            <a:ext cx="1124347" cy="4130335"/>
            <a:chOff x="970975" y="457670"/>
            <a:chExt cx="1124347" cy="4130335"/>
          </a:xfrm>
        </p:grpSpPr>
        <p:sp>
          <p:nvSpPr>
            <p:cNvPr id="353" name="Rectangle 352"/>
            <p:cNvSpPr/>
            <p:nvPr/>
          </p:nvSpPr>
          <p:spPr>
            <a:xfrm>
              <a:off x="1000707" y="465879"/>
              <a:ext cx="983957" cy="4122126"/>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54" name="Picture 3" descr="C:\Users\lgillet\Documents\IMSB\Presentations\1507_ANZSMS\Heatmap_shotgu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8798" y="809775"/>
              <a:ext cx="438435" cy="3656948"/>
            </a:xfrm>
            <a:prstGeom prst="rect">
              <a:avLst/>
            </a:prstGeom>
            <a:noFill/>
            <a:extLst>
              <a:ext uri="{909E8E84-426E-40DD-AFC4-6F175D3DCCD1}">
                <a14:hiddenFill xmlns:a14="http://schemas.microsoft.com/office/drawing/2010/main">
                  <a:solidFill>
                    <a:srgbClr val="FFFFFF"/>
                  </a:solidFill>
                </a14:hiddenFill>
              </a:ext>
            </a:extLst>
          </p:spPr>
        </p:pic>
        <p:sp>
          <p:nvSpPr>
            <p:cNvPr id="355" name="TextBox 354"/>
            <p:cNvSpPr txBox="1"/>
            <p:nvPr/>
          </p:nvSpPr>
          <p:spPr>
            <a:xfrm>
              <a:off x="970975" y="457670"/>
              <a:ext cx="1124347" cy="276999"/>
            </a:xfrm>
            <a:prstGeom prst="rect">
              <a:avLst/>
            </a:prstGeom>
            <a:noFill/>
          </p:spPr>
          <p:txBody>
            <a:bodyPr wrap="none" rtlCol="0">
              <a:spAutoFit/>
            </a:bodyPr>
            <a:lstStyle/>
            <a:p>
              <a:r>
                <a:rPr lang="en-US" sz="1200" dirty="0"/>
                <a:t>10s conditions </a:t>
              </a:r>
            </a:p>
          </p:txBody>
        </p:sp>
        <p:cxnSp>
          <p:nvCxnSpPr>
            <p:cNvPr id="356" name="Straight Arrow Connector 355"/>
            <p:cNvCxnSpPr/>
            <p:nvPr/>
          </p:nvCxnSpPr>
          <p:spPr>
            <a:xfrm>
              <a:off x="1225230" y="809774"/>
              <a:ext cx="0" cy="3656951"/>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7" name="Straight Arrow Connector 356"/>
            <p:cNvCxnSpPr/>
            <p:nvPr/>
          </p:nvCxnSpPr>
          <p:spPr>
            <a:xfrm>
              <a:off x="1348798" y="734669"/>
              <a:ext cx="438435" cy="0"/>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58" name="TextBox 357"/>
            <p:cNvSpPr txBox="1"/>
            <p:nvPr/>
          </p:nvSpPr>
          <p:spPr>
            <a:xfrm rot="16200000">
              <a:off x="544069" y="2238286"/>
              <a:ext cx="1148712" cy="276999"/>
            </a:xfrm>
            <a:prstGeom prst="rect">
              <a:avLst/>
            </a:prstGeom>
            <a:noFill/>
          </p:spPr>
          <p:txBody>
            <a:bodyPr wrap="none" rtlCol="0">
              <a:spAutoFit/>
            </a:bodyPr>
            <a:lstStyle/>
            <a:p>
              <a:r>
                <a:rPr lang="en-US" sz="1200" dirty="0"/>
                <a:t>1’000s proteins</a:t>
              </a:r>
            </a:p>
          </p:txBody>
        </p:sp>
      </p:grpSp>
      <p:grpSp>
        <p:nvGrpSpPr>
          <p:cNvPr id="9" name="Group 8"/>
          <p:cNvGrpSpPr/>
          <p:nvPr/>
        </p:nvGrpSpPr>
        <p:grpSpPr>
          <a:xfrm>
            <a:off x="6368004" y="1281862"/>
            <a:ext cx="4269044" cy="1006045"/>
            <a:chOff x="4747751" y="375455"/>
            <a:chExt cx="4269044" cy="1006045"/>
          </a:xfrm>
        </p:grpSpPr>
        <p:sp>
          <p:nvSpPr>
            <p:cNvPr id="361" name="Rectangle 360"/>
            <p:cNvSpPr/>
            <p:nvPr/>
          </p:nvSpPr>
          <p:spPr>
            <a:xfrm>
              <a:off x="4747751" y="474215"/>
              <a:ext cx="4269044" cy="848989"/>
            </a:xfrm>
            <a:prstGeom prst="rect">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62" name="Picture 4" descr="C:\Users\lgillet\Documents\IMSB\Presentations\1507_ANZSMS\Heatmap_SR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52745" y="847101"/>
              <a:ext cx="3884401" cy="289185"/>
            </a:xfrm>
            <a:prstGeom prst="rect">
              <a:avLst/>
            </a:prstGeom>
            <a:noFill/>
            <a:extLst>
              <a:ext uri="{909E8E84-426E-40DD-AFC4-6F175D3DCCD1}">
                <a14:hiddenFill xmlns:a14="http://schemas.microsoft.com/office/drawing/2010/main">
                  <a:solidFill>
                    <a:srgbClr val="FFFFFF"/>
                  </a:solidFill>
                </a14:hiddenFill>
              </a:ext>
            </a:extLst>
          </p:spPr>
        </p:pic>
        <p:sp>
          <p:nvSpPr>
            <p:cNvPr id="363" name="TextBox 362"/>
            <p:cNvSpPr txBox="1"/>
            <p:nvPr/>
          </p:nvSpPr>
          <p:spPr>
            <a:xfrm>
              <a:off x="6453665" y="494997"/>
              <a:ext cx="1202893" cy="276999"/>
            </a:xfrm>
            <a:prstGeom prst="rect">
              <a:avLst/>
            </a:prstGeom>
            <a:noFill/>
          </p:spPr>
          <p:txBody>
            <a:bodyPr wrap="none" rtlCol="0">
              <a:spAutoFit/>
            </a:bodyPr>
            <a:lstStyle/>
            <a:p>
              <a:r>
                <a:rPr lang="en-US" sz="1200" dirty="0"/>
                <a:t>100s conditions </a:t>
              </a:r>
            </a:p>
          </p:txBody>
        </p:sp>
        <p:cxnSp>
          <p:nvCxnSpPr>
            <p:cNvPr id="364" name="Straight Arrow Connector 363"/>
            <p:cNvCxnSpPr/>
            <p:nvPr/>
          </p:nvCxnSpPr>
          <p:spPr>
            <a:xfrm>
              <a:off x="5052745" y="771996"/>
              <a:ext cx="3884400" cy="0"/>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65" name="Straight Arrow Connector 364"/>
            <p:cNvCxnSpPr/>
            <p:nvPr/>
          </p:nvCxnSpPr>
          <p:spPr>
            <a:xfrm>
              <a:off x="4979109" y="847101"/>
              <a:ext cx="0" cy="289185"/>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66" name="TextBox 365"/>
            <p:cNvSpPr txBox="1"/>
            <p:nvPr/>
          </p:nvSpPr>
          <p:spPr>
            <a:xfrm rot="16200000">
              <a:off x="4383230" y="739978"/>
              <a:ext cx="1006045" cy="276999"/>
            </a:xfrm>
            <a:prstGeom prst="rect">
              <a:avLst/>
            </a:prstGeom>
            <a:noFill/>
          </p:spPr>
          <p:txBody>
            <a:bodyPr wrap="none" rtlCol="0">
              <a:spAutoFit/>
            </a:bodyPr>
            <a:lstStyle/>
            <a:p>
              <a:r>
                <a:rPr lang="en-US" sz="1200" dirty="0"/>
                <a:t>100 proteins </a:t>
              </a:r>
            </a:p>
          </p:txBody>
        </p:sp>
      </p:grpSp>
      <p:grpSp>
        <p:nvGrpSpPr>
          <p:cNvPr id="321" name="Group 320"/>
          <p:cNvGrpSpPr/>
          <p:nvPr/>
        </p:nvGrpSpPr>
        <p:grpSpPr>
          <a:xfrm>
            <a:off x="4668047" y="3449289"/>
            <a:ext cx="3898437" cy="2710880"/>
            <a:chOff x="2433806" y="3803215"/>
            <a:chExt cx="4233827" cy="3043352"/>
          </a:xfrm>
        </p:grpSpPr>
        <p:sp>
          <p:nvSpPr>
            <p:cNvPr id="322" name="Rectangle 321"/>
            <p:cNvSpPr/>
            <p:nvPr/>
          </p:nvSpPr>
          <p:spPr>
            <a:xfrm>
              <a:off x="2807992" y="4025500"/>
              <a:ext cx="3739868" cy="2794859"/>
            </a:xfrm>
            <a:prstGeom prst="rect">
              <a:avLst/>
            </a:prstGeom>
            <a:solidFill>
              <a:srgbClr val="FFFFFF">
                <a:alpha val="6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23" name="Group 322"/>
            <p:cNvGrpSpPr/>
            <p:nvPr/>
          </p:nvGrpSpPr>
          <p:grpSpPr>
            <a:xfrm>
              <a:off x="2433806" y="3803215"/>
              <a:ext cx="4233827" cy="3043352"/>
              <a:chOff x="2321927" y="3803215"/>
              <a:chExt cx="4233827" cy="3043352"/>
            </a:xfrm>
          </p:grpSpPr>
          <p:sp>
            <p:nvSpPr>
              <p:cNvPr id="324" name="Rectangle 323"/>
              <p:cNvSpPr/>
              <p:nvPr/>
            </p:nvSpPr>
            <p:spPr>
              <a:xfrm>
                <a:off x="2339702" y="3803215"/>
                <a:ext cx="4216052" cy="3043352"/>
              </a:xfrm>
              <a:prstGeom prst="rect">
                <a:avLst/>
              </a:prstGeom>
              <a:solidFill>
                <a:schemeClr val="bg1"/>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5" name="Picture 2" descr="C:\Users\lgillet\Documents\IMSB\Presentations\1507_ANZSMS\heatmap_SWATH.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00000">
                <a:off x="2607208" y="4155095"/>
                <a:ext cx="3884401" cy="2581002"/>
              </a:xfrm>
              <a:prstGeom prst="rect">
                <a:avLst/>
              </a:prstGeom>
              <a:noFill/>
              <a:extLst>
                <a:ext uri="{909E8E84-426E-40DD-AFC4-6F175D3DCCD1}">
                  <a14:hiddenFill xmlns:a14="http://schemas.microsoft.com/office/drawing/2010/main">
                    <a:solidFill>
                      <a:srgbClr val="FFFFFF"/>
                    </a:solidFill>
                  </a14:hiddenFill>
                </a:ext>
              </a:extLst>
            </p:spPr>
          </p:pic>
          <p:sp>
            <p:nvSpPr>
              <p:cNvPr id="326" name="TextBox 325"/>
              <p:cNvSpPr txBox="1"/>
              <p:nvPr/>
            </p:nvSpPr>
            <p:spPr>
              <a:xfrm>
                <a:off x="3966565" y="3823997"/>
                <a:ext cx="1267038" cy="290293"/>
              </a:xfrm>
              <a:prstGeom prst="rect">
                <a:avLst/>
              </a:prstGeom>
              <a:noFill/>
            </p:spPr>
            <p:txBody>
              <a:bodyPr wrap="none" rtlCol="0">
                <a:spAutoFit/>
              </a:bodyPr>
              <a:lstStyle/>
              <a:p>
                <a:r>
                  <a:rPr lang="en-US" sz="1200" dirty="0"/>
                  <a:t>100s conditions </a:t>
                </a:r>
              </a:p>
            </p:txBody>
          </p:sp>
          <p:cxnSp>
            <p:nvCxnSpPr>
              <p:cNvPr id="327" name="Straight Arrow Connector 326"/>
              <p:cNvCxnSpPr/>
              <p:nvPr/>
            </p:nvCxnSpPr>
            <p:spPr>
              <a:xfrm>
                <a:off x="2648772" y="4100996"/>
                <a:ext cx="3884400" cy="0"/>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8" name="Straight Arrow Connector 327"/>
              <p:cNvCxnSpPr/>
              <p:nvPr/>
            </p:nvCxnSpPr>
            <p:spPr>
              <a:xfrm>
                <a:off x="2574616" y="4176101"/>
                <a:ext cx="0" cy="2559996"/>
              </a:xfrm>
              <a:prstGeom prst="straightConnector1">
                <a:avLst/>
              </a:prstGeom>
              <a:ln w="63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29" name="TextBox 328"/>
              <p:cNvSpPr txBox="1"/>
              <p:nvPr/>
            </p:nvSpPr>
            <p:spPr>
              <a:xfrm rot="16200000">
                <a:off x="1865891" y="5179006"/>
                <a:ext cx="1203841" cy="291770"/>
              </a:xfrm>
              <a:prstGeom prst="rect">
                <a:avLst/>
              </a:prstGeom>
              <a:noFill/>
            </p:spPr>
            <p:txBody>
              <a:bodyPr wrap="none" rtlCol="0">
                <a:spAutoFit/>
              </a:bodyPr>
              <a:lstStyle/>
              <a:p>
                <a:r>
                  <a:rPr lang="en-US" sz="1200" dirty="0"/>
                  <a:t>1’000s proteins</a:t>
                </a:r>
              </a:p>
            </p:txBody>
          </p:sp>
        </p:grpSp>
      </p:grpSp>
      <p:sp>
        <p:nvSpPr>
          <p:cNvPr id="31" name="Textfeld 5"/>
          <p:cNvSpPr txBox="1"/>
          <p:nvPr/>
        </p:nvSpPr>
        <p:spPr>
          <a:xfrm>
            <a:off x="457200" y="117794"/>
            <a:ext cx="11475686" cy="646331"/>
          </a:xfrm>
          <a:prstGeom prst="rect">
            <a:avLst/>
          </a:prstGeom>
          <a:noFill/>
        </p:spPr>
        <p:txBody>
          <a:bodyPr wrap="square" rtlCol="0">
            <a:spAutoFit/>
          </a:bodyPr>
          <a:lstStyle/>
          <a:p>
            <a:r>
              <a:rPr lang="en-US" sz="3600" b="1" dirty="0">
                <a:solidFill>
                  <a:srgbClr val="D6000D"/>
                </a:solidFill>
              </a:rPr>
              <a:t>Motivation for DIA development</a:t>
            </a:r>
          </a:p>
        </p:txBody>
      </p:sp>
    </p:spTree>
    <p:extLst>
      <p:ext uri="{BB962C8B-B14F-4D97-AF65-F5344CB8AC3E}">
        <p14:creationId xmlns:p14="http://schemas.microsoft.com/office/powerpoint/2010/main" val="183923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
                                        </p:tgtEl>
                                        <p:attrNameLst>
                                          <p:attrName>style.visibility</p:attrName>
                                        </p:attrNameLst>
                                      </p:cBhvr>
                                      <p:to>
                                        <p:strVal val="visible"/>
                                      </p:to>
                                    </p:set>
                                    <p:animEffect transition="in" filter="fade">
                                      <p:cBhvr>
                                        <p:cTn id="7" dur="500"/>
                                        <p:tgtEl>
                                          <p:spTgt spid="33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84"/>
                                        </p:tgtEl>
                                        <p:attrNameLst>
                                          <p:attrName>style.visibility</p:attrName>
                                        </p:attrNameLst>
                                      </p:cBhvr>
                                      <p:to>
                                        <p:strVal val="visible"/>
                                      </p:to>
                                    </p:set>
                                    <p:animEffect transition="in" filter="fade">
                                      <p:cBhvr>
                                        <p:cTn id="15" dur="500"/>
                                        <p:tgtEl>
                                          <p:spTgt spid="784"/>
                                        </p:tgtEl>
                                      </p:cBhvr>
                                    </p:animEffect>
                                  </p:childTnLst>
                                </p:cTn>
                              </p:par>
                              <p:par>
                                <p:cTn id="16" presetID="10" presetClass="entr" presetSubtype="0" fill="hold" nodeType="withEffect">
                                  <p:stCondLst>
                                    <p:cond delay="0"/>
                                  </p:stCondLst>
                                  <p:childTnLst>
                                    <p:set>
                                      <p:cBhvr>
                                        <p:cTn id="17" dur="1" fill="hold">
                                          <p:stCondLst>
                                            <p:cond delay="0"/>
                                          </p:stCondLst>
                                        </p:cTn>
                                        <p:tgtEl>
                                          <p:spTgt spid="321"/>
                                        </p:tgtEl>
                                        <p:attrNameLst>
                                          <p:attrName>style.visibility</p:attrName>
                                        </p:attrNameLst>
                                      </p:cBhvr>
                                      <p:to>
                                        <p:strVal val="visible"/>
                                      </p:to>
                                    </p:set>
                                    <p:animEffect transition="in" filter="fade">
                                      <p:cBhvr>
                                        <p:cTn id="18" dur="5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 grpId="0"/>
      <p:bldP spid="78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385012" y="152546"/>
            <a:ext cx="7577972" cy="646331"/>
          </a:xfrm>
          <a:prstGeom prst="rect">
            <a:avLst/>
          </a:prstGeom>
          <a:noFill/>
        </p:spPr>
        <p:txBody>
          <a:bodyPr wrap="none" rtlCol="0">
            <a:spAutoFit/>
          </a:bodyPr>
          <a:lstStyle/>
          <a:p>
            <a:r>
              <a:rPr lang="en-US" sz="3600" b="1" dirty="0">
                <a:solidFill>
                  <a:srgbClr val="D6000D"/>
                </a:solidFill>
              </a:rPr>
              <a:t>What is data independent acquisition?</a:t>
            </a:r>
          </a:p>
        </p:txBody>
      </p:sp>
      <p:sp>
        <p:nvSpPr>
          <p:cNvPr id="4" name="Content Placeholder 6"/>
          <p:cNvSpPr>
            <a:spLocks noGrp="1"/>
          </p:cNvSpPr>
          <p:nvPr>
            <p:ph sz="quarter" idx="13"/>
          </p:nvPr>
        </p:nvSpPr>
        <p:spPr>
          <a:xfrm>
            <a:off x="601580" y="1263317"/>
            <a:ext cx="10563726" cy="5546656"/>
          </a:xfrm>
        </p:spPr>
        <p:txBody>
          <a:bodyPr/>
          <a:lstStyle/>
          <a:p>
            <a:pPr>
              <a:spcAft>
                <a:spcPts val="1200"/>
              </a:spcAft>
            </a:pPr>
            <a:r>
              <a:rPr lang="en-US" dirty="0"/>
              <a:t>DIA term introduced by </a:t>
            </a:r>
            <a:r>
              <a:rPr lang="en-US" dirty="0" err="1"/>
              <a:t>Venables</a:t>
            </a:r>
            <a:r>
              <a:rPr lang="en-US" dirty="0"/>
              <a:t> J, </a:t>
            </a:r>
            <a:r>
              <a:rPr lang="en-US" i="1" dirty="0"/>
              <a:t>et al. </a:t>
            </a:r>
            <a:r>
              <a:rPr lang="en-US" dirty="0"/>
              <a:t>Nat Methods (2004)</a:t>
            </a:r>
          </a:p>
          <a:p>
            <a:pPr>
              <a:spcAft>
                <a:spcPts val="1200"/>
              </a:spcAft>
            </a:pPr>
            <a:r>
              <a:rPr lang="en-US" dirty="0"/>
              <a:t>Explicitly </a:t>
            </a:r>
            <a:r>
              <a:rPr lang="en-US" u="sng" dirty="0"/>
              <a:t>not</a:t>
            </a:r>
            <a:r>
              <a:rPr lang="en-US" dirty="0"/>
              <a:t> data dependent (no stochastic precursor selection)</a:t>
            </a:r>
          </a:p>
          <a:p>
            <a:pPr>
              <a:spcAft>
                <a:spcPts val="1200"/>
              </a:spcAft>
            </a:pPr>
            <a:r>
              <a:rPr lang="en-US" dirty="0"/>
              <a:t>Features of DIA:</a:t>
            </a:r>
          </a:p>
          <a:p>
            <a:pPr lvl="1">
              <a:spcAft>
                <a:spcPts val="1200"/>
              </a:spcAft>
            </a:pPr>
            <a:r>
              <a:rPr lang="en-US" dirty="0">
                <a:solidFill>
                  <a:schemeClr val="accent1"/>
                </a:solidFill>
              </a:rPr>
              <a:t>Fixed duty cycle - deterministic </a:t>
            </a:r>
            <a:r>
              <a:rPr lang="en-US" dirty="0">
                <a:solidFill>
                  <a:schemeClr val="tx1">
                    <a:lumMod val="50000"/>
                    <a:lumOff val="50000"/>
                  </a:schemeClr>
                </a:solidFill>
              </a:rPr>
              <a:t>(like SRM/PRM but unlike DDA)</a:t>
            </a:r>
          </a:p>
          <a:p>
            <a:pPr lvl="1">
              <a:spcAft>
                <a:spcPts val="1200"/>
              </a:spcAft>
            </a:pPr>
            <a:r>
              <a:rPr lang="en-US" dirty="0">
                <a:solidFill>
                  <a:schemeClr val="accent1"/>
                </a:solidFill>
              </a:rPr>
              <a:t>Untargeted/unbiased data acquisition </a:t>
            </a:r>
            <a:r>
              <a:rPr lang="en-US" dirty="0">
                <a:solidFill>
                  <a:schemeClr val="tx1">
                    <a:lumMod val="50000"/>
                    <a:lumOff val="50000"/>
                  </a:schemeClr>
                </a:solidFill>
              </a:rPr>
              <a:t>(like DDA but unlike SRM/PRM)</a:t>
            </a:r>
          </a:p>
          <a:p>
            <a:pPr lvl="1">
              <a:spcAft>
                <a:spcPts val="1200"/>
              </a:spcAft>
            </a:pPr>
            <a:r>
              <a:rPr lang="en-US" dirty="0">
                <a:solidFill>
                  <a:schemeClr val="accent1"/>
                </a:solidFill>
              </a:rPr>
              <a:t>Comprehensive sampling of the precursor space with MS2 spectra</a:t>
            </a:r>
          </a:p>
          <a:p>
            <a:pPr lvl="1">
              <a:spcAft>
                <a:spcPts val="1200"/>
              </a:spcAft>
            </a:pPr>
            <a:r>
              <a:rPr lang="en-US" dirty="0">
                <a:solidFill>
                  <a:schemeClr val="accent1"/>
                </a:solidFill>
              </a:rPr>
              <a:t>(Usually) Wide precursor isolation windows</a:t>
            </a:r>
          </a:p>
          <a:p>
            <a:pPr lvl="1">
              <a:spcAft>
                <a:spcPts val="1200"/>
              </a:spcAft>
            </a:pPr>
            <a:r>
              <a:rPr lang="en-US" dirty="0">
                <a:solidFill>
                  <a:schemeClr val="accent1"/>
                </a:solidFill>
              </a:rPr>
              <a:t>(Usually) complex mixture MS2 spectra</a:t>
            </a:r>
            <a:endParaRPr lang="en-US" dirty="0"/>
          </a:p>
          <a:p>
            <a:pPr>
              <a:spcAft>
                <a:spcPts val="1200"/>
              </a:spcAft>
            </a:pPr>
            <a:endParaRPr lang="en-US" dirty="0"/>
          </a:p>
        </p:txBody>
      </p:sp>
    </p:spTree>
    <p:extLst>
      <p:ext uri="{BB962C8B-B14F-4D97-AF65-F5344CB8AC3E}">
        <p14:creationId xmlns:p14="http://schemas.microsoft.com/office/powerpoint/2010/main" val="3504103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2196499" y="2521004"/>
            <a:ext cx="0" cy="18002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2196499" y="4321204"/>
            <a:ext cx="2376264"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145041" y="4318797"/>
            <a:ext cx="466794" cy="307777"/>
          </a:xfrm>
          <a:prstGeom prst="rect">
            <a:avLst/>
          </a:prstGeom>
          <a:noFill/>
        </p:spPr>
        <p:txBody>
          <a:bodyPr wrap="none" rtlCol="0">
            <a:spAutoFit/>
          </a:bodyPr>
          <a:lstStyle/>
          <a:p>
            <a:r>
              <a:rPr lang="en-US" sz="1400" dirty="0"/>
              <a:t>m/z</a:t>
            </a:r>
            <a:endParaRPr lang="en-GB" sz="1400" dirty="0"/>
          </a:p>
        </p:txBody>
      </p:sp>
      <p:sp>
        <p:nvSpPr>
          <p:cNvPr id="7" name="TextBox 6"/>
          <p:cNvSpPr txBox="1"/>
          <p:nvPr/>
        </p:nvSpPr>
        <p:spPr>
          <a:xfrm rot="16200000">
            <a:off x="1608861" y="3267216"/>
            <a:ext cx="817468" cy="307777"/>
          </a:xfrm>
          <a:prstGeom prst="rect">
            <a:avLst/>
          </a:prstGeom>
          <a:noFill/>
        </p:spPr>
        <p:txBody>
          <a:bodyPr wrap="none" rtlCol="0">
            <a:spAutoFit/>
          </a:bodyPr>
          <a:lstStyle/>
          <a:p>
            <a:r>
              <a:rPr lang="en-US" sz="1400" dirty="0"/>
              <a:t>intensity</a:t>
            </a:r>
            <a:endParaRPr lang="en-GB" sz="1400" dirty="0"/>
          </a:p>
        </p:txBody>
      </p:sp>
      <p:cxnSp>
        <p:nvCxnSpPr>
          <p:cNvPr id="8" name="Straight Connector 7"/>
          <p:cNvCxnSpPr/>
          <p:nvPr/>
        </p:nvCxnSpPr>
        <p:spPr>
          <a:xfrm>
            <a:off x="2622279" y="3296411"/>
            <a:ext cx="0" cy="1015643"/>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3372629" y="3440279"/>
            <a:ext cx="0" cy="871627"/>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023946" y="2645143"/>
            <a:ext cx="0" cy="1663715"/>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087843" y="1828200"/>
            <a:ext cx="652743" cy="400110"/>
          </a:xfrm>
          <a:prstGeom prst="rect">
            <a:avLst/>
          </a:prstGeom>
          <a:noFill/>
          <a:effectLst/>
        </p:spPr>
        <p:txBody>
          <a:bodyPr wrap="none" rtlCol="0">
            <a:spAutoFit/>
          </a:bodyPr>
          <a:lstStyle/>
          <a:p>
            <a:r>
              <a:rPr lang="en-US" sz="2000" dirty="0"/>
              <a:t>MS1</a:t>
            </a:r>
            <a:endParaRPr lang="en-GB" sz="2000" dirty="0"/>
          </a:p>
        </p:txBody>
      </p:sp>
      <p:cxnSp>
        <p:nvCxnSpPr>
          <p:cNvPr id="12" name="Straight Connector 11"/>
          <p:cNvCxnSpPr/>
          <p:nvPr/>
        </p:nvCxnSpPr>
        <p:spPr>
          <a:xfrm>
            <a:off x="7336314" y="2521004"/>
            <a:ext cx="0" cy="180020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336314" y="4321204"/>
            <a:ext cx="2376264"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8291049" y="4328736"/>
            <a:ext cx="466794" cy="307777"/>
          </a:xfrm>
          <a:prstGeom prst="rect">
            <a:avLst/>
          </a:prstGeom>
          <a:noFill/>
        </p:spPr>
        <p:txBody>
          <a:bodyPr wrap="none" rtlCol="0">
            <a:spAutoFit/>
          </a:bodyPr>
          <a:lstStyle/>
          <a:p>
            <a:r>
              <a:rPr lang="en-US" sz="1400" dirty="0"/>
              <a:t>m/z</a:t>
            </a:r>
            <a:endParaRPr lang="en-GB" sz="1400" dirty="0"/>
          </a:p>
        </p:txBody>
      </p:sp>
      <p:sp>
        <p:nvSpPr>
          <p:cNvPr id="15" name="TextBox 14"/>
          <p:cNvSpPr txBox="1"/>
          <p:nvPr/>
        </p:nvSpPr>
        <p:spPr>
          <a:xfrm rot="16200000">
            <a:off x="6748676" y="3267216"/>
            <a:ext cx="817468" cy="307777"/>
          </a:xfrm>
          <a:prstGeom prst="rect">
            <a:avLst/>
          </a:prstGeom>
          <a:noFill/>
        </p:spPr>
        <p:txBody>
          <a:bodyPr wrap="none" rtlCol="0">
            <a:spAutoFit/>
          </a:bodyPr>
          <a:lstStyle/>
          <a:p>
            <a:r>
              <a:rPr lang="en-US" sz="1400" dirty="0"/>
              <a:t>intensity</a:t>
            </a:r>
            <a:endParaRPr lang="en-GB" sz="1400" dirty="0"/>
          </a:p>
        </p:txBody>
      </p:sp>
      <p:cxnSp>
        <p:nvCxnSpPr>
          <p:cNvPr id="16" name="Straight Connector 15"/>
          <p:cNvCxnSpPr/>
          <p:nvPr/>
        </p:nvCxnSpPr>
        <p:spPr>
          <a:xfrm>
            <a:off x="7984386" y="4105181"/>
            <a:ext cx="0" cy="208493"/>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8692103" y="2521005"/>
            <a:ext cx="0" cy="1807731"/>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9136514" y="4033173"/>
            <a:ext cx="0" cy="295563"/>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8200410" y="3313093"/>
            <a:ext cx="0" cy="1015643"/>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8950760" y="3457109"/>
            <a:ext cx="0" cy="871627"/>
          </a:xfrm>
          <a:prstGeom prst="line">
            <a:avLst/>
          </a:prstGeom>
          <a:ln w="1587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9196159" y="2665021"/>
            <a:ext cx="0" cy="1663715"/>
          </a:xfrm>
          <a:prstGeom prst="line">
            <a:avLst/>
          </a:prstGeom>
          <a:ln w="1587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9640570" y="3889157"/>
            <a:ext cx="0" cy="439579"/>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552338" y="3305562"/>
            <a:ext cx="0" cy="1015643"/>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7912378" y="3004839"/>
            <a:ext cx="0" cy="1308835"/>
          </a:xfrm>
          <a:prstGeom prst="line">
            <a:avLst/>
          </a:prstGeom>
          <a:ln w="1587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302688" y="3449578"/>
            <a:ext cx="0" cy="871627"/>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548087" y="2657490"/>
            <a:ext cx="0" cy="1663715"/>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8992498" y="3881626"/>
            <a:ext cx="0" cy="439579"/>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8099814" y="1837492"/>
            <a:ext cx="652743" cy="400110"/>
          </a:xfrm>
          <a:prstGeom prst="rect">
            <a:avLst/>
          </a:prstGeom>
          <a:noFill/>
        </p:spPr>
        <p:txBody>
          <a:bodyPr wrap="none" rtlCol="0">
            <a:spAutoFit/>
          </a:bodyPr>
          <a:lstStyle/>
          <a:p>
            <a:r>
              <a:rPr lang="en-US" sz="2000" dirty="0"/>
              <a:t>MS2</a:t>
            </a:r>
            <a:endParaRPr lang="en-GB" sz="2000" dirty="0"/>
          </a:p>
        </p:txBody>
      </p:sp>
      <p:cxnSp>
        <p:nvCxnSpPr>
          <p:cNvPr id="29" name="Straight Connector 28"/>
          <p:cNvCxnSpPr/>
          <p:nvPr/>
        </p:nvCxnSpPr>
        <p:spPr>
          <a:xfrm>
            <a:off x="9496554" y="3457109"/>
            <a:ext cx="0" cy="871627"/>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352538" y="3449578"/>
            <a:ext cx="0" cy="871627"/>
          </a:xfrm>
          <a:prstGeom prst="line">
            <a:avLst/>
          </a:prstGeom>
          <a:ln w="1587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8386057" y="3241084"/>
            <a:ext cx="0" cy="1080120"/>
          </a:xfrm>
          <a:prstGeom prst="line">
            <a:avLst/>
          </a:prstGeom>
          <a:ln w="15875">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8878752" y="3449578"/>
            <a:ext cx="0" cy="871627"/>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734736" y="3442047"/>
            <a:ext cx="0" cy="871627"/>
          </a:xfrm>
          <a:prstGeom prst="line">
            <a:avLst/>
          </a:prstGeom>
          <a:ln w="15875">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7408322" y="3881626"/>
            <a:ext cx="0" cy="439579"/>
          </a:xfrm>
          <a:prstGeom prst="line">
            <a:avLst/>
          </a:prstGeom>
          <a:ln w="15875">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2700555" y="3662377"/>
            <a:ext cx="0" cy="651297"/>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772563" y="4088351"/>
            <a:ext cx="0" cy="223555"/>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2852033" y="4249345"/>
            <a:ext cx="0" cy="60647"/>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432053" y="3313093"/>
            <a:ext cx="0" cy="1000581"/>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492567" y="3662377"/>
            <a:ext cx="0" cy="647615"/>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3545365" y="4033172"/>
            <a:ext cx="0" cy="273970"/>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596903" y="4227223"/>
            <a:ext cx="0" cy="91440"/>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4088585" y="3221074"/>
            <a:ext cx="0" cy="1087651"/>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158158" y="3727644"/>
            <a:ext cx="0" cy="579499"/>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4230503" y="4115120"/>
            <a:ext cx="0" cy="192023"/>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V="1">
            <a:off x="2412523" y="2501127"/>
            <a:ext cx="0" cy="1800201"/>
          </a:xfrm>
          <a:prstGeom prst="line">
            <a:avLst/>
          </a:prstGeom>
          <a:ln>
            <a:solidFill>
              <a:schemeClr val="tx1">
                <a:lumMod val="50000"/>
                <a:lumOff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428747" y="2506090"/>
            <a:ext cx="0" cy="1800201"/>
          </a:xfrm>
          <a:prstGeom prst="line">
            <a:avLst/>
          </a:prstGeom>
          <a:ln>
            <a:solidFill>
              <a:schemeClr val="tx1">
                <a:lumMod val="50000"/>
                <a:lumOff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a:off x="5392098" y="3313092"/>
            <a:ext cx="1080120" cy="0"/>
          </a:xfrm>
          <a:prstGeom prst="straightConnector1">
            <a:avLst/>
          </a:prstGeom>
          <a:ln>
            <a:solidFill>
              <a:schemeClr val="tx1"/>
            </a:solidFill>
            <a:headEnd w="lg" len="med"/>
            <a:tailEnd type="triangle" w="lg" len="med"/>
          </a:ln>
          <a:effectLst/>
        </p:spPr>
        <p:style>
          <a:lnRef idx="2">
            <a:schemeClr val="accent1"/>
          </a:lnRef>
          <a:fillRef idx="0">
            <a:schemeClr val="accent1"/>
          </a:fillRef>
          <a:effectRef idx="1">
            <a:schemeClr val="accent1"/>
          </a:effectRef>
          <a:fontRef idx="minor">
            <a:schemeClr val="tx1"/>
          </a:fontRef>
        </p:style>
      </p:cxnSp>
      <p:sp>
        <p:nvSpPr>
          <p:cNvPr id="63" name="TextBox 62"/>
          <p:cNvSpPr txBox="1"/>
          <p:nvPr/>
        </p:nvSpPr>
        <p:spPr>
          <a:xfrm>
            <a:off x="5072533" y="2908320"/>
            <a:ext cx="1742657" cy="338554"/>
          </a:xfrm>
          <a:prstGeom prst="rect">
            <a:avLst/>
          </a:prstGeom>
          <a:noFill/>
        </p:spPr>
        <p:txBody>
          <a:bodyPr wrap="none" rtlCol="0">
            <a:spAutoFit/>
          </a:bodyPr>
          <a:lstStyle/>
          <a:p>
            <a:pPr algn="ctr"/>
            <a:r>
              <a:rPr lang="en-US" sz="1600" dirty="0">
                <a:solidFill>
                  <a:schemeClr val="tx1">
                    <a:lumMod val="50000"/>
                    <a:lumOff val="50000"/>
                  </a:schemeClr>
                </a:solidFill>
              </a:rPr>
              <a:t>Precursor isolation</a:t>
            </a:r>
          </a:p>
        </p:txBody>
      </p:sp>
      <p:sp>
        <p:nvSpPr>
          <p:cNvPr id="65" name="TextBox 64"/>
          <p:cNvSpPr txBox="1"/>
          <p:nvPr/>
        </p:nvSpPr>
        <p:spPr>
          <a:xfrm>
            <a:off x="5185766" y="3358311"/>
            <a:ext cx="1406795" cy="338554"/>
          </a:xfrm>
          <a:prstGeom prst="rect">
            <a:avLst/>
          </a:prstGeom>
          <a:noFill/>
        </p:spPr>
        <p:txBody>
          <a:bodyPr wrap="none" rtlCol="0">
            <a:spAutoFit/>
          </a:bodyPr>
          <a:lstStyle/>
          <a:p>
            <a:pPr algn="ctr"/>
            <a:r>
              <a:rPr lang="en-US" sz="1600" dirty="0">
                <a:solidFill>
                  <a:schemeClr val="tx1">
                    <a:lumMod val="50000"/>
                    <a:lumOff val="50000"/>
                  </a:schemeClr>
                </a:solidFill>
              </a:rPr>
              <a:t>Fragmentation</a:t>
            </a:r>
          </a:p>
        </p:txBody>
      </p:sp>
      <p:cxnSp>
        <p:nvCxnSpPr>
          <p:cNvPr id="67" name="Straight Arrow Connector 66"/>
          <p:cNvCxnSpPr/>
          <p:nvPr/>
        </p:nvCxnSpPr>
        <p:spPr>
          <a:xfrm>
            <a:off x="2412523" y="4636512"/>
            <a:ext cx="2016224" cy="0"/>
          </a:xfrm>
          <a:prstGeom prst="straightConnector1">
            <a:avLst/>
          </a:prstGeom>
          <a:ln>
            <a:solidFill>
              <a:schemeClr val="tx1">
                <a:lumMod val="50000"/>
                <a:lumOff val="5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2670871" y="4772604"/>
            <a:ext cx="1610184" cy="830997"/>
          </a:xfrm>
          <a:prstGeom prst="rect">
            <a:avLst/>
          </a:prstGeom>
          <a:noFill/>
        </p:spPr>
        <p:txBody>
          <a:bodyPr wrap="none" rtlCol="0">
            <a:spAutoFit/>
          </a:bodyPr>
          <a:lstStyle/>
          <a:p>
            <a:pPr algn="ctr"/>
            <a:r>
              <a:rPr lang="en-US" sz="1600" dirty="0">
                <a:solidFill>
                  <a:schemeClr val="tx1">
                    <a:lumMod val="50000"/>
                    <a:lumOff val="50000"/>
                  </a:schemeClr>
                </a:solidFill>
              </a:rPr>
              <a:t>Isolation window</a:t>
            </a:r>
          </a:p>
          <a:p>
            <a:pPr algn="ctr"/>
            <a:r>
              <a:rPr lang="en-US" sz="1600" dirty="0">
                <a:solidFill>
                  <a:schemeClr val="tx1">
                    <a:lumMod val="50000"/>
                    <a:lumOff val="50000"/>
                  </a:schemeClr>
                </a:solidFill>
              </a:rPr>
              <a:t>e.g. 25 m/z</a:t>
            </a:r>
          </a:p>
          <a:p>
            <a:pPr algn="ctr"/>
            <a:r>
              <a:rPr lang="en-US" sz="1600" dirty="0">
                <a:solidFill>
                  <a:schemeClr val="tx1">
                    <a:lumMod val="50000"/>
                    <a:lumOff val="50000"/>
                  </a:schemeClr>
                </a:solidFill>
              </a:rPr>
              <a:t>(or 6-90 m/z)</a:t>
            </a:r>
          </a:p>
        </p:txBody>
      </p:sp>
      <p:sp>
        <p:nvSpPr>
          <p:cNvPr id="52" name="Textfeld 2"/>
          <p:cNvSpPr txBox="1"/>
          <p:nvPr/>
        </p:nvSpPr>
        <p:spPr>
          <a:xfrm>
            <a:off x="238478" y="115670"/>
            <a:ext cx="11309465" cy="1200329"/>
          </a:xfrm>
          <a:prstGeom prst="rect">
            <a:avLst/>
          </a:prstGeom>
          <a:noFill/>
        </p:spPr>
        <p:txBody>
          <a:bodyPr wrap="square" rtlCol="0">
            <a:spAutoFit/>
          </a:bodyPr>
          <a:lstStyle/>
          <a:p>
            <a:r>
              <a:rPr lang="en-US" sz="3600" b="1" dirty="0">
                <a:solidFill>
                  <a:srgbClr val="D6000D"/>
                </a:solidFill>
              </a:rPr>
              <a:t>Problem statement: DIA/SWATH produces highly complex mixture MS2 spectra</a:t>
            </a:r>
          </a:p>
        </p:txBody>
      </p:sp>
      <p:sp>
        <p:nvSpPr>
          <p:cNvPr id="2" name="TextBox 1"/>
          <p:cNvSpPr txBox="1"/>
          <p:nvPr/>
        </p:nvSpPr>
        <p:spPr>
          <a:xfrm>
            <a:off x="6616235" y="4852537"/>
            <a:ext cx="3776675" cy="646331"/>
          </a:xfrm>
          <a:prstGeom prst="rect">
            <a:avLst/>
          </a:prstGeom>
          <a:noFill/>
        </p:spPr>
        <p:txBody>
          <a:bodyPr wrap="none" rtlCol="0">
            <a:spAutoFit/>
          </a:bodyPr>
          <a:lstStyle/>
          <a:p>
            <a:pPr algn="ctr"/>
            <a:r>
              <a:rPr lang="en-US" dirty="0">
                <a:solidFill>
                  <a:srgbClr val="FF0000"/>
                </a:solidFill>
              </a:rPr>
              <a:t>Not directly interpretable by standard </a:t>
            </a:r>
          </a:p>
          <a:p>
            <a:pPr algn="ctr"/>
            <a:r>
              <a:rPr lang="en-US" dirty="0">
                <a:solidFill>
                  <a:srgbClr val="FF0000"/>
                </a:solidFill>
              </a:rPr>
              <a:t>database searching approaches!</a:t>
            </a:r>
          </a:p>
        </p:txBody>
      </p:sp>
    </p:spTree>
    <p:extLst>
      <p:ext uri="{BB962C8B-B14F-4D97-AF65-F5344CB8AC3E}">
        <p14:creationId xmlns:p14="http://schemas.microsoft.com/office/powerpoint/2010/main" val="941464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566" y="365127"/>
            <a:ext cx="9523784" cy="675733"/>
          </a:xfrm>
        </p:spPr>
        <p:txBody>
          <a:bodyPr/>
          <a:lstStyle/>
          <a:p>
            <a:r>
              <a:rPr lang="en-GB" sz="3600" b="1" dirty="0">
                <a:solidFill>
                  <a:srgbClr val="D6000D"/>
                </a:solidFill>
                <a:latin typeface="+mn-lt"/>
                <a:ea typeface="+mn-ea"/>
                <a:cs typeface="+mn-cs"/>
              </a:rPr>
              <a:t>Outline</a:t>
            </a:r>
            <a:endParaRPr lang="de-CH" sz="3600" b="1" dirty="0">
              <a:solidFill>
                <a:srgbClr val="D6000D"/>
              </a:solidFill>
              <a:latin typeface="+mn-lt"/>
              <a:ea typeface="+mn-ea"/>
              <a:cs typeface="+mn-cs"/>
            </a:endParaRPr>
          </a:p>
        </p:txBody>
      </p:sp>
      <p:sp>
        <p:nvSpPr>
          <p:cNvPr id="3" name="Content Placeholder 2"/>
          <p:cNvSpPr>
            <a:spLocks noGrp="1"/>
          </p:cNvSpPr>
          <p:nvPr>
            <p:ph idx="1"/>
          </p:nvPr>
        </p:nvSpPr>
        <p:spPr>
          <a:xfrm>
            <a:off x="1374320" y="1040860"/>
            <a:ext cx="8665030" cy="5110558"/>
          </a:xfrm>
        </p:spPr>
        <p:txBody>
          <a:bodyPr>
            <a:normAutofit/>
          </a:bodyPr>
          <a:lstStyle/>
          <a:p>
            <a:endParaRPr lang="en-GB" dirty="0"/>
          </a:p>
          <a:p>
            <a:r>
              <a:rPr lang="en-GB" dirty="0"/>
              <a:t>Primer on DIA/SWATH</a:t>
            </a:r>
          </a:p>
          <a:p>
            <a:endParaRPr lang="en-GB" dirty="0"/>
          </a:p>
          <a:p>
            <a:endParaRPr lang="en-GB" dirty="0"/>
          </a:p>
          <a:p>
            <a:r>
              <a:rPr lang="en-GB" dirty="0"/>
              <a:t>Peptide centric or targeted data analysis</a:t>
            </a:r>
          </a:p>
          <a:p>
            <a:endParaRPr lang="en-GB" dirty="0"/>
          </a:p>
          <a:p>
            <a:endParaRPr lang="en-GB" dirty="0"/>
          </a:p>
          <a:p>
            <a:r>
              <a:rPr lang="en-GB" dirty="0"/>
              <a:t>Data set for the tutorial -- and where it came from</a:t>
            </a:r>
          </a:p>
          <a:p>
            <a:pPr lvl="1"/>
            <a:r>
              <a:rPr lang="en-GB" dirty="0"/>
              <a:t>Inspired by </a:t>
            </a:r>
            <a:r>
              <a:rPr lang="en-GB" dirty="0" err="1"/>
              <a:t>LFQBench</a:t>
            </a:r>
            <a:r>
              <a:rPr lang="en-GB" dirty="0"/>
              <a:t> (Navarro et al. Nature Biotech 2016) </a:t>
            </a:r>
          </a:p>
          <a:p>
            <a:endParaRPr lang="en-GB" dirty="0"/>
          </a:p>
        </p:txBody>
      </p:sp>
      <p:sp>
        <p:nvSpPr>
          <p:cNvPr id="4" name="Rounded Rectangle 3"/>
          <p:cNvSpPr/>
          <p:nvPr/>
        </p:nvSpPr>
        <p:spPr>
          <a:xfrm>
            <a:off x="969403" y="1269808"/>
            <a:ext cx="9069947" cy="979714"/>
          </a:xfrm>
          <a:prstGeom prst="roundRect">
            <a:avLst/>
          </a:prstGeom>
          <a:solidFill>
            <a:srgbClr val="FF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67358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A7BB9F45-BC9E-4047-BBCE-60F5544FDD3D}"/>
              </a:ext>
            </a:extLst>
          </p:cNvPr>
          <p:cNvSpPr txBox="1"/>
          <p:nvPr/>
        </p:nvSpPr>
        <p:spPr>
          <a:xfrm>
            <a:off x="272788" y="223108"/>
            <a:ext cx="10393551" cy="1077218"/>
          </a:xfrm>
          <a:prstGeom prst="rect">
            <a:avLst/>
          </a:prstGeom>
          <a:noFill/>
        </p:spPr>
        <p:txBody>
          <a:bodyPr wrap="none" rtlCol="0">
            <a:spAutoFit/>
          </a:bodyPr>
          <a:lstStyle/>
          <a:p>
            <a:r>
              <a:rPr lang="en-US" sz="3200" b="1" dirty="0" err="1">
                <a:solidFill>
                  <a:srgbClr val="D6000D"/>
                </a:solidFill>
              </a:rPr>
              <a:t>LFQBench</a:t>
            </a:r>
            <a:r>
              <a:rPr lang="en-US" sz="3200" b="1" dirty="0">
                <a:solidFill>
                  <a:srgbClr val="D6000D"/>
                </a:solidFill>
              </a:rPr>
              <a:t> style multispecies mixture proteome is now used </a:t>
            </a:r>
          </a:p>
          <a:p>
            <a:r>
              <a:rPr lang="en-US" sz="3200" b="1" dirty="0">
                <a:solidFill>
                  <a:srgbClr val="D6000D"/>
                </a:solidFill>
              </a:rPr>
              <a:t>frequently for benchmarking of new methods</a:t>
            </a:r>
          </a:p>
        </p:txBody>
      </p:sp>
      <p:pic>
        <p:nvPicPr>
          <p:cNvPr id="4" name="Picture 3">
            <a:extLst>
              <a:ext uri="{FF2B5EF4-FFF2-40B4-BE49-F238E27FC236}">
                <a16:creationId xmlns:a16="http://schemas.microsoft.com/office/drawing/2014/main" id="{1A7226FA-7B35-496A-8CDB-E7390AFDE0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57053" y="1926941"/>
            <a:ext cx="4490378" cy="2832935"/>
          </a:xfrm>
          <a:prstGeom prst="rect">
            <a:avLst/>
          </a:prstGeom>
        </p:spPr>
      </p:pic>
      <p:sp>
        <p:nvSpPr>
          <p:cNvPr id="5" name="Rectangle 4">
            <a:extLst>
              <a:ext uri="{FF2B5EF4-FFF2-40B4-BE49-F238E27FC236}">
                <a16:creationId xmlns:a16="http://schemas.microsoft.com/office/drawing/2014/main" id="{916B1455-6247-4F97-8626-7303B961A5E9}"/>
              </a:ext>
            </a:extLst>
          </p:cNvPr>
          <p:cNvSpPr/>
          <p:nvPr/>
        </p:nvSpPr>
        <p:spPr>
          <a:xfrm>
            <a:off x="7405274" y="5101111"/>
            <a:ext cx="4566267" cy="584775"/>
          </a:xfrm>
          <a:prstGeom prst="rect">
            <a:avLst/>
          </a:prstGeom>
        </p:spPr>
        <p:txBody>
          <a:bodyPr wrap="square">
            <a:spAutoFit/>
          </a:bodyPr>
          <a:lstStyle/>
          <a:p>
            <a:pPr algn="ctr"/>
            <a:r>
              <a:rPr lang="en-GB" sz="1600" b="1" dirty="0" err="1"/>
              <a:t>diaPASEF</a:t>
            </a:r>
            <a:endParaRPr lang="en-GB" sz="1600" b="1" dirty="0"/>
          </a:p>
          <a:p>
            <a:pPr algn="ctr"/>
            <a:r>
              <a:rPr lang="en-GB" sz="1600" dirty="0"/>
              <a:t>Meier, F et al. </a:t>
            </a:r>
            <a:r>
              <a:rPr lang="en-GB" sz="1600" i="1" dirty="0" err="1"/>
              <a:t>BioRxiv</a:t>
            </a:r>
            <a:r>
              <a:rPr lang="en-GB" sz="1600" i="1" dirty="0"/>
              <a:t> </a:t>
            </a:r>
            <a:r>
              <a:rPr lang="en-GB" sz="1600" dirty="0"/>
              <a:t>(2020)</a:t>
            </a:r>
            <a:endParaRPr lang="en-GB" sz="1600" dirty="0">
              <a:effectLst/>
            </a:endParaRPr>
          </a:p>
        </p:txBody>
      </p:sp>
      <p:sp>
        <p:nvSpPr>
          <p:cNvPr id="6" name="Rectangle 5">
            <a:extLst>
              <a:ext uri="{FF2B5EF4-FFF2-40B4-BE49-F238E27FC236}">
                <a16:creationId xmlns:a16="http://schemas.microsoft.com/office/drawing/2014/main" id="{B0D4CB48-F94D-4315-8698-7D01FCCA9E41}"/>
              </a:ext>
            </a:extLst>
          </p:cNvPr>
          <p:cNvSpPr/>
          <p:nvPr/>
        </p:nvSpPr>
        <p:spPr>
          <a:xfrm>
            <a:off x="0" y="5104462"/>
            <a:ext cx="3573379" cy="584775"/>
          </a:xfrm>
          <a:prstGeom prst="rect">
            <a:avLst/>
          </a:prstGeom>
        </p:spPr>
        <p:txBody>
          <a:bodyPr wrap="square">
            <a:spAutoFit/>
          </a:bodyPr>
          <a:lstStyle/>
          <a:p>
            <a:pPr algn="ctr"/>
            <a:r>
              <a:rPr lang="en-GB" sz="1600" b="1" dirty="0" err="1"/>
              <a:t>Specter</a:t>
            </a:r>
            <a:endParaRPr lang="en-GB" sz="1600" b="1" dirty="0"/>
          </a:p>
          <a:p>
            <a:pPr algn="ctr"/>
            <a:r>
              <a:rPr lang="en-GB" sz="1600" dirty="0" err="1"/>
              <a:t>Peckner</a:t>
            </a:r>
            <a:r>
              <a:rPr lang="en-GB" sz="1600" dirty="0"/>
              <a:t>, R et al. </a:t>
            </a:r>
            <a:r>
              <a:rPr lang="en-GB" sz="1600" i="1" dirty="0"/>
              <a:t>Nature Methods</a:t>
            </a:r>
            <a:r>
              <a:rPr lang="en-GB" sz="1600" dirty="0"/>
              <a:t> (2018)</a:t>
            </a:r>
            <a:endParaRPr lang="en-GB" sz="1600" dirty="0">
              <a:effectLst/>
            </a:endParaRPr>
          </a:p>
        </p:txBody>
      </p:sp>
      <p:pic>
        <p:nvPicPr>
          <p:cNvPr id="7" name="Picture 6">
            <a:extLst>
              <a:ext uri="{FF2B5EF4-FFF2-40B4-BE49-F238E27FC236}">
                <a16:creationId xmlns:a16="http://schemas.microsoft.com/office/drawing/2014/main" id="{7731BBF0-287E-4548-A4DC-C6A3946864FB}"/>
              </a:ext>
            </a:extLst>
          </p:cNvPr>
          <p:cNvPicPr>
            <a:picLocks noChangeAspect="1"/>
          </p:cNvPicPr>
          <p:nvPr/>
        </p:nvPicPr>
        <p:blipFill rotWithShape="1">
          <a:blip r:embed="rId4"/>
          <a:srcRect b="3577"/>
          <a:stretch/>
        </p:blipFill>
        <p:spPr>
          <a:xfrm>
            <a:off x="101897" y="2027823"/>
            <a:ext cx="3735925" cy="2832935"/>
          </a:xfrm>
          <a:prstGeom prst="rect">
            <a:avLst/>
          </a:prstGeom>
        </p:spPr>
      </p:pic>
      <p:pic>
        <p:nvPicPr>
          <p:cNvPr id="8" name="Picture 7">
            <a:extLst>
              <a:ext uri="{FF2B5EF4-FFF2-40B4-BE49-F238E27FC236}">
                <a16:creationId xmlns:a16="http://schemas.microsoft.com/office/drawing/2014/main" id="{8E4211F0-693D-459F-83CC-F34DEAE9CC2C}"/>
              </a:ext>
            </a:extLst>
          </p:cNvPr>
          <p:cNvPicPr>
            <a:picLocks noChangeAspect="1"/>
          </p:cNvPicPr>
          <p:nvPr/>
        </p:nvPicPr>
        <p:blipFill>
          <a:blip r:embed="rId5"/>
          <a:stretch>
            <a:fillRect/>
          </a:stretch>
        </p:blipFill>
        <p:spPr>
          <a:xfrm>
            <a:off x="4344024" y="2552578"/>
            <a:ext cx="2682763" cy="3635657"/>
          </a:xfrm>
          <a:prstGeom prst="rect">
            <a:avLst/>
          </a:prstGeom>
        </p:spPr>
      </p:pic>
      <p:sp>
        <p:nvSpPr>
          <p:cNvPr id="9" name="Rectangle 8">
            <a:extLst>
              <a:ext uri="{FF2B5EF4-FFF2-40B4-BE49-F238E27FC236}">
                <a16:creationId xmlns:a16="http://schemas.microsoft.com/office/drawing/2014/main" id="{4AA64122-73B9-4A4C-8205-C9237C819B3A}"/>
              </a:ext>
            </a:extLst>
          </p:cNvPr>
          <p:cNvSpPr/>
          <p:nvPr/>
        </p:nvSpPr>
        <p:spPr>
          <a:xfrm>
            <a:off x="3837822" y="6273225"/>
            <a:ext cx="3735925" cy="584775"/>
          </a:xfrm>
          <a:prstGeom prst="rect">
            <a:avLst/>
          </a:prstGeom>
        </p:spPr>
        <p:txBody>
          <a:bodyPr wrap="square">
            <a:spAutoFit/>
          </a:bodyPr>
          <a:lstStyle/>
          <a:p>
            <a:pPr algn="ctr"/>
            <a:r>
              <a:rPr lang="en-GB" sz="1600" b="1" dirty="0"/>
              <a:t>DIA-NN</a:t>
            </a:r>
          </a:p>
          <a:p>
            <a:pPr algn="ctr"/>
            <a:r>
              <a:rPr lang="en-GB" sz="1600" dirty="0" err="1"/>
              <a:t>Demichev</a:t>
            </a:r>
            <a:r>
              <a:rPr lang="en-GB" sz="1600" dirty="0"/>
              <a:t>, V et al. </a:t>
            </a:r>
            <a:r>
              <a:rPr lang="en-GB" sz="1600" i="1" dirty="0"/>
              <a:t>Nature Methods</a:t>
            </a:r>
            <a:r>
              <a:rPr lang="en-GB" sz="1600" dirty="0"/>
              <a:t> (2020)</a:t>
            </a:r>
            <a:endParaRPr lang="en-GB" sz="1600" dirty="0">
              <a:effectLst/>
            </a:endParaRPr>
          </a:p>
        </p:txBody>
      </p:sp>
    </p:spTree>
    <p:extLst>
      <p:ext uri="{BB962C8B-B14F-4D97-AF65-F5344CB8AC3E}">
        <p14:creationId xmlns:p14="http://schemas.microsoft.com/office/powerpoint/2010/main" val="2631797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1690753" y="2130980"/>
            <a:ext cx="8810494" cy="4376556"/>
          </a:xfrm>
          <a:prstGeom prst="rect">
            <a:avLst/>
          </a:prstGeom>
        </p:spPr>
      </p:pic>
      <p:sp>
        <p:nvSpPr>
          <p:cNvPr id="6" name="Textfeld 2"/>
          <p:cNvSpPr txBox="1"/>
          <p:nvPr/>
        </p:nvSpPr>
        <p:spPr>
          <a:xfrm>
            <a:off x="302444" y="125776"/>
            <a:ext cx="7137338" cy="523220"/>
          </a:xfrm>
          <a:prstGeom prst="rect">
            <a:avLst/>
          </a:prstGeom>
          <a:noFill/>
        </p:spPr>
        <p:txBody>
          <a:bodyPr wrap="none" rtlCol="0">
            <a:spAutoFit/>
          </a:bodyPr>
          <a:lstStyle/>
          <a:p>
            <a:r>
              <a:rPr lang="en-US" sz="2800" b="1" dirty="0">
                <a:solidFill>
                  <a:srgbClr val="D6000D"/>
                </a:solidFill>
              </a:rPr>
              <a:t>A brief history of data independent acquisition</a:t>
            </a:r>
          </a:p>
        </p:txBody>
      </p:sp>
      <p:sp>
        <p:nvSpPr>
          <p:cNvPr id="5" name="TextBox 4"/>
          <p:cNvSpPr txBox="1"/>
          <p:nvPr/>
        </p:nvSpPr>
        <p:spPr>
          <a:xfrm>
            <a:off x="6673002" y="6556797"/>
            <a:ext cx="5517601" cy="307777"/>
          </a:xfrm>
          <a:prstGeom prst="rect">
            <a:avLst/>
          </a:prstGeom>
          <a:noFill/>
        </p:spPr>
        <p:txBody>
          <a:bodyPr wrap="none" rtlCol="0">
            <a:spAutoFit/>
          </a:bodyPr>
          <a:lstStyle/>
          <a:p>
            <a:r>
              <a:rPr lang="en-US" sz="1400" dirty="0"/>
              <a:t>Ludwig C. </a:t>
            </a:r>
            <a:r>
              <a:rPr lang="en-US" sz="1400" i="1" dirty="0"/>
              <a:t>et al. </a:t>
            </a:r>
            <a:r>
              <a:rPr lang="en-US" sz="1400" dirty="0"/>
              <a:t>DIA SWATH-MS tutorial </a:t>
            </a:r>
            <a:r>
              <a:rPr lang="en-US" sz="1400" i="1" dirty="0"/>
              <a:t>Molecular Systems Biology </a:t>
            </a:r>
            <a:r>
              <a:rPr lang="en-US" sz="1400" dirty="0"/>
              <a:t>(2018)</a:t>
            </a:r>
          </a:p>
        </p:txBody>
      </p:sp>
      <p:grpSp>
        <p:nvGrpSpPr>
          <p:cNvPr id="12" name="Group 11">
            <a:extLst>
              <a:ext uri="{FF2B5EF4-FFF2-40B4-BE49-F238E27FC236}">
                <a16:creationId xmlns:a16="http://schemas.microsoft.com/office/drawing/2014/main" id="{66A3009D-9CAA-443C-8C74-02C81921ED06}"/>
              </a:ext>
            </a:extLst>
          </p:cNvPr>
          <p:cNvGrpSpPr/>
          <p:nvPr/>
        </p:nvGrpSpPr>
        <p:grpSpPr>
          <a:xfrm>
            <a:off x="3116178" y="888687"/>
            <a:ext cx="5510463" cy="1047790"/>
            <a:chOff x="3116178" y="888687"/>
            <a:chExt cx="5510463" cy="1047790"/>
          </a:xfrm>
        </p:grpSpPr>
        <p:sp>
          <p:nvSpPr>
            <p:cNvPr id="2" name="Rectangle: Rounded Corners 1">
              <a:extLst>
                <a:ext uri="{FF2B5EF4-FFF2-40B4-BE49-F238E27FC236}">
                  <a16:creationId xmlns:a16="http://schemas.microsoft.com/office/drawing/2014/main" id="{AD8E596B-2337-4C38-9255-5F1F9386767A}"/>
                </a:ext>
              </a:extLst>
            </p:cNvPr>
            <p:cNvSpPr/>
            <p:nvPr/>
          </p:nvSpPr>
          <p:spPr>
            <a:xfrm>
              <a:off x="3116178" y="888687"/>
              <a:ext cx="5510463" cy="530169"/>
            </a:xfrm>
            <a:prstGeom prst="roundRect">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Applications</a:t>
              </a:r>
            </a:p>
          </p:txBody>
        </p:sp>
        <p:cxnSp>
          <p:nvCxnSpPr>
            <p:cNvPr id="9" name="Straight Arrow Connector 8">
              <a:extLst>
                <a:ext uri="{FF2B5EF4-FFF2-40B4-BE49-F238E27FC236}">
                  <a16:creationId xmlns:a16="http://schemas.microsoft.com/office/drawing/2014/main" id="{390BAC94-9083-48D2-B113-90D6EA5F8D0B}"/>
                </a:ext>
              </a:extLst>
            </p:cNvPr>
            <p:cNvCxnSpPr/>
            <p:nvPr/>
          </p:nvCxnSpPr>
          <p:spPr>
            <a:xfrm flipV="1">
              <a:off x="5931569" y="1479882"/>
              <a:ext cx="0" cy="443429"/>
            </a:xfrm>
            <a:prstGeom prst="straightConnector1">
              <a:avLst/>
            </a:prstGeom>
            <a:ln w="57150">
              <a:solidFill>
                <a:srgbClr val="00CC9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704DABF-806F-4EE6-A57C-196B65426EAF}"/>
                </a:ext>
              </a:extLst>
            </p:cNvPr>
            <p:cNvCxnSpPr/>
            <p:nvPr/>
          </p:nvCxnSpPr>
          <p:spPr>
            <a:xfrm flipV="1">
              <a:off x="3871113" y="1481017"/>
              <a:ext cx="0" cy="443429"/>
            </a:xfrm>
            <a:prstGeom prst="straightConnector1">
              <a:avLst/>
            </a:prstGeom>
            <a:ln w="57150">
              <a:solidFill>
                <a:srgbClr val="00CC99"/>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5889E00-C4D6-425D-B715-57A27956C138}"/>
                </a:ext>
              </a:extLst>
            </p:cNvPr>
            <p:cNvCxnSpPr/>
            <p:nvPr/>
          </p:nvCxnSpPr>
          <p:spPr>
            <a:xfrm flipV="1">
              <a:off x="8005966" y="1493048"/>
              <a:ext cx="0" cy="443429"/>
            </a:xfrm>
            <a:prstGeom prst="straightConnector1">
              <a:avLst/>
            </a:prstGeom>
            <a:ln w="57150">
              <a:solidFill>
                <a:srgbClr val="00CC99"/>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8256C6B1-2B33-4BDC-B212-AD13ED1153FA}"/>
              </a:ext>
            </a:extLst>
          </p:cNvPr>
          <p:cNvGrpSpPr/>
          <p:nvPr/>
        </p:nvGrpSpPr>
        <p:grpSpPr>
          <a:xfrm>
            <a:off x="3847049" y="1543813"/>
            <a:ext cx="8063747" cy="646331"/>
            <a:chOff x="3871113" y="1543813"/>
            <a:chExt cx="8063747" cy="646331"/>
          </a:xfrm>
        </p:grpSpPr>
        <p:sp>
          <p:nvSpPr>
            <p:cNvPr id="13" name="TextBox 12">
              <a:extLst>
                <a:ext uri="{FF2B5EF4-FFF2-40B4-BE49-F238E27FC236}">
                  <a16:creationId xmlns:a16="http://schemas.microsoft.com/office/drawing/2014/main" id="{8D90FA9A-A26E-47E0-ABE1-87A75BFEF640}"/>
                </a:ext>
              </a:extLst>
            </p:cNvPr>
            <p:cNvSpPr txBox="1"/>
            <p:nvPr/>
          </p:nvSpPr>
          <p:spPr>
            <a:xfrm>
              <a:off x="9431802" y="1543813"/>
              <a:ext cx="2503058" cy="646331"/>
            </a:xfrm>
            <a:prstGeom prst="rect">
              <a:avLst/>
            </a:prstGeom>
            <a:noFill/>
            <a:ln w="22225">
              <a:solidFill>
                <a:srgbClr val="00CC99"/>
              </a:solidFill>
            </a:ln>
          </p:spPr>
          <p:txBody>
            <a:bodyPr wrap="none" rtlCol="0">
              <a:spAutoFit/>
            </a:bodyPr>
            <a:lstStyle/>
            <a:p>
              <a:pPr algn="ctr"/>
              <a:r>
                <a:rPr lang="en-GB" b="1" dirty="0"/>
                <a:t>Computational methods</a:t>
              </a:r>
            </a:p>
            <a:p>
              <a:pPr algn="ctr"/>
              <a:r>
                <a:rPr lang="en-GB" b="1" dirty="0"/>
                <a:t>Accessibility</a:t>
              </a:r>
            </a:p>
          </p:txBody>
        </p:sp>
        <p:cxnSp>
          <p:nvCxnSpPr>
            <p:cNvPr id="15" name="Straight Connector 14">
              <a:extLst>
                <a:ext uri="{FF2B5EF4-FFF2-40B4-BE49-F238E27FC236}">
                  <a16:creationId xmlns:a16="http://schemas.microsoft.com/office/drawing/2014/main" id="{DE2C7C3B-52C9-418F-B45C-8DA557E9706E}"/>
                </a:ext>
              </a:extLst>
            </p:cNvPr>
            <p:cNvCxnSpPr>
              <a:cxnSpLocks/>
            </p:cNvCxnSpPr>
            <p:nvPr/>
          </p:nvCxnSpPr>
          <p:spPr>
            <a:xfrm flipH="1" flipV="1">
              <a:off x="3871113" y="1939170"/>
              <a:ext cx="5560689" cy="1"/>
            </a:xfrm>
            <a:prstGeom prst="line">
              <a:avLst/>
            </a:prstGeom>
            <a:ln w="28575">
              <a:solidFill>
                <a:srgbClr val="00CC9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991914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971C73-C463-4492-B8E1-BF5743B4576D}"/>
              </a:ext>
            </a:extLst>
          </p:cNvPr>
          <p:cNvPicPr>
            <a:picLocks noChangeAspect="1"/>
          </p:cNvPicPr>
          <p:nvPr/>
        </p:nvPicPr>
        <p:blipFill>
          <a:blip r:embed="rId3"/>
          <a:stretch>
            <a:fillRect/>
          </a:stretch>
        </p:blipFill>
        <p:spPr>
          <a:xfrm>
            <a:off x="1017168" y="898416"/>
            <a:ext cx="9666874" cy="5566967"/>
          </a:xfrm>
          <a:prstGeom prst="rect">
            <a:avLst/>
          </a:prstGeom>
        </p:spPr>
      </p:pic>
      <p:sp>
        <p:nvSpPr>
          <p:cNvPr id="4" name="Textfeld 2">
            <a:extLst>
              <a:ext uri="{FF2B5EF4-FFF2-40B4-BE49-F238E27FC236}">
                <a16:creationId xmlns:a16="http://schemas.microsoft.com/office/drawing/2014/main" id="{AA45228C-A003-4628-BEF1-E3E8ABFCA29C}"/>
              </a:ext>
            </a:extLst>
          </p:cNvPr>
          <p:cNvSpPr txBox="1"/>
          <p:nvPr/>
        </p:nvSpPr>
        <p:spPr>
          <a:xfrm>
            <a:off x="194158" y="77648"/>
            <a:ext cx="8038098" cy="646331"/>
          </a:xfrm>
          <a:prstGeom prst="rect">
            <a:avLst/>
          </a:prstGeom>
          <a:noFill/>
        </p:spPr>
        <p:txBody>
          <a:bodyPr wrap="none" rtlCol="0">
            <a:spAutoFit/>
          </a:bodyPr>
          <a:lstStyle/>
          <a:p>
            <a:r>
              <a:rPr lang="en-US" sz="3600" b="1" dirty="0">
                <a:solidFill>
                  <a:srgbClr val="D6000D"/>
                </a:solidFill>
              </a:rPr>
              <a:t>A typical DIA/SWATH acquisition method</a:t>
            </a:r>
          </a:p>
        </p:txBody>
      </p:sp>
      <p:sp>
        <p:nvSpPr>
          <p:cNvPr id="5" name="TextBox 4">
            <a:extLst>
              <a:ext uri="{FF2B5EF4-FFF2-40B4-BE49-F238E27FC236}">
                <a16:creationId xmlns:a16="http://schemas.microsoft.com/office/drawing/2014/main" id="{A38EC97B-C282-4385-B6DC-457D92C7322E}"/>
              </a:ext>
            </a:extLst>
          </p:cNvPr>
          <p:cNvSpPr txBox="1"/>
          <p:nvPr/>
        </p:nvSpPr>
        <p:spPr>
          <a:xfrm>
            <a:off x="6673002" y="6484607"/>
            <a:ext cx="5517601" cy="307777"/>
          </a:xfrm>
          <a:prstGeom prst="rect">
            <a:avLst/>
          </a:prstGeom>
          <a:noFill/>
        </p:spPr>
        <p:txBody>
          <a:bodyPr wrap="none" rtlCol="0">
            <a:spAutoFit/>
          </a:bodyPr>
          <a:lstStyle/>
          <a:p>
            <a:r>
              <a:rPr lang="en-US" sz="1400" dirty="0"/>
              <a:t>Ludwig C. </a:t>
            </a:r>
            <a:r>
              <a:rPr lang="en-US" sz="1400" i="1" dirty="0"/>
              <a:t>et al. </a:t>
            </a:r>
            <a:r>
              <a:rPr lang="en-US" sz="1400" dirty="0"/>
              <a:t>DIA SWATH-MS tutorial </a:t>
            </a:r>
            <a:r>
              <a:rPr lang="en-US" sz="1400" i="1" dirty="0"/>
              <a:t>Molecular Systems Biology </a:t>
            </a:r>
            <a:r>
              <a:rPr lang="en-US" sz="1400" dirty="0"/>
              <a:t>(2018)</a:t>
            </a:r>
          </a:p>
        </p:txBody>
      </p:sp>
    </p:spTree>
    <p:extLst>
      <p:ext uri="{BB962C8B-B14F-4D97-AF65-F5344CB8AC3E}">
        <p14:creationId xmlns:p14="http://schemas.microsoft.com/office/powerpoint/2010/main" val="1079589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76726" y="188640"/>
            <a:ext cx="5642811" cy="646331"/>
          </a:xfrm>
          <a:prstGeom prst="rect">
            <a:avLst/>
          </a:prstGeom>
          <a:noFill/>
        </p:spPr>
        <p:txBody>
          <a:bodyPr wrap="square" rtlCol="0">
            <a:spAutoFit/>
          </a:bodyPr>
          <a:lstStyle/>
          <a:p>
            <a:r>
              <a:rPr lang="en-US" sz="3600" b="1" dirty="0">
                <a:solidFill>
                  <a:srgbClr val="D6000D"/>
                </a:solidFill>
              </a:rPr>
              <a:t>Tutorial paper – DIA/SWATH</a:t>
            </a:r>
          </a:p>
        </p:txBody>
      </p:sp>
      <p:pic>
        <p:nvPicPr>
          <p:cNvPr id="5" name="Picture 4"/>
          <p:cNvPicPr>
            <a:picLocks noChangeAspect="1"/>
          </p:cNvPicPr>
          <p:nvPr/>
        </p:nvPicPr>
        <p:blipFill rotWithShape="1">
          <a:blip r:embed="rId3"/>
          <a:srcRect l="1" r="853"/>
          <a:stretch/>
        </p:blipFill>
        <p:spPr>
          <a:xfrm>
            <a:off x="1775521" y="1916833"/>
            <a:ext cx="8568953" cy="3137519"/>
          </a:xfrm>
          <a:prstGeom prst="rect">
            <a:avLst/>
          </a:prstGeom>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5382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566" y="365127"/>
            <a:ext cx="9523784" cy="675733"/>
          </a:xfrm>
        </p:spPr>
        <p:txBody>
          <a:bodyPr/>
          <a:lstStyle/>
          <a:p>
            <a:r>
              <a:rPr lang="en-GB" sz="3600" b="1" dirty="0">
                <a:solidFill>
                  <a:srgbClr val="D6000D"/>
                </a:solidFill>
                <a:latin typeface="+mn-lt"/>
                <a:ea typeface="+mn-ea"/>
                <a:cs typeface="+mn-cs"/>
              </a:rPr>
              <a:t>Outline</a:t>
            </a:r>
            <a:endParaRPr lang="de-CH" sz="3600" b="1" dirty="0">
              <a:solidFill>
                <a:srgbClr val="D6000D"/>
              </a:solidFill>
              <a:latin typeface="+mn-lt"/>
              <a:ea typeface="+mn-ea"/>
              <a:cs typeface="+mn-cs"/>
            </a:endParaRPr>
          </a:p>
        </p:txBody>
      </p:sp>
      <p:sp>
        <p:nvSpPr>
          <p:cNvPr id="3" name="Content Placeholder 2"/>
          <p:cNvSpPr>
            <a:spLocks noGrp="1"/>
          </p:cNvSpPr>
          <p:nvPr>
            <p:ph idx="1"/>
          </p:nvPr>
        </p:nvSpPr>
        <p:spPr>
          <a:xfrm>
            <a:off x="1374320" y="1040860"/>
            <a:ext cx="8665030" cy="5110558"/>
          </a:xfrm>
        </p:spPr>
        <p:txBody>
          <a:bodyPr>
            <a:normAutofit/>
          </a:bodyPr>
          <a:lstStyle/>
          <a:p>
            <a:endParaRPr lang="en-GB" dirty="0"/>
          </a:p>
          <a:p>
            <a:r>
              <a:rPr lang="en-GB" dirty="0"/>
              <a:t>Primer on DIA/SWATH</a:t>
            </a:r>
          </a:p>
          <a:p>
            <a:endParaRPr lang="en-GB" dirty="0"/>
          </a:p>
          <a:p>
            <a:endParaRPr lang="en-GB" dirty="0"/>
          </a:p>
          <a:p>
            <a:r>
              <a:rPr lang="en-GB" dirty="0"/>
              <a:t>Peptide centric or targeted data analysis</a:t>
            </a:r>
          </a:p>
          <a:p>
            <a:endParaRPr lang="en-GB" dirty="0"/>
          </a:p>
          <a:p>
            <a:endParaRPr lang="en-GB" dirty="0"/>
          </a:p>
          <a:p>
            <a:r>
              <a:rPr lang="en-GB" dirty="0"/>
              <a:t>Data set for the tutorial -- and where it came from</a:t>
            </a:r>
          </a:p>
          <a:p>
            <a:pPr lvl="1"/>
            <a:r>
              <a:rPr lang="en-GB" dirty="0"/>
              <a:t>Inspired by </a:t>
            </a:r>
            <a:r>
              <a:rPr lang="en-GB" dirty="0" err="1"/>
              <a:t>LFQBench</a:t>
            </a:r>
            <a:r>
              <a:rPr lang="en-GB" dirty="0"/>
              <a:t> (Navarro et al. Nature Biotech 2019) </a:t>
            </a:r>
          </a:p>
          <a:p>
            <a:endParaRPr lang="en-GB" dirty="0"/>
          </a:p>
        </p:txBody>
      </p:sp>
      <p:sp>
        <p:nvSpPr>
          <p:cNvPr id="4" name="Rounded Rectangle 3"/>
          <p:cNvSpPr/>
          <p:nvPr/>
        </p:nvSpPr>
        <p:spPr>
          <a:xfrm>
            <a:off x="969403" y="2885248"/>
            <a:ext cx="9069947" cy="979714"/>
          </a:xfrm>
          <a:prstGeom prst="roundRect">
            <a:avLst/>
          </a:prstGeom>
          <a:solidFill>
            <a:srgbClr val="FF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418639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4531"/>
          <a:stretch/>
        </p:blipFill>
        <p:spPr>
          <a:xfrm>
            <a:off x="2135561" y="1772817"/>
            <a:ext cx="7212497" cy="4777639"/>
          </a:xfrm>
          <a:prstGeom prst="rect">
            <a:avLst/>
          </a:prstGeom>
        </p:spPr>
      </p:pic>
      <p:sp>
        <p:nvSpPr>
          <p:cNvPr id="6" name="Title 5"/>
          <p:cNvSpPr>
            <a:spLocks noGrp="1"/>
          </p:cNvSpPr>
          <p:nvPr>
            <p:ph type="title"/>
          </p:nvPr>
        </p:nvSpPr>
        <p:spPr>
          <a:xfrm>
            <a:off x="2941103" y="1153291"/>
            <a:ext cx="9298517" cy="430213"/>
          </a:xfrm>
        </p:spPr>
        <p:txBody>
          <a:bodyPr/>
          <a:lstStyle/>
          <a:p>
            <a:r>
              <a:rPr lang="en-US" sz="1800" dirty="0"/>
              <a:t>fragment ion spectrum 600-625 m/z </a:t>
            </a:r>
            <a:endParaRPr lang="en-GB" sz="1800" dirty="0"/>
          </a:p>
        </p:txBody>
      </p:sp>
      <p:sp>
        <p:nvSpPr>
          <p:cNvPr id="9" name="Textfeld 2"/>
          <p:cNvSpPr txBox="1"/>
          <p:nvPr/>
        </p:nvSpPr>
        <p:spPr>
          <a:xfrm>
            <a:off x="235456" y="53823"/>
            <a:ext cx="4156459" cy="584775"/>
          </a:xfrm>
          <a:prstGeom prst="rect">
            <a:avLst/>
          </a:prstGeom>
          <a:noFill/>
        </p:spPr>
        <p:txBody>
          <a:bodyPr wrap="none" rtlCol="0">
            <a:spAutoFit/>
          </a:bodyPr>
          <a:lstStyle/>
          <a:p>
            <a:r>
              <a:rPr lang="en-US" sz="3200" b="1" dirty="0">
                <a:solidFill>
                  <a:srgbClr val="D6000D"/>
                </a:solidFill>
              </a:rPr>
              <a:t>Why Targeted analysis?</a:t>
            </a:r>
          </a:p>
        </p:txBody>
      </p:sp>
      <p:sp>
        <p:nvSpPr>
          <p:cNvPr id="12" name="TextBox 11"/>
          <p:cNvSpPr txBox="1"/>
          <p:nvPr/>
        </p:nvSpPr>
        <p:spPr>
          <a:xfrm>
            <a:off x="7104113" y="2132857"/>
            <a:ext cx="3213051" cy="2031325"/>
          </a:xfrm>
          <a:prstGeom prst="rect">
            <a:avLst/>
          </a:prstGeom>
          <a:noFill/>
        </p:spPr>
        <p:txBody>
          <a:bodyPr wrap="square" rtlCol="0">
            <a:spAutoFit/>
          </a:bodyPr>
          <a:lstStyle/>
          <a:p>
            <a:r>
              <a:rPr lang="en-US" b="1" dirty="0"/>
              <a:t>Problem:</a:t>
            </a:r>
          </a:p>
          <a:p>
            <a:r>
              <a:rPr lang="en-US" dirty="0"/>
              <a:t>SWATH MS/MS spectrum contains fragment ions from any peptides in the precursor isolation range 600-625 m/z that are currently eluting</a:t>
            </a:r>
          </a:p>
          <a:p>
            <a:endParaRPr lang="en-GB" dirty="0"/>
          </a:p>
        </p:txBody>
      </p:sp>
      <p:sp>
        <p:nvSpPr>
          <p:cNvPr id="2" name="Rectangle 1"/>
          <p:cNvSpPr/>
          <p:nvPr/>
        </p:nvSpPr>
        <p:spPr>
          <a:xfrm>
            <a:off x="7590362" y="1583504"/>
            <a:ext cx="2240550" cy="369332"/>
          </a:xfrm>
          <a:prstGeom prst="rect">
            <a:avLst/>
          </a:prstGeom>
        </p:spPr>
        <p:txBody>
          <a:bodyPr wrap="none">
            <a:spAutoFit/>
          </a:bodyPr>
          <a:lstStyle/>
          <a:p>
            <a:pPr algn="ctr"/>
            <a:r>
              <a:rPr lang="en-GB" b="1" dirty="0">
                <a:solidFill>
                  <a:srgbClr val="FF33CC"/>
                </a:solidFill>
              </a:rPr>
              <a:t>AAHTEDINACTLTTSPR</a:t>
            </a:r>
          </a:p>
        </p:txBody>
      </p:sp>
    </p:spTree>
    <p:extLst>
      <p:ext uri="{BB962C8B-B14F-4D97-AF65-F5344CB8AC3E}">
        <p14:creationId xmlns:p14="http://schemas.microsoft.com/office/powerpoint/2010/main" val="862663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264692" y="88284"/>
            <a:ext cx="6912598" cy="523220"/>
          </a:xfrm>
          <a:prstGeom prst="rect">
            <a:avLst/>
          </a:prstGeom>
          <a:noFill/>
        </p:spPr>
        <p:txBody>
          <a:bodyPr wrap="none" rtlCol="0">
            <a:spAutoFit/>
          </a:bodyPr>
          <a:lstStyle/>
          <a:p>
            <a:r>
              <a:rPr lang="en-US" sz="2800" b="1" dirty="0">
                <a:solidFill>
                  <a:srgbClr val="D6000D"/>
                </a:solidFill>
              </a:rPr>
              <a:t>Peptide centric analysis (or targeted analysis)</a:t>
            </a:r>
          </a:p>
        </p:txBody>
      </p:sp>
      <p:pic>
        <p:nvPicPr>
          <p:cNvPr id="19" name="Content Placeholder 4"/>
          <p:cNvPicPr>
            <a:picLocks noChangeAspect="1"/>
          </p:cNvPicPr>
          <p:nvPr/>
        </p:nvPicPr>
        <p:blipFill rotWithShape="1">
          <a:blip r:embed="rId3" cstate="print">
            <a:extLst>
              <a:ext uri="{28A0092B-C50C-407E-A947-70E740481C1C}">
                <a14:useLocalDpi xmlns:a14="http://schemas.microsoft.com/office/drawing/2010/main" val="0"/>
              </a:ext>
            </a:extLst>
          </a:blip>
          <a:srcRect l="8649" t="6020" r="56656" b="5605"/>
          <a:stretch/>
        </p:blipFill>
        <p:spPr>
          <a:xfrm>
            <a:off x="2064175" y="764704"/>
            <a:ext cx="2856678" cy="3002304"/>
          </a:xfrm>
          <a:prstGeom prst="rect">
            <a:avLst/>
          </a:prstGeom>
        </p:spPr>
      </p:pic>
      <p:pic>
        <p:nvPicPr>
          <p:cNvPr id="20" name="Picture 6"/>
          <p:cNvPicPr>
            <a:picLocks noChangeAspect="1" noChangeArrowheads="1"/>
          </p:cNvPicPr>
          <p:nvPr/>
        </p:nvPicPr>
        <p:blipFill rotWithShape="1">
          <a:blip r:embed="rId4" cstate="print"/>
          <a:srcRect l="9376" t="7229" r="594" b="788"/>
          <a:stretch/>
        </p:blipFill>
        <p:spPr bwMode="auto">
          <a:xfrm>
            <a:off x="6736422" y="1030704"/>
            <a:ext cx="3342409" cy="2709402"/>
          </a:xfrm>
          <a:prstGeom prst="rect">
            <a:avLst/>
          </a:prstGeom>
          <a:noFill/>
          <a:ln w="9525">
            <a:noFill/>
            <a:miter lim="800000"/>
            <a:headEnd/>
            <a:tailEnd/>
          </a:ln>
        </p:spPr>
      </p:pic>
      <p:pic>
        <p:nvPicPr>
          <p:cNvPr id="21" name="Picture 6"/>
          <p:cNvPicPr>
            <a:picLocks noChangeAspect="1" noChangeArrowheads="1"/>
          </p:cNvPicPr>
          <p:nvPr/>
        </p:nvPicPr>
        <p:blipFill rotWithShape="1">
          <a:blip r:embed="rId4" cstate="print"/>
          <a:srcRect l="16459" t="7229" r="595" b="25842"/>
          <a:stretch/>
        </p:blipFill>
        <p:spPr bwMode="auto">
          <a:xfrm>
            <a:off x="7016893" y="1050829"/>
            <a:ext cx="3079430" cy="2430612"/>
          </a:xfrm>
          <a:prstGeom prst="rect">
            <a:avLst/>
          </a:prstGeom>
          <a:noFill/>
          <a:ln w="9525">
            <a:noFill/>
            <a:miter lim="800000"/>
            <a:headEnd/>
            <a:tailEnd/>
          </a:ln>
        </p:spPr>
      </p:pic>
      <p:cxnSp>
        <p:nvCxnSpPr>
          <p:cNvPr id="22" name="Straight Connector 21"/>
          <p:cNvCxnSpPr>
            <a:cxnSpLocks/>
          </p:cNvCxnSpPr>
          <p:nvPr/>
        </p:nvCxnSpPr>
        <p:spPr>
          <a:xfrm flipV="1">
            <a:off x="4920854" y="1050829"/>
            <a:ext cx="1607194" cy="1059995"/>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p:cNvCxnSpPr>
          <p:nvPr/>
        </p:nvCxnSpPr>
        <p:spPr>
          <a:xfrm>
            <a:off x="4920854" y="2534195"/>
            <a:ext cx="1607194" cy="1098691"/>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9496209" y="1797047"/>
            <a:ext cx="1611467" cy="461665"/>
          </a:xfrm>
          <a:prstGeom prst="rect">
            <a:avLst/>
          </a:prstGeom>
        </p:spPr>
        <p:txBody>
          <a:bodyPr wrap="none">
            <a:spAutoFit/>
          </a:bodyPr>
          <a:lstStyle/>
          <a:p>
            <a:pPr algn="ctr"/>
            <a:r>
              <a:rPr lang="en-US" sz="1200" b="1" dirty="0"/>
              <a:t>Prior knowledge</a:t>
            </a:r>
            <a:endParaRPr lang="en-GB" sz="1200" b="1" dirty="0"/>
          </a:p>
          <a:p>
            <a:pPr algn="ctr"/>
            <a:r>
              <a:rPr lang="en-GB" sz="1200" b="1" dirty="0">
                <a:solidFill>
                  <a:srgbClr val="FF33CC"/>
                </a:solidFill>
              </a:rPr>
              <a:t>AAHTEDINACTLTTSPR</a:t>
            </a:r>
          </a:p>
        </p:txBody>
      </p:sp>
      <p:pic>
        <p:nvPicPr>
          <p:cNvPr id="25" name="Picture 7"/>
          <p:cNvPicPr>
            <a:picLocks noChangeAspect="1" noChangeArrowheads="1"/>
          </p:cNvPicPr>
          <p:nvPr/>
        </p:nvPicPr>
        <p:blipFill rotWithShape="1">
          <a:blip r:embed="rId5" cstate="print"/>
          <a:srcRect l="9338" t="1672" r="606" b="979"/>
          <a:stretch/>
        </p:blipFill>
        <p:spPr bwMode="auto">
          <a:xfrm>
            <a:off x="8547594" y="4251233"/>
            <a:ext cx="2694661" cy="2173077"/>
          </a:xfrm>
          <a:prstGeom prst="rect">
            <a:avLst/>
          </a:prstGeom>
          <a:noFill/>
          <a:ln w="9525">
            <a:noFill/>
            <a:miter lim="800000"/>
            <a:headEnd/>
            <a:tailEnd/>
          </a:ln>
        </p:spPr>
      </p:pic>
      <p:sp>
        <p:nvSpPr>
          <p:cNvPr id="26" name="Rectangle 25"/>
          <p:cNvSpPr/>
          <p:nvPr/>
        </p:nvSpPr>
        <p:spPr>
          <a:xfrm>
            <a:off x="7960557" y="1030704"/>
            <a:ext cx="144016" cy="270940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27" name="Straight Connector 26"/>
          <p:cNvCxnSpPr>
            <a:cxnSpLocks/>
          </p:cNvCxnSpPr>
          <p:nvPr/>
        </p:nvCxnSpPr>
        <p:spPr>
          <a:xfrm>
            <a:off x="7960557" y="3767008"/>
            <a:ext cx="587033" cy="55623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cxnSpLocks/>
          </p:cNvCxnSpPr>
          <p:nvPr/>
        </p:nvCxnSpPr>
        <p:spPr>
          <a:xfrm>
            <a:off x="8141643" y="3740106"/>
            <a:ext cx="3100608" cy="69700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pic>
        <p:nvPicPr>
          <p:cNvPr id="29" name="Picture 5"/>
          <p:cNvPicPr>
            <a:picLocks noChangeAspect="1" noChangeArrowheads="1"/>
          </p:cNvPicPr>
          <p:nvPr/>
        </p:nvPicPr>
        <p:blipFill>
          <a:blip r:embed="rId6" cstate="print"/>
          <a:srcRect/>
          <a:stretch>
            <a:fillRect/>
          </a:stretch>
        </p:blipFill>
        <p:spPr bwMode="auto">
          <a:xfrm>
            <a:off x="4583834" y="4179225"/>
            <a:ext cx="2664295" cy="2295109"/>
          </a:xfrm>
          <a:prstGeom prst="rect">
            <a:avLst/>
          </a:prstGeom>
          <a:noFill/>
          <a:ln w="3175">
            <a:noFill/>
            <a:miter lim="800000"/>
            <a:headEnd/>
            <a:tailEnd/>
          </a:ln>
        </p:spPr>
      </p:pic>
      <p:cxnSp>
        <p:nvCxnSpPr>
          <p:cNvPr id="30" name="Straight Arrow Connector 29"/>
          <p:cNvCxnSpPr/>
          <p:nvPr/>
        </p:nvCxnSpPr>
        <p:spPr>
          <a:xfrm flipH="1">
            <a:off x="7923487" y="5259344"/>
            <a:ext cx="278304" cy="0"/>
          </a:xfrm>
          <a:prstGeom prst="straightConnector1">
            <a:avLst/>
          </a:prstGeom>
          <a:ln w="19050">
            <a:solidFill>
              <a:srgbClr val="FF0000"/>
            </a:solidFill>
            <a:tailEnd type="triangle" w="lg" len="sm"/>
          </a:ln>
        </p:spPr>
        <p:style>
          <a:lnRef idx="1">
            <a:schemeClr val="accent1"/>
          </a:lnRef>
          <a:fillRef idx="0">
            <a:schemeClr val="accent1"/>
          </a:fillRef>
          <a:effectRef idx="0">
            <a:schemeClr val="accent1"/>
          </a:effectRef>
          <a:fontRef idx="minor">
            <a:schemeClr val="tx1"/>
          </a:fontRef>
        </p:style>
      </p:cxnSp>
      <p:pic>
        <p:nvPicPr>
          <p:cNvPr id="31" name="Picture 3"/>
          <p:cNvPicPr>
            <a:picLocks noChangeAspect="1" noChangeArrowheads="1"/>
          </p:cNvPicPr>
          <p:nvPr/>
        </p:nvPicPr>
        <p:blipFill>
          <a:blip r:embed="rId7" cstate="print"/>
          <a:srcRect/>
          <a:stretch>
            <a:fillRect/>
          </a:stretch>
        </p:blipFill>
        <p:spPr bwMode="auto">
          <a:xfrm>
            <a:off x="1112737" y="4323241"/>
            <a:ext cx="1872208" cy="1854163"/>
          </a:xfrm>
          <a:prstGeom prst="rect">
            <a:avLst/>
          </a:prstGeom>
          <a:noFill/>
          <a:ln w="9525">
            <a:noFill/>
            <a:miter lim="800000"/>
            <a:headEnd/>
            <a:tailEnd/>
          </a:ln>
        </p:spPr>
      </p:pic>
      <p:sp>
        <p:nvSpPr>
          <p:cNvPr id="32" name="TextBox 31"/>
          <p:cNvSpPr txBox="1"/>
          <p:nvPr/>
        </p:nvSpPr>
        <p:spPr>
          <a:xfrm>
            <a:off x="873471" y="6525344"/>
            <a:ext cx="2515416" cy="261610"/>
          </a:xfrm>
          <a:prstGeom prst="rect">
            <a:avLst/>
          </a:prstGeom>
          <a:noFill/>
        </p:spPr>
        <p:txBody>
          <a:bodyPr wrap="square" rtlCol="0">
            <a:spAutoFit/>
          </a:bodyPr>
          <a:lstStyle/>
          <a:p>
            <a:r>
              <a:rPr lang="en-IE" sz="1100" dirty="0"/>
              <a:t>Reiter L. </a:t>
            </a:r>
            <a:r>
              <a:rPr lang="en-IE" sz="1100" i="1" dirty="0"/>
              <a:t>et al. </a:t>
            </a:r>
            <a:r>
              <a:rPr lang="en-IE" sz="1100" dirty="0"/>
              <a:t>(2011)</a:t>
            </a:r>
            <a:r>
              <a:rPr lang="en-IE" sz="1100" i="1" dirty="0"/>
              <a:t> </a:t>
            </a:r>
            <a:r>
              <a:rPr lang="en-IE" sz="1100" dirty="0"/>
              <a:t>Nature Methods</a:t>
            </a:r>
          </a:p>
        </p:txBody>
      </p:sp>
      <p:cxnSp>
        <p:nvCxnSpPr>
          <p:cNvPr id="33" name="Straight Arrow Connector 32"/>
          <p:cNvCxnSpPr/>
          <p:nvPr/>
        </p:nvCxnSpPr>
        <p:spPr>
          <a:xfrm flipH="1">
            <a:off x="3966432" y="5259344"/>
            <a:ext cx="278304" cy="0"/>
          </a:xfrm>
          <a:prstGeom prst="straightConnector1">
            <a:avLst/>
          </a:prstGeom>
          <a:ln w="19050">
            <a:solidFill>
              <a:srgbClr val="FF0000"/>
            </a:solidFill>
            <a:tailEnd type="triangle" w="lg" len="sm"/>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6528048" y="6525344"/>
            <a:ext cx="2654894" cy="261610"/>
          </a:xfrm>
          <a:prstGeom prst="rect">
            <a:avLst/>
          </a:prstGeom>
          <a:noFill/>
        </p:spPr>
        <p:txBody>
          <a:bodyPr wrap="none" rtlCol="0">
            <a:spAutoFit/>
          </a:bodyPr>
          <a:lstStyle/>
          <a:p>
            <a:r>
              <a:rPr lang="en-IE" sz="1100" dirty="0" err="1"/>
              <a:t>Gillet</a:t>
            </a:r>
            <a:r>
              <a:rPr lang="en-IE" sz="1100" dirty="0"/>
              <a:t> LC </a:t>
            </a:r>
            <a:r>
              <a:rPr lang="en-IE" sz="1100" i="1" dirty="0"/>
              <a:t> et al. </a:t>
            </a:r>
            <a:r>
              <a:rPr lang="en-IE" sz="1100" dirty="0"/>
              <a:t>(2012) Mol. Cell Proteomics </a:t>
            </a:r>
          </a:p>
        </p:txBody>
      </p:sp>
      <p:sp>
        <p:nvSpPr>
          <p:cNvPr id="35" name="TextBox 34"/>
          <p:cNvSpPr txBox="1"/>
          <p:nvPr/>
        </p:nvSpPr>
        <p:spPr>
          <a:xfrm>
            <a:off x="10308400" y="4489376"/>
            <a:ext cx="357790" cy="307777"/>
          </a:xfrm>
          <a:prstGeom prst="rect">
            <a:avLst/>
          </a:prstGeom>
          <a:noFill/>
          <a:ln>
            <a:solidFill>
              <a:srgbClr val="FF0000"/>
            </a:solidFill>
          </a:ln>
        </p:spPr>
        <p:txBody>
          <a:bodyPr wrap="none" rtlCol="0">
            <a:spAutoFit/>
          </a:bodyPr>
          <a:lstStyle/>
          <a:p>
            <a:r>
              <a:rPr lang="en-GB" sz="1400" dirty="0"/>
              <a:t>y5</a:t>
            </a:r>
          </a:p>
        </p:txBody>
      </p:sp>
      <p:sp>
        <p:nvSpPr>
          <p:cNvPr id="2" name="Rectangle 1"/>
          <p:cNvSpPr/>
          <p:nvPr/>
        </p:nvSpPr>
        <p:spPr>
          <a:xfrm>
            <a:off x="9730086" y="4179224"/>
            <a:ext cx="144016" cy="2058088"/>
          </a:xfrm>
          <a:prstGeom prst="rect">
            <a:avLst/>
          </a:prstGeom>
          <a:solidFill>
            <a:schemeClr val="bg1">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ounded Rectangle 3"/>
          <p:cNvSpPr/>
          <p:nvPr/>
        </p:nvSpPr>
        <p:spPr>
          <a:xfrm>
            <a:off x="873471" y="4005064"/>
            <a:ext cx="2304256" cy="2520280"/>
          </a:xfrm>
          <a:prstGeom prst="round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869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21"/>
                                        </p:tgtEl>
                                      </p:cBhvr>
                                    </p:animEffect>
                                    <p:set>
                                      <p:cBhvr>
                                        <p:cTn id="21" dur="1" fill="hold">
                                          <p:stCondLst>
                                            <p:cond delay="499"/>
                                          </p:stCondLst>
                                        </p:cTn>
                                        <p:tgtEl>
                                          <p:spTgt spid="21"/>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fade">
                                      <p:cBhvr>
                                        <p:cTn id="52" dur="5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0"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32" grpId="0"/>
      <p:bldP spid="34" grpId="0"/>
      <p:bldP spid="35" grpId="0" animBg="1"/>
      <p:bldP spid="2"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566" y="365127"/>
            <a:ext cx="9523784" cy="675733"/>
          </a:xfrm>
        </p:spPr>
        <p:txBody>
          <a:bodyPr/>
          <a:lstStyle/>
          <a:p>
            <a:r>
              <a:rPr lang="en-GB" sz="3600" b="1" dirty="0">
                <a:solidFill>
                  <a:srgbClr val="D6000D"/>
                </a:solidFill>
                <a:latin typeface="+mn-lt"/>
                <a:ea typeface="+mn-ea"/>
                <a:cs typeface="+mn-cs"/>
              </a:rPr>
              <a:t>Outline</a:t>
            </a:r>
            <a:endParaRPr lang="de-CH" sz="3600" b="1" dirty="0">
              <a:solidFill>
                <a:srgbClr val="D6000D"/>
              </a:solidFill>
              <a:latin typeface="+mn-lt"/>
              <a:ea typeface="+mn-ea"/>
              <a:cs typeface="+mn-cs"/>
            </a:endParaRPr>
          </a:p>
        </p:txBody>
      </p:sp>
      <p:sp>
        <p:nvSpPr>
          <p:cNvPr id="3" name="Content Placeholder 2"/>
          <p:cNvSpPr>
            <a:spLocks noGrp="1"/>
          </p:cNvSpPr>
          <p:nvPr>
            <p:ph idx="1"/>
          </p:nvPr>
        </p:nvSpPr>
        <p:spPr>
          <a:xfrm>
            <a:off x="1374320" y="1040860"/>
            <a:ext cx="8665030" cy="5110558"/>
          </a:xfrm>
        </p:spPr>
        <p:txBody>
          <a:bodyPr>
            <a:normAutofit/>
          </a:bodyPr>
          <a:lstStyle/>
          <a:p>
            <a:endParaRPr lang="en-GB" dirty="0"/>
          </a:p>
          <a:p>
            <a:r>
              <a:rPr lang="en-GB" dirty="0"/>
              <a:t>Primer on DIA/SWATH</a:t>
            </a:r>
          </a:p>
          <a:p>
            <a:endParaRPr lang="en-GB" dirty="0"/>
          </a:p>
          <a:p>
            <a:endParaRPr lang="en-GB" dirty="0"/>
          </a:p>
          <a:p>
            <a:r>
              <a:rPr lang="en-GB" dirty="0"/>
              <a:t>Peptide centric or targeted data analysis</a:t>
            </a:r>
          </a:p>
          <a:p>
            <a:endParaRPr lang="en-GB" dirty="0"/>
          </a:p>
          <a:p>
            <a:endParaRPr lang="en-GB" dirty="0"/>
          </a:p>
          <a:p>
            <a:r>
              <a:rPr lang="en-GB" dirty="0"/>
              <a:t>Data set for the tutorial -- and where it came from</a:t>
            </a:r>
          </a:p>
          <a:p>
            <a:pPr lvl="1"/>
            <a:r>
              <a:rPr lang="en-GB" dirty="0"/>
              <a:t>Inspired by </a:t>
            </a:r>
            <a:r>
              <a:rPr lang="en-GB" dirty="0" err="1"/>
              <a:t>LFQBench</a:t>
            </a:r>
            <a:r>
              <a:rPr lang="en-GB" dirty="0"/>
              <a:t> (Navarro et al. Nature Biotech 2019) </a:t>
            </a:r>
          </a:p>
          <a:p>
            <a:endParaRPr lang="en-GB" dirty="0"/>
          </a:p>
        </p:txBody>
      </p:sp>
      <p:sp>
        <p:nvSpPr>
          <p:cNvPr id="4" name="Rounded Rectangle 3"/>
          <p:cNvSpPr/>
          <p:nvPr/>
        </p:nvSpPr>
        <p:spPr>
          <a:xfrm>
            <a:off x="993467" y="4454062"/>
            <a:ext cx="9069947" cy="1242761"/>
          </a:xfrm>
          <a:prstGeom prst="roundRect">
            <a:avLst/>
          </a:prstGeom>
          <a:solidFill>
            <a:srgbClr val="FF0000">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28772999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10673</TotalTime>
  <Words>1071</Words>
  <Application>Microsoft Office PowerPoint</Application>
  <PresentationFormat>Widescreen</PresentationFormat>
  <Paragraphs>172</Paragraphs>
  <Slides>20</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PowerPoint Presentation</vt:lpstr>
      <vt:lpstr>Outline</vt:lpstr>
      <vt:lpstr>PowerPoint Presentation</vt:lpstr>
      <vt:lpstr>PowerPoint Presentation</vt:lpstr>
      <vt:lpstr>PowerPoint Presentation</vt:lpstr>
      <vt:lpstr>Outline</vt:lpstr>
      <vt:lpstr>fragment ion spectrum 600-625 m/z </vt:lpstr>
      <vt:lpstr>PowerPoint Presentation</vt:lpstr>
      <vt:lpstr>Outline</vt:lpstr>
      <vt:lpstr>PowerPoint Presentation</vt:lpstr>
      <vt:lpstr>LFQBench study</vt:lpstr>
      <vt:lpstr>LFQBench study output</vt:lpstr>
      <vt:lpstr>PowerPoint Presentation</vt:lpstr>
      <vt:lpstr>PowerPoint Presentation</vt:lpstr>
      <vt:lpstr>PowerPoint Presentation</vt:lpstr>
      <vt:lpstr>Backup</vt:lpstr>
      <vt:lpstr>PowerPoint Presentation</vt:lpstr>
      <vt:lpstr>PowerPoint Presentation</vt:lpstr>
      <vt:lpstr>PowerPoint Presentation</vt:lpstr>
      <vt:lpstr>PowerPoint Presentation</vt:lpstr>
    </vt:vector>
  </TitlesOfParts>
  <Company>ETH Zuerich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Collins</dc:creator>
  <cp:lastModifiedBy>Ben Collins</cp:lastModifiedBy>
  <cp:revision>256</cp:revision>
  <dcterms:created xsi:type="dcterms:W3CDTF">2019-02-15T14:16:12Z</dcterms:created>
  <dcterms:modified xsi:type="dcterms:W3CDTF">2020-04-07T09:05:31Z</dcterms:modified>
</cp:coreProperties>
</file>