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  <p:sldId id="269" r:id="rId4"/>
    <p:sldId id="263" r:id="rId5"/>
    <p:sldId id="266" r:id="rId6"/>
    <p:sldId id="265" r:id="rId7"/>
    <p:sldId id="267" r:id="rId8"/>
    <p:sldId id="268" r:id="rId9"/>
    <p:sldId id="270" r:id="rId10"/>
    <p:sldId id="271" r:id="rId11"/>
    <p:sldId id="274" r:id="rId12"/>
    <p:sldId id="273" r:id="rId13"/>
    <p:sldId id="275" r:id="rId14"/>
    <p:sldId id="277" r:id="rId15"/>
    <p:sldId id="276" r:id="rId16"/>
    <p:sldId id="278" r:id="rId17"/>
    <p:sldId id="280" r:id="rId18"/>
    <p:sldId id="281" r:id="rId19"/>
    <p:sldId id="282" r:id="rId20"/>
    <p:sldId id="283" r:id="rId21"/>
    <p:sldId id="285" r:id="rId22"/>
    <p:sldId id="284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301" r:id="rId32"/>
    <p:sldId id="295" r:id="rId33"/>
    <p:sldId id="296" r:id="rId34"/>
    <p:sldId id="297" r:id="rId35"/>
    <p:sldId id="298" r:id="rId36"/>
    <p:sldId id="299" r:id="rId37"/>
    <p:sldId id="300" r:id="rId38"/>
    <p:sldId id="302" r:id="rId39"/>
    <p:sldId id="260" r:id="rId40"/>
    <p:sldId id="261" r:id="rId41"/>
    <p:sldId id="262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292" y="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Photos Including Alex or Simon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Alex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Sheet1!$A$2:$A$16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17</c:v>
                </c:pt>
                <c:pt idx="1">
                  <c:v>21</c:v>
                </c:pt>
                <c:pt idx="2">
                  <c:v>9</c:v>
                </c:pt>
                <c:pt idx="3">
                  <c:v>7</c:v>
                </c:pt>
                <c:pt idx="4">
                  <c:v>10</c:v>
                </c:pt>
                <c:pt idx="5">
                  <c:v>30</c:v>
                </c:pt>
                <c:pt idx="6">
                  <c:v>45</c:v>
                </c:pt>
                <c:pt idx="7">
                  <c:v>26</c:v>
                </c:pt>
                <c:pt idx="8">
                  <c:v>80</c:v>
                </c:pt>
                <c:pt idx="9">
                  <c:v>40</c:v>
                </c:pt>
                <c:pt idx="10">
                  <c:v>32</c:v>
                </c:pt>
                <c:pt idx="11">
                  <c:v>20</c:v>
                </c:pt>
                <c:pt idx="12">
                  <c:v>10</c:v>
                </c:pt>
                <c:pt idx="13">
                  <c:v>40</c:v>
                </c:pt>
                <c:pt idx="14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1F6-496D-A9F0-6476CC97A8B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Simon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Sheet1!$A$2:$A$16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Sheet1!$C$2:$C$16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30</c:v>
                </c:pt>
                <c:pt idx="4">
                  <c:v>13</c:v>
                </c:pt>
                <c:pt idx="5">
                  <c:v>35</c:v>
                </c:pt>
                <c:pt idx="6">
                  <c:v>38</c:v>
                </c:pt>
                <c:pt idx="7">
                  <c:v>32</c:v>
                </c:pt>
                <c:pt idx="8">
                  <c:v>50</c:v>
                </c:pt>
                <c:pt idx="9">
                  <c:v>60</c:v>
                </c:pt>
                <c:pt idx="10">
                  <c:v>45</c:v>
                </c:pt>
                <c:pt idx="11">
                  <c:v>50</c:v>
                </c:pt>
                <c:pt idx="12">
                  <c:v>35</c:v>
                </c:pt>
                <c:pt idx="13">
                  <c:v>15</c:v>
                </c:pt>
                <c:pt idx="14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1F6-496D-A9F0-6476CC97A8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680770336"/>
        <c:axId val="-1679795920"/>
      </c:barChart>
      <c:catAx>
        <c:axId val="-16807703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679795920"/>
        <c:crosses val="autoZero"/>
        <c:auto val="1"/>
        <c:lblAlgn val="ctr"/>
        <c:lblOffset val="100"/>
        <c:noMultiLvlLbl val="0"/>
      </c:catAx>
      <c:valAx>
        <c:axId val="-1679795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Count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680770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0.59021</cdr:x>
      <cdr:y>0.21354</cdr:y>
    </cdr:from>
    <cdr:to>
      <cdr:x>0.6257</cdr:x>
      <cdr:y>0.32338</cdr:y>
    </cdr:to>
    <cdr:cxnSp macro="">
      <cdr:nvCxnSpPr>
        <cdr:cNvPr id="5" name="Straight Arrow Connector 4"/>
        <cdr:cNvCxnSpPr/>
      </cdr:nvCxnSpPr>
      <cdr:spPr>
        <a:xfrm xmlns:a="http://schemas.openxmlformats.org/drawingml/2006/main" flipH="1">
          <a:off x="6206412" y="1033851"/>
          <a:ext cx="373225" cy="531845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rgbClr val="C0000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0.07646</cdr:x>
      <cdr:y>0.53152</cdr:y>
    </cdr:from>
    <cdr:to>
      <cdr:x>0.07646</cdr:x>
      <cdr:y>0.66257</cdr:y>
    </cdr:to>
    <cdr:cxnSp macro="">
      <cdr:nvCxnSpPr>
        <cdr:cNvPr id="7" name="Straight Arrow Connector 6"/>
        <cdr:cNvCxnSpPr/>
      </cdr:nvCxnSpPr>
      <cdr:spPr>
        <a:xfrm xmlns:a="http://schemas.openxmlformats.org/drawingml/2006/main">
          <a:off x="803988" y="2573402"/>
          <a:ext cx="0" cy="634481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rgbClr val="C0000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0.27735</cdr:x>
      <cdr:y>0.44865</cdr:y>
    </cdr:from>
    <cdr:to>
      <cdr:x>0.27735</cdr:x>
      <cdr:y>0.5797</cdr:y>
    </cdr:to>
    <cdr:cxnSp macro="">
      <cdr:nvCxnSpPr>
        <cdr:cNvPr id="8" name="Straight Arrow Connector 7"/>
        <cdr:cNvCxnSpPr/>
      </cdr:nvCxnSpPr>
      <cdr:spPr>
        <a:xfrm xmlns:a="http://schemas.openxmlformats.org/drawingml/2006/main">
          <a:off x="2916508" y="2172185"/>
          <a:ext cx="0" cy="634481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rgbClr val="C0000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168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5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95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6E2E0-E970-DD49-A161-2438832BCC96}" type="datetimeFigureOut">
              <a:rPr lang="en-US"/>
              <a:pPr>
                <a:defRPr/>
              </a:pPr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FCF5E-A806-4144-BE7B-EEDCEE6C8B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669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10D4E-C357-5F40-991D-965A6D1BA03F}" type="datetimeFigureOut">
              <a:rPr lang="en-US"/>
              <a:pPr>
                <a:defRPr/>
              </a:pPr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2C3BE-654A-4848-A175-DA65A401E3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676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289D0-60C4-8845-A2C3-5EA10BA5FD0C}" type="datetimeFigureOut">
              <a:rPr lang="en-US"/>
              <a:pPr>
                <a:defRPr/>
              </a:pPr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8E376-8178-D14A-89B8-63335513C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9427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F2557-1077-BE4B-BAAD-11D64B102A51}" type="datetimeFigureOut">
              <a:rPr lang="en-US"/>
              <a:pPr>
                <a:defRPr/>
              </a:pPr>
              <a:t>4/5/2017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3ACCC-E387-744F-8D11-9845B6AEDC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621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C8EB0-F69E-5E4D-92C4-E6D6CCF15D5E}" type="datetimeFigureOut">
              <a:rPr lang="en-US"/>
              <a:pPr>
                <a:defRPr/>
              </a:pPr>
              <a:t>4/5/2017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D97AC-C277-4642-9E78-DDCD1EB686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164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ECCDE-7DD9-4A4B-BD73-9548574B39C4}" type="datetimeFigureOut">
              <a:rPr lang="en-US"/>
              <a:pPr>
                <a:defRPr/>
              </a:pPr>
              <a:t>4/5/2017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6E999-A124-FB4A-BFA5-87CAEFF43A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28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28252-D6CE-4940-A2BA-D4C7B9BEA062}" type="datetimeFigureOut">
              <a:rPr lang="en-US"/>
              <a:pPr>
                <a:defRPr/>
              </a:pPr>
              <a:t>4/5/2017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92A33-1E1A-D845-9CE8-B2EF994BF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297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05B72-58A7-A64B-B902-E2A693E39273}" type="datetimeFigureOut">
              <a:rPr lang="en-US"/>
              <a:pPr>
                <a:defRPr/>
              </a:pPr>
              <a:t>4/5/2017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B5C77-F70B-314A-B924-4A20FF17D5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78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262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B41F5-1EFD-3C45-9144-E243498848E5}" type="datetimeFigureOut">
              <a:rPr lang="en-US"/>
              <a:pPr>
                <a:defRPr/>
              </a:pPr>
              <a:t>4/5/2017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8B3D0-A2F7-5445-9E8F-F534436797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7608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41763-8B61-D646-9B8E-D1480204CCAF}" type="datetimeFigureOut">
              <a:rPr lang="en-US"/>
              <a:pPr>
                <a:defRPr/>
              </a:pPr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582FC-2224-FC40-B77A-A0941790DA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985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A9C1C-AB3A-E34F-968A-98EA11BFD72C}" type="datetimeFigureOut">
              <a:rPr lang="en-US"/>
              <a:pPr>
                <a:defRPr/>
              </a:pPr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0AFB8-1552-6D46-9DFB-0B91EDB7B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23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511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6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70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68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12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958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596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6DF1C-3E78-4C5C-9334-F3D2A60DDE3A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95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News Gothic MT"/>
                <a:ea typeface="+mn-ea"/>
                <a:cs typeface="+mn-cs"/>
              </a:defRPr>
            </a:lvl1pPr>
          </a:lstStyle>
          <a:p>
            <a:pPr>
              <a:defRPr/>
            </a:pPr>
            <a:fld id="{9CF44DA2-3FFB-E04E-92DF-423B746B395E}" type="datetimeFigureOut">
              <a:rPr lang="en-US"/>
              <a:pPr>
                <a:defRPr/>
              </a:pPr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News Gothic M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News Gothic MT"/>
                <a:ea typeface="+mn-ea"/>
                <a:cs typeface="+mn-cs"/>
              </a:defRPr>
            </a:lvl1pPr>
          </a:lstStyle>
          <a:p>
            <a:pPr>
              <a:defRPr/>
            </a:pPr>
            <a:fld id="{ED787307-752E-5E4E-B06D-A42A04E495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756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News Gothic MT"/>
          <a:ea typeface="ＭＳ Ｐゴシック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skyline.ms/webinar14.ur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ms/QA4Skyline.url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ms/Skyline.url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skyline.ms/survey4webinar.url" TargetMode="External"/><Relationship Id="rId2" Type="http://schemas.openxmlformats.org/officeDocument/2006/relationships/hyperlink" Target="https://skyline.ms/QA4Skyline.ur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hyperlink" Target="https://skyline.ms/survey4webinar.ur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362200" y="838200"/>
            <a:ext cx="7315200" cy="2819400"/>
          </a:xfrm>
        </p:spPr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3200" dirty="0">
                <a:latin typeface="Bookman Old Style" panose="02050604050505020204" pitchFamily="18" charset="0"/>
              </a:rPr>
              <a:t> Optimizing Large Scale DIA </a:t>
            </a:r>
            <a:br>
              <a:rPr lang="en-US" sz="3200" dirty="0">
                <a:latin typeface="Bookman Old Style" panose="02050604050505020204" pitchFamily="18" charset="0"/>
              </a:rPr>
            </a:br>
            <a:r>
              <a:rPr lang="en-US" sz="3200" dirty="0">
                <a:latin typeface="Bookman Old Style" panose="02050604050505020204" pitchFamily="18" charset="0"/>
              </a:rPr>
              <a:t>with Skyline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724400" y="1295400"/>
            <a:ext cx="4495800" cy="1143000"/>
          </a:xfrm>
        </p:spPr>
        <p:txBody>
          <a:bodyPr>
            <a:normAutofit/>
          </a:bodyPr>
          <a:lstStyle/>
          <a:p>
            <a:pPr algn="r"/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Tutorial Webinar #15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143000"/>
            <a:ext cx="2438400" cy="908050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1828800" y="3657600"/>
            <a:ext cx="8229600" cy="2590800"/>
          </a:xfrm>
          <a:prstGeom prst="rect">
            <a:avLst/>
          </a:prstGeom>
        </p:spPr>
        <p:txBody>
          <a:bodyPr vert="horz" anchor="b" anchorCtr="0">
            <a:normAutofit fontScale="8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With </a:t>
            </a: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Brendan MacLean (Principal Developer, Skyline)</a:t>
            </a: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dirty="0">
                <a:solidFill>
                  <a:srgbClr val="1F497D"/>
                </a:solidFill>
              </a:rPr>
              <a:t/>
            </a:r>
            <a:br>
              <a:rPr lang="en-US" dirty="0">
                <a:solidFill>
                  <a:srgbClr val="1F497D"/>
                </a:solidFill>
              </a:rPr>
            </a:b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4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Peptide Differences (q value &lt; 0.05)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29 Proteins (5 &gt; 1 peptide)</a:t>
            </a:r>
          </a:p>
          <a:p>
            <a:r>
              <a:rPr lang="en-US" dirty="0"/>
              <a:t>63 Peptides (39 in proteins &gt; 1 peptide)</a:t>
            </a:r>
          </a:p>
          <a:p>
            <a:r>
              <a:rPr lang="en-US" dirty="0"/>
              <a:t>24 Peptides in proteins with one significant peptide</a:t>
            </a:r>
          </a:p>
          <a:p>
            <a:endParaRPr lang="en-US" dirty="0"/>
          </a:p>
          <a:p>
            <a:r>
              <a:rPr lang="en-US" dirty="0" err="1"/>
              <a:t>MSstats</a:t>
            </a:r>
            <a:r>
              <a:rPr lang="en-US" dirty="0"/>
              <a:t> protein comparison does better</a:t>
            </a:r>
            <a:br>
              <a:rPr lang="en-US" dirty="0"/>
            </a:br>
            <a:r>
              <a:rPr lang="en-US" sz="2000" dirty="0"/>
              <a:t>(see Choi M, J. Proteome Res. 2017)</a:t>
            </a:r>
          </a:p>
        </p:txBody>
      </p:sp>
    </p:spTree>
    <p:extLst>
      <p:ext uri="{BB962C8B-B14F-4D97-AF65-F5344CB8AC3E}">
        <p14:creationId xmlns:p14="http://schemas.microsoft.com/office/powerpoint/2010/main" val="4240812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017" y="0"/>
            <a:ext cx="738498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792" y="1819640"/>
            <a:ext cx="4467225" cy="43148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7839" y="1199626"/>
            <a:ext cx="42340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sp|P00330|ADH1_YEAST</a:t>
            </a:r>
          </a:p>
          <a:p>
            <a:r>
              <a:rPr lang="en-US" sz="1400" dirty="0"/>
              <a:t>    K.SANLMAGHWVAISGAAGGLGSLAVQYAK.A [164, 191]</a:t>
            </a:r>
          </a:p>
        </p:txBody>
      </p:sp>
    </p:spTree>
    <p:extLst>
      <p:ext uri="{BB962C8B-B14F-4D97-AF65-F5344CB8AC3E}">
        <p14:creationId xmlns:p14="http://schemas.microsoft.com/office/powerpoint/2010/main" val="3882643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792" y="1818812"/>
            <a:ext cx="4467225" cy="43148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7017" y="0"/>
            <a:ext cx="7384983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7839" y="1199626"/>
            <a:ext cx="2405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sp|O13525|COQ4_YEAST</a:t>
            </a:r>
          </a:p>
          <a:p>
            <a:r>
              <a:rPr lang="en-US" sz="1400" dirty="0"/>
              <a:t>    R.LYNIYLPWAVR.T [260, 270]</a:t>
            </a:r>
          </a:p>
        </p:txBody>
      </p:sp>
    </p:spTree>
    <p:extLst>
      <p:ext uri="{BB962C8B-B14F-4D97-AF65-F5344CB8AC3E}">
        <p14:creationId xmlns:p14="http://schemas.microsoft.com/office/powerpoint/2010/main" val="1333973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79" y="1818999"/>
            <a:ext cx="4467225" cy="43148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7571" y="0"/>
            <a:ext cx="738442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7839" y="1199626"/>
            <a:ext cx="32728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sp|P33734|HIS5_YEAST</a:t>
            </a:r>
          </a:p>
          <a:p>
            <a:r>
              <a:rPr lang="en-US" sz="1400" dirty="0"/>
              <a:t>    K.IPVIASSGAGVPEHFEEAFLK.T [493, 513]</a:t>
            </a:r>
          </a:p>
        </p:txBody>
      </p:sp>
    </p:spTree>
    <p:extLst>
      <p:ext uri="{BB962C8B-B14F-4D97-AF65-F5344CB8AC3E}">
        <p14:creationId xmlns:p14="http://schemas.microsoft.com/office/powerpoint/2010/main" val="29202313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79" y="1818999"/>
            <a:ext cx="4467225" cy="43148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3604" y="0"/>
            <a:ext cx="7368396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7839" y="1199626"/>
            <a:ext cx="32728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sp|P33734|HIS5_YEAST</a:t>
            </a:r>
          </a:p>
          <a:p>
            <a:r>
              <a:rPr lang="en-US" sz="1400" dirty="0"/>
              <a:t>    K.IPVIASSGAGVPEHFEEAFLK.T [493, 513]</a:t>
            </a:r>
          </a:p>
        </p:txBody>
      </p:sp>
    </p:spTree>
    <p:extLst>
      <p:ext uri="{BB962C8B-B14F-4D97-AF65-F5344CB8AC3E}">
        <p14:creationId xmlns:p14="http://schemas.microsoft.com/office/powerpoint/2010/main" val="226876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Skyline Compared (Statistically)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Webinar 14: Large Scale DIA with Skyline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hlinkClick r:id="rId2"/>
              </a:rPr>
              <a:t>http://skyline.ms/webinar14.url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901462" y="2436303"/>
            <a:ext cx="5791200" cy="1143000"/>
            <a:chOff x="3124200" y="5029200"/>
            <a:chExt cx="5791200" cy="1143000"/>
          </a:xfrm>
        </p:grpSpPr>
        <p:grpSp>
          <p:nvGrpSpPr>
            <p:cNvPr id="5" name="Group 4"/>
            <p:cNvGrpSpPr/>
            <p:nvPr/>
          </p:nvGrpSpPr>
          <p:grpSpPr>
            <a:xfrm>
              <a:off x="3124200" y="5029200"/>
              <a:ext cx="5791200" cy="1143000"/>
              <a:chOff x="2971800" y="4410075"/>
              <a:chExt cx="5791200" cy="1143000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4102609" y="4706642"/>
                <a:ext cx="24128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/>
                  <a:t>Navarro, </a:t>
                </a:r>
                <a:r>
                  <a:rPr lang="en-US" dirty="0"/>
                  <a:t>et al. &amp; </a:t>
                </a:r>
                <a:r>
                  <a:rPr lang="en-US" dirty="0" err="1"/>
                  <a:t>Tenzer</a:t>
                </a:r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180284" y="5016698"/>
                <a:ext cx="32160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400" i="1" dirty="0"/>
                  <a:t>A multicenter study, Nature Biotech. 2016</a:t>
                </a:r>
                <a:endParaRPr lang="en-US" sz="1400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971800" y="4410075"/>
                <a:ext cx="5791200" cy="1143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pic>
          <p:nvPicPr>
            <p:cNvPr id="6" name="Picture 2" descr="Stefan Tenzer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8897" y="5133967"/>
              <a:ext cx="933467" cy="933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Pedro Navarro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6262" y="5133967"/>
              <a:ext cx="943386" cy="9433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60237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 (May 2015)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89397"/>
            <a:ext cx="10515600" cy="4351338"/>
          </a:xfrm>
        </p:spPr>
        <p:txBody>
          <a:bodyPr/>
          <a:lstStyle/>
          <a:p>
            <a:r>
              <a:rPr lang="en-US" dirty="0" err="1"/>
              <a:t>Spectronaut</a:t>
            </a:r>
            <a:r>
              <a:rPr lang="en-US" dirty="0"/>
              <a:t> 42,439 peptides identified (56% more!)</a:t>
            </a:r>
          </a:p>
          <a:p>
            <a:r>
              <a:rPr lang="en-US" dirty="0" err="1"/>
              <a:t>OpenSWATH</a:t>
            </a:r>
            <a:r>
              <a:rPr lang="en-US" dirty="0"/>
              <a:t> 40,387 peptides identified (49% more!)</a:t>
            </a:r>
          </a:p>
          <a:p>
            <a:r>
              <a:rPr lang="en-US" dirty="0"/>
              <a:t>DIA Umpire 31,256 peptides identified</a:t>
            </a:r>
          </a:p>
          <a:p>
            <a:r>
              <a:rPr lang="en-US" dirty="0" err="1"/>
              <a:t>PeakView</a:t>
            </a:r>
            <a:r>
              <a:rPr lang="en-US" dirty="0"/>
              <a:t> 28,424 peptides identified</a:t>
            </a:r>
          </a:p>
          <a:p>
            <a:r>
              <a:rPr lang="en-US" dirty="0"/>
              <a:t>Skyline 27,121 peptides identified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781" y="4105012"/>
            <a:ext cx="10050859" cy="2446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6733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Extraction Width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10,000 </a:t>
            </a:r>
            <a:r>
              <a:rPr lang="en-US" dirty="0" err="1"/>
              <a:t>rp</a:t>
            </a:r>
            <a:r>
              <a:rPr lang="en-US" dirty="0"/>
              <a:t> (default)                       ±10 ppm (centroided)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915799" y="2324894"/>
            <a:ext cx="4195763" cy="3352799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5476809" y="2323370"/>
            <a:ext cx="4197096" cy="33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9531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 (October 2016)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89397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Skyline 42,517 peptides identified (</a:t>
            </a:r>
            <a:r>
              <a:rPr lang="en-US" sz="2400" i="1" dirty="0"/>
              <a:t>16,500 human, 13,500 yeast, 12,000 E. coli</a:t>
            </a:r>
            <a:r>
              <a:rPr lang="en-US" sz="2400" dirty="0"/>
              <a:t>)</a:t>
            </a:r>
          </a:p>
          <a:p>
            <a:r>
              <a:rPr lang="en-US" sz="2400" dirty="0" err="1"/>
              <a:t>Spectronaut</a:t>
            </a:r>
            <a:r>
              <a:rPr lang="en-US" sz="2400" dirty="0"/>
              <a:t> 42,325 peptides identified</a:t>
            </a:r>
          </a:p>
          <a:p>
            <a:r>
              <a:rPr lang="en-US" sz="2400" dirty="0" err="1"/>
              <a:t>OpenSWATH</a:t>
            </a:r>
            <a:r>
              <a:rPr lang="en-US" sz="2400" dirty="0"/>
              <a:t> 40,728 peptides identified</a:t>
            </a:r>
          </a:p>
          <a:p>
            <a:r>
              <a:rPr lang="en-US" sz="2400" dirty="0"/>
              <a:t>DIA Umpire 36,249 peptides identified</a:t>
            </a:r>
          </a:p>
          <a:p>
            <a:r>
              <a:rPr lang="en-US" sz="2400" dirty="0"/>
              <a:t>SWATH 2.0 35,489 peptides identified</a:t>
            </a:r>
          </a:p>
        </p:txBody>
      </p:sp>
      <p:sp>
        <p:nvSpPr>
          <p:cNvPr id="5" name="Rectangle 4"/>
          <p:cNvSpPr/>
          <p:nvPr/>
        </p:nvSpPr>
        <p:spPr>
          <a:xfrm>
            <a:off x="9592962" y="4419600"/>
            <a:ext cx="304800" cy="1066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467" y="3675064"/>
            <a:ext cx="8036586" cy="293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826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Before (January 2014)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Dario </a:t>
            </a:r>
            <a:r>
              <a:rPr lang="en-US" dirty="0" err="1"/>
              <a:t>Amodei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Mallick</a:t>
            </a:r>
            <a:r>
              <a:rPr lang="en-US" dirty="0"/>
              <a:t> Lab, Stanford)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371600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015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05000" y="1690688"/>
            <a:ext cx="8382000" cy="49377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Welcome from the Skyline team!</a:t>
            </a:r>
            <a:endParaRPr lang="en-US" sz="3200" b="1" dirty="0"/>
          </a:p>
          <a:p>
            <a:pPr>
              <a:lnSpc>
                <a:spcPct val="150000"/>
              </a:lnSpc>
            </a:pPr>
            <a:r>
              <a:rPr lang="en-US" dirty="0"/>
              <a:t>Optimizing Large Scale DIA with Skyline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Introduction and overview with Brendan MacLean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Tutorial with Brendan MacLean</a:t>
            </a:r>
          </a:p>
          <a:p>
            <a:pPr>
              <a:lnSpc>
                <a:spcPct val="150000"/>
              </a:lnSpc>
            </a:pPr>
            <a:r>
              <a:rPr lang="en-US" dirty="0"/>
              <a:t>Audience Q&amp;A – submit questions to Google Form: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b="1" u="sng" dirty="0">
                <a:hlinkClick r:id="rId2"/>
              </a:rPr>
              <a:t>https://skyline.ms/QA4Skyline.url</a:t>
            </a:r>
            <a:r>
              <a:rPr lang="en-US" b="1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8871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Shortly After (January 2014)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Incompatibility between</a:t>
            </a:r>
          </a:p>
          <a:p>
            <a:pPr lvl="1"/>
            <a:r>
              <a:rPr lang="en-US" dirty="0"/>
              <a:t>New SCIEX </a:t>
            </a:r>
            <a:r>
              <a:rPr lang="en-US" dirty="0" err="1"/>
              <a:t>wiff</a:t>
            </a:r>
            <a:r>
              <a:rPr lang="en-US" dirty="0"/>
              <a:t> reader</a:t>
            </a:r>
          </a:p>
          <a:p>
            <a:pPr lvl="1"/>
            <a:r>
              <a:rPr lang="en-US" dirty="0"/>
              <a:t>DIA isolation scheme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371600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2556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Next 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Adding (RT delta)</a:t>
            </a:r>
            <a:r>
              <a:rPr lang="en-US" baseline="30000" dirty="0"/>
              <a:t>2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1" y="1371600"/>
            <a:ext cx="7315199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89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Recently (June 2016)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Bruker reports much higher detections with </a:t>
            </a:r>
            <a:r>
              <a:rPr lang="en-US" dirty="0" err="1"/>
              <a:t>Spectronaut</a:t>
            </a:r>
            <a:endParaRPr lang="en-US" dirty="0"/>
          </a:p>
          <a:p>
            <a:pPr lvl="1"/>
            <a:r>
              <a:rPr lang="en-US" dirty="0" err="1"/>
              <a:t>MaxQuant</a:t>
            </a:r>
            <a:r>
              <a:rPr lang="en-US" dirty="0"/>
              <a:t> DDA library with 19,500 peptide precursors</a:t>
            </a:r>
          </a:p>
          <a:p>
            <a:r>
              <a:rPr lang="en-US" dirty="0"/>
              <a:t>Dataset 1 </a:t>
            </a:r>
          </a:p>
          <a:p>
            <a:pPr lvl="1"/>
            <a:r>
              <a:rPr lang="en-US" dirty="0" err="1"/>
              <a:t>Spectronaut</a:t>
            </a:r>
            <a:r>
              <a:rPr lang="en-US" dirty="0"/>
              <a:t> 10,500 peptide precursors detected</a:t>
            </a:r>
          </a:p>
          <a:p>
            <a:r>
              <a:rPr lang="en-US" dirty="0"/>
              <a:t>Dataset 2 </a:t>
            </a:r>
          </a:p>
          <a:p>
            <a:pPr lvl="1"/>
            <a:r>
              <a:rPr lang="en-US" dirty="0" err="1"/>
              <a:t>Spectronaut</a:t>
            </a:r>
            <a:r>
              <a:rPr lang="en-US" dirty="0"/>
              <a:t> 17,500 peptide precursors detected</a:t>
            </a:r>
          </a:p>
          <a:p>
            <a:pPr lvl="1"/>
            <a:r>
              <a:rPr lang="en-US" dirty="0"/>
              <a:t>Skyline 14,000 peptide precursors detected</a:t>
            </a:r>
          </a:p>
          <a:p>
            <a:r>
              <a:rPr lang="en-US" dirty="0"/>
              <a:t>25% more!</a:t>
            </a:r>
          </a:p>
        </p:txBody>
      </p:sp>
    </p:spTree>
    <p:extLst>
      <p:ext uri="{BB962C8B-B14F-4D97-AF65-F5344CB8AC3E}">
        <p14:creationId xmlns:p14="http://schemas.microsoft.com/office/powerpoint/2010/main" val="31417203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Mass Error Issue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clue histograms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8225215" y="1666155"/>
            <a:ext cx="3100030" cy="4823135"/>
            <a:chOff x="3710359" y="1706730"/>
            <a:chExt cx="3100030" cy="4823135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0435" y="1706730"/>
              <a:ext cx="2899954" cy="4059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7"/>
            <p:cNvSpPr txBox="1"/>
            <p:nvPr/>
          </p:nvSpPr>
          <p:spPr>
            <a:xfrm>
              <a:off x="4748635" y="5785185"/>
              <a:ext cx="1242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Mean = 8.0</a:t>
              </a:r>
            </a:p>
          </p:txBody>
        </p:sp>
        <p:sp>
          <p:nvSpPr>
            <p:cNvPr id="12" name="TextBox 10"/>
            <p:cNvSpPr txBox="1"/>
            <p:nvPr/>
          </p:nvSpPr>
          <p:spPr>
            <a:xfrm>
              <a:off x="5053435" y="6160533"/>
              <a:ext cx="946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SD = 4.1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76354" y="5456818"/>
              <a:ext cx="182402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Mass Error (PPM)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216412" y="1706730"/>
              <a:ext cx="254390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Dataset 2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3312076" y="3558593"/>
              <a:ext cx="116589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Frequency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65935" y="1654353"/>
            <a:ext cx="3127825" cy="4834937"/>
            <a:chOff x="610329" y="1676409"/>
            <a:chExt cx="3127825" cy="4834937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1690688"/>
              <a:ext cx="2899954" cy="4059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13"/>
            <p:cNvSpPr txBox="1"/>
            <p:nvPr/>
          </p:nvSpPr>
          <p:spPr>
            <a:xfrm>
              <a:off x="1676400" y="5766666"/>
              <a:ext cx="13596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Mean = 0.47</a:t>
              </a:r>
            </a:p>
          </p:txBody>
        </p:sp>
        <p:sp>
          <p:nvSpPr>
            <p:cNvPr id="6" name="TextBox 16"/>
            <p:cNvSpPr txBox="1"/>
            <p:nvPr/>
          </p:nvSpPr>
          <p:spPr>
            <a:xfrm>
              <a:off x="1981200" y="6142014"/>
              <a:ext cx="946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SD = 2.3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504119" y="5440779"/>
              <a:ext cx="182402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Mass Error (PPM)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166451" y="1676409"/>
              <a:ext cx="254390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Dataset 1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212046" y="3535989"/>
              <a:ext cx="116589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Frequency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4331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Spectronaut</a:t>
            </a:r>
            <a:r>
              <a:rPr lang="en-US" dirty="0"/>
              <a:t> Mass Error Correction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546" y="2316480"/>
            <a:ext cx="5943348" cy="31887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5" y="2316480"/>
            <a:ext cx="5579691" cy="30751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78746" y="1947148"/>
            <a:ext cx="25439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Dataset 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40266" y="1974688"/>
            <a:ext cx="25439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Dataset 2</a:t>
            </a:r>
          </a:p>
        </p:txBody>
      </p:sp>
    </p:spTree>
    <p:extLst>
      <p:ext uri="{BB962C8B-B14F-4D97-AF65-F5344CB8AC3E}">
        <p14:creationId xmlns:p14="http://schemas.microsoft.com/office/powerpoint/2010/main" val="21707116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Mass Errors from Skyline Reports (R plots)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499360"/>
            <a:ext cx="5890619" cy="33134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29" y="2572940"/>
            <a:ext cx="5884671" cy="33101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81710" y="1974688"/>
            <a:ext cx="25439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Dataset 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40266" y="1974688"/>
            <a:ext cx="25439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Dataset 2</a:t>
            </a:r>
          </a:p>
        </p:txBody>
      </p:sp>
    </p:spTree>
    <p:extLst>
      <p:ext uri="{BB962C8B-B14F-4D97-AF65-F5344CB8AC3E}">
        <p14:creationId xmlns:p14="http://schemas.microsoft.com/office/powerpoint/2010/main" val="31132706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Mass Errors from Skyline Reports (R plots)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499360"/>
            <a:ext cx="5890619" cy="33134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72455" y="1947035"/>
            <a:ext cx="25439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Dataset 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40266" y="1974688"/>
            <a:ext cx="25439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Dataset 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18" y="2575592"/>
            <a:ext cx="5903182" cy="33101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41969" y="2831939"/>
            <a:ext cx="2604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Read-Time Calibration Off</a:t>
            </a:r>
          </a:p>
        </p:txBody>
      </p:sp>
    </p:spTree>
    <p:extLst>
      <p:ext uri="{BB962C8B-B14F-4D97-AF65-F5344CB8AC3E}">
        <p14:creationId xmlns:p14="http://schemas.microsoft.com/office/powerpoint/2010/main" val="14520901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 Bruker Calibrated Dataset 2 (July 2016)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Dataset 1</a:t>
            </a:r>
          </a:p>
          <a:p>
            <a:pPr lvl="1"/>
            <a:r>
              <a:rPr lang="en-US" dirty="0"/>
              <a:t>Skyline 13,800 peptide precursors detected</a:t>
            </a:r>
          </a:p>
          <a:p>
            <a:pPr lvl="1"/>
            <a:r>
              <a:rPr lang="en-US" dirty="0" err="1"/>
              <a:t>Spectronaut</a:t>
            </a:r>
            <a:r>
              <a:rPr lang="en-US" dirty="0"/>
              <a:t> 10,500 peptide precursors detected</a:t>
            </a:r>
          </a:p>
          <a:p>
            <a:r>
              <a:rPr lang="en-US" dirty="0"/>
              <a:t>Dataset 2</a:t>
            </a:r>
          </a:p>
          <a:p>
            <a:pPr lvl="1"/>
            <a:r>
              <a:rPr lang="en-US" dirty="0"/>
              <a:t>Skyline 16,700 peptide precursors detected</a:t>
            </a:r>
          </a:p>
          <a:p>
            <a:pPr lvl="1"/>
            <a:r>
              <a:rPr lang="en-US" dirty="0" err="1"/>
              <a:t>Spectronaut</a:t>
            </a:r>
            <a:r>
              <a:rPr lang="en-US" dirty="0"/>
              <a:t> 17,500 peptide precursors detected (correction? 16,400)</a:t>
            </a:r>
          </a:p>
        </p:txBody>
      </p:sp>
    </p:spTree>
    <p:extLst>
      <p:ext uri="{BB962C8B-B14F-4D97-AF65-F5344CB8AC3E}">
        <p14:creationId xmlns:p14="http://schemas.microsoft.com/office/powerpoint/2010/main" val="37487057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Bruker Dataset 1 and 2 Review in Skyline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mass error plots (thanks to Alex)</a:t>
            </a:r>
          </a:p>
        </p:txBody>
      </p:sp>
    </p:spTree>
    <p:extLst>
      <p:ext uri="{BB962C8B-B14F-4D97-AF65-F5344CB8AC3E}">
        <p14:creationId xmlns:p14="http://schemas.microsoft.com/office/powerpoint/2010/main" val="26518105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Dataset 3: </a:t>
            </a:r>
            <a:r>
              <a:rPr lang="en-US" dirty="0" err="1"/>
              <a:t>MacCoss</a:t>
            </a:r>
            <a:r>
              <a:rPr lang="en-US" dirty="0"/>
              <a:t> Lab Specified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Optimized window placement (no SWATH 0.5 </a:t>
            </a:r>
            <a:r>
              <a:rPr lang="en-US" i="1" dirty="0"/>
              <a:t>m/z</a:t>
            </a:r>
            <a:r>
              <a:rPr lang="en-US" dirty="0"/>
              <a:t> overlap)</a:t>
            </a:r>
          </a:p>
          <a:p>
            <a:r>
              <a:rPr lang="en-US" dirty="0"/>
              <a:t>2-cycle overlapping isolation scheme for demultiplexing</a:t>
            </a:r>
          </a:p>
          <a:p>
            <a:r>
              <a:rPr lang="en-US" dirty="0"/>
              <a:t>400-1000 </a:t>
            </a:r>
            <a:r>
              <a:rPr lang="en-US" i="1" dirty="0"/>
              <a:t>m/z</a:t>
            </a:r>
            <a:r>
              <a:rPr lang="en-US" dirty="0"/>
              <a:t> (oops 400-964 </a:t>
            </a:r>
            <a:r>
              <a:rPr lang="en-US" i="1" dirty="0"/>
              <a:t>m/z</a:t>
            </a:r>
            <a:r>
              <a:rPr lang="en-US" dirty="0"/>
              <a:t>) by 24 </a:t>
            </a:r>
            <a:r>
              <a:rPr lang="en-US" i="1" dirty="0"/>
              <a:t>m/z</a:t>
            </a:r>
            <a:r>
              <a:rPr lang="en-US" dirty="0"/>
              <a:t> windows</a:t>
            </a:r>
          </a:p>
          <a:p>
            <a:r>
              <a:rPr lang="en-US" dirty="0"/>
              <a:t>Library from 12 DDA runs (6 Top20, 6 </a:t>
            </a:r>
            <a:r>
              <a:rPr lang="en-US" dirty="0" err="1"/>
              <a:t>fIE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32,860 peptide precursors</a:t>
            </a:r>
          </a:p>
          <a:p>
            <a:pPr lvl="1"/>
            <a:r>
              <a:rPr lang="en-US" dirty="0"/>
              <a:t>28,153 peptides</a:t>
            </a:r>
          </a:p>
          <a:p>
            <a:r>
              <a:rPr lang="en-US" dirty="0"/>
              <a:t>Measurable in 400-964 </a:t>
            </a:r>
            <a:r>
              <a:rPr lang="en-US" i="1" dirty="0"/>
              <a:t>m/z</a:t>
            </a:r>
          </a:p>
          <a:p>
            <a:pPr lvl="1"/>
            <a:r>
              <a:rPr lang="en-US" dirty="0"/>
              <a:t>27,135 peptide precursors</a:t>
            </a:r>
          </a:p>
          <a:p>
            <a:pPr lvl="1"/>
            <a:r>
              <a:rPr lang="en-US" dirty="0"/>
              <a:t>25,023 peptides</a:t>
            </a:r>
          </a:p>
        </p:txBody>
      </p:sp>
    </p:spTree>
    <p:extLst>
      <p:ext uri="{BB962C8B-B14F-4D97-AF65-F5344CB8AC3E}">
        <p14:creationId xmlns:p14="http://schemas.microsoft.com/office/powerpoint/2010/main" val="840004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Machine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Voice recognition (Xfinity and Verizon/Apple)</a:t>
            </a:r>
          </a:p>
          <a:p>
            <a:pPr lvl="1"/>
            <a:r>
              <a:rPr lang="en-US" dirty="0"/>
              <a:t>Brendan to Brandon</a:t>
            </a:r>
          </a:p>
          <a:p>
            <a:pPr lvl="1"/>
            <a:r>
              <a:rPr lang="en-US" dirty="0"/>
              <a:t>Collette to</a:t>
            </a:r>
            <a:br>
              <a:rPr lang="en-US" dirty="0"/>
            </a:br>
            <a:r>
              <a:rPr lang="en-US" dirty="0"/>
              <a:t>Carl, Colin, Colleen</a:t>
            </a:r>
          </a:p>
          <a:p>
            <a:pPr lvl="1"/>
            <a:r>
              <a:rPr lang="en-US" dirty="0" err="1"/>
              <a:t>Alair</a:t>
            </a:r>
            <a:r>
              <a:rPr lang="en-US" dirty="0"/>
              <a:t> to Larry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Statistical analyses</a:t>
            </a:r>
          </a:p>
          <a:p>
            <a:pPr lvl="1"/>
            <a:r>
              <a:rPr lang="en-US" dirty="0"/>
              <a:t>Name popularity?</a:t>
            </a:r>
          </a:p>
          <a:p>
            <a:pPr lvl="1"/>
            <a:r>
              <a:rPr lang="en-US" dirty="0"/>
              <a:t>Messages left for men v. women?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771500" y="2354629"/>
            <a:ext cx="7010400" cy="2562225"/>
            <a:chOff x="3464378" y="3453480"/>
            <a:chExt cx="7010400" cy="256222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4378" y="3453480"/>
              <a:ext cx="7010400" cy="2562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6621236" y="5535373"/>
              <a:ext cx="1143000" cy="187779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493329" y="5274859"/>
              <a:ext cx="519545" cy="232558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472919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Overlapping Isolation Scheme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582991" y="1263370"/>
            <a:ext cx="982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News Gothic MT"/>
                <a:ea typeface="ＭＳ Ｐゴシック" charset="0"/>
                <a:cs typeface="News Gothic MT"/>
              </a:rPr>
              <a:t>400 M/Z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306253" y="1260919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News Gothic MT"/>
                <a:ea typeface="ＭＳ Ｐゴシック" charset="0"/>
                <a:cs typeface="News Gothic MT"/>
              </a:rPr>
              <a:t>1000 M/Z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582990" y="1648090"/>
            <a:ext cx="7025910" cy="293055"/>
          </a:xfrm>
          <a:prstGeom prst="rect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News Gothic MT"/>
              </a:rPr>
              <a:t>Precursor Scan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582990" y="1949310"/>
            <a:ext cx="1737360" cy="293055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News Gothic MT"/>
              </a:rPr>
              <a:t>Fragment Scan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345840" y="2261931"/>
            <a:ext cx="1737360" cy="293055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News Gothic MT"/>
              </a:rPr>
              <a:t>Fragment Scan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108690" y="2554986"/>
            <a:ext cx="1737360" cy="293055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News Gothic MT"/>
              </a:rPr>
              <a:t>Fragment Scan</a:t>
            </a:r>
          </a:p>
        </p:txBody>
      </p:sp>
      <p:sp>
        <p:nvSpPr>
          <p:cNvPr id="34" name="Rectangle 33"/>
          <p:cNvSpPr/>
          <p:nvPr/>
        </p:nvSpPr>
        <p:spPr>
          <a:xfrm>
            <a:off x="7871540" y="2862299"/>
            <a:ext cx="1737360" cy="293055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News Gothic MT"/>
              </a:rPr>
              <a:t>Fragment Scan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595735" y="3155354"/>
            <a:ext cx="7025910" cy="293055"/>
          </a:xfrm>
          <a:prstGeom prst="rect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News Gothic MT"/>
              </a:rPr>
              <a:t>Precursor Scan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604060" y="3450849"/>
            <a:ext cx="1737360" cy="293055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News Gothic MT"/>
              </a:rPr>
              <a:t>Fragment Scan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366910" y="3763470"/>
            <a:ext cx="1737360" cy="293055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News Gothic MT"/>
              </a:rPr>
              <a:t>Fragment Scan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129760" y="4056525"/>
            <a:ext cx="1737360" cy="293055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News Gothic MT"/>
              </a:rPr>
              <a:t>Fragment Scan</a:t>
            </a:r>
          </a:p>
        </p:txBody>
      </p:sp>
      <p:sp>
        <p:nvSpPr>
          <p:cNvPr id="39" name="Rectangle 38"/>
          <p:cNvSpPr/>
          <p:nvPr/>
        </p:nvSpPr>
        <p:spPr>
          <a:xfrm>
            <a:off x="7892610" y="4363838"/>
            <a:ext cx="1737360" cy="293055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News Gothic MT"/>
              </a:rPr>
              <a:t>Fragment Scan</a:t>
            </a:r>
          </a:p>
        </p:txBody>
      </p:sp>
      <p:sp>
        <p:nvSpPr>
          <p:cNvPr id="40" name="Rectangle 39"/>
          <p:cNvSpPr/>
          <p:nvPr/>
        </p:nvSpPr>
        <p:spPr>
          <a:xfrm>
            <a:off x="8768085" y="4648103"/>
            <a:ext cx="1737360" cy="293055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News Gothic MT"/>
              </a:rPr>
              <a:t>Fragment Scan</a:t>
            </a:r>
          </a:p>
        </p:txBody>
      </p:sp>
      <p:sp>
        <p:nvSpPr>
          <p:cNvPr id="41" name="Rectangle 40"/>
          <p:cNvSpPr/>
          <p:nvPr/>
        </p:nvSpPr>
        <p:spPr>
          <a:xfrm>
            <a:off x="2595735" y="4941158"/>
            <a:ext cx="7025910" cy="293055"/>
          </a:xfrm>
          <a:prstGeom prst="rect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News Gothic MT"/>
              </a:rPr>
              <a:t>Precursor Scan</a:t>
            </a:r>
          </a:p>
        </p:txBody>
      </p:sp>
      <p:sp>
        <p:nvSpPr>
          <p:cNvPr id="42" name="Rectangle 41"/>
          <p:cNvSpPr/>
          <p:nvPr/>
        </p:nvSpPr>
        <p:spPr>
          <a:xfrm>
            <a:off x="2595735" y="5242378"/>
            <a:ext cx="1737360" cy="293055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News Gothic MT"/>
              </a:rPr>
              <a:t>Fragment Scan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358585" y="5554999"/>
            <a:ext cx="1737360" cy="293055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News Gothic MT"/>
              </a:rPr>
              <a:t>Fragment Scan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121435" y="5848054"/>
            <a:ext cx="1737360" cy="293055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News Gothic MT"/>
              </a:rPr>
              <a:t>Fragment Scan</a:t>
            </a:r>
          </a:p>
        </p:txBody>
      </p:sp>
      <p:sp>
        <p:nvSpPr>
          <p:cNvPr id="45" name="Rectangle 44"/>
          <p:cNvSpPr/>
          <p:nvPr/>
        </p:nvSpPr>
        <p:spPr>
          <a:xfrm>
            <a:off x="7884285" y="6155367"/>
            <a:ext cx="1737360" cy="293055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News Gothic MT"/>
              </a:rPr>
              <a:t>Fragment Scan</a:t>
            </a:r>
          </a:p>
        </p:txBody>
      </p:sp>
      <p:sp>
        <p:nvSpPr>
          <p:cNvPr id="46" name="Rectangle 45"/>
          <p:cNvSpPr/>
          <p:nvPr/>
        </p:nvSpPr>
        <p:spPr>
          <a:xfrm>
            <a:off x="2582990" y="6433238"/>
            <a:ext cx="7025910" cy="293055"/>
          </a:xfrm>
          <a:prstGeom prst="rect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News Gothic MT"/>
              </a:rPr>
              <a:t>Precursor Scan</a:t>
            </a:r>
          </a:p>
        </p:txBody>
      </p:sp>
      <p:cxnSp>
        <p:nvCxnSpPr>
          <p:cNvPr id="47" name="Straight Connector 46"/>
          <p:cNvCxnSpPr>
            <a:stCxn id="30" idx="2"/>
            <a:endCxn id="46" idx="0"/>
          </p:cNvCxnSpPr>
          <p:nvPr/>
        </p:nvCxnSpPr>
        <p:spPr>
          <a:xfrm>
            <a:off x="6095945" y="1941145"/>
            <a:ext cx="0" cy="4492093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ysDash"/>
            <a:headEnd type="none"/>
            <a:tailEnd type="none" w="med" len="sm"/>
          </a:ln>
          <a:effectLst/>
        </p:spPr>
      </p:cxnSp>
      <p:cxnSp>
        <p:nvCxnSpPr>
          <p:cNvPr id="48" name="Straight Connector 47"/>
          <p:cNvCxnSpPr/>
          <p:nvPr/>
        </p:nvCxnSpPr>
        <p:spPr>
          <a:xfrm>
            <a:off x="4342282" y="1956329"/>
            <a:ext cx="0" cy="4492093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ysDash"/>
            <a:headEnd type="none"/>
            <a:tailEnd type="none" w="med" len="sm"/>
          </a:ln>
          <a:effectLst/>
        </p:spPr>
      </p:cxnSp>
      <p:cxnSp>
        <p:nvCxnSpPr>
          <p:cNvPr id="49" name="Straight Connector 48"/>
          <p:cNvCxnSpPr/>
          <p:nvPr/>
        </p:nvCxnSpPr>
        <p:spPr>
          <a:xfrm>
            <a:off x="7876290" y="1941211"/>
            <a:ext cx="0" cy="4492093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ysDash"/>
            <a:headEnd type="none"/>
            <a:tailEnd type="none" w="med" len="sm"/>
          </a:ln>
          <a:effectLst/>
        </p:spPr>
      </p:cxnSp>
      <p:cxnSp>
        <p:nvCxnSpPr>
          <p:cNvPr id="50" name="Straight Connector 49"/>
          <p:cNvCxnSpPr/>
          <p:nvPr/>
        </p:nvCxnSpPr>
        <p:spPr>
          <a:xfrm>
            <a:off x="9621645" y="1956329"/>
            <a:ext cx="0" cy="4492093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ysDash"/>
            <a:headEnd type="none"/>
            <a:tailEnd type="none" w="med" len="sm"/>
          </a:ln>
          <a:effectLst/>
        </p:spPr>
      </p:cxnSp>
      <p:cxnSp>
        <p:nvCxnSpPr>
          <p:cNvPr id="51" name="Straight Connector 50"/>
          <p:cNvCxnSpPr/>
          <p:nvPr/>
        </p:nvCxnSpPr>
        <p:spPr>
          <a:xfrm>
            <a:off x="2595735" y="1941145"/>
            <a:ext cx="0" cy="4492093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ysDash"/>
            <a:headEnd type="none"/>
            <a:tailEnd type="none" w="med" len="sm"/>
          </a:ln>
          <a:effectLst/>
        </p:spPr>
      </p:cxnSp>
    </p:spTree>
    <p:extLst>
      <p:ext uri="{BB962C8B-B14F-4D97-AF65-F5344CB8AC3E}">
        <p14:creationId xmlns:p14="http://schemas.microsoft.com/office/powerpoint/2010/main" val="2830966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958 0 " pathEditMode="relative" ptsTypes="AA">
                                      <p:cBhvr>
                                        <p:cTn id="1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958 0 " pathEditMode="relative" ptsTypes="AA">
                                      <p:cBhvr>
                                        <p:cTn id="2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958 0 " pathEditMode="relative" ptsTypes="AA">
                                      <p:cBhvr>
                                        <p:cTn id="2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958 0 " pathEditMode="relative" ptsTypes="AA">
                                      <p:cBhvr>
                                        <p:cTn id="2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261360" y="995730"/>
            <a:ext cx="5886722" cy="4138564"/>
            <a:chOff x="2553500" y="995730"/>
            <a:chExt cx="5886722" cy="4138564"/>
          </a:xfrm>
        </p:grpSpPr>
        <p:sp>
          <p:nvSpPr>
            <p:cNvPr id="150" name="Rectangle 149"/>
            <p:cNvSpPr/>
            <p:nvPr/>
          </p:nvSpPr>
          <p:spPr>
            <a:xfrm>
              <a:off x="4415081" y="1104381"/>
              <a:ext cx="668621" cy="100293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5083702" y="1213029"/>
              <a:ext cx="668621" cy="100293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5752324" y="1321680"/>
              <a:ext cx="668621" cy="100293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6420946" y="1430328"/>
              <a:ext cx="668621" cy="100293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7097925" y="1538972"/>
              <a:ext cx="668621" cy="100293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3738102" y="995730"/>
              <a:ext cx="668621" cy="100293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3756939" y="1054520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4430384" y="1163171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5097552" y="1272502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5770999" y="1381152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6447976" y="1489805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7116921" y="1598455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5752323" y="1330041"/>
              <a:ext cx="668621" cy="100293"/>
            </a:xfrm>
            <a:prstGeom prst="rect">
              <a:avLst/>
            </a:prstGeom>
            <a:solidFill>
              <a:schemeClr val="accent2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2553500" y="1159305"/>
              <a:ext cx="1787199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</a:t>
              </a: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=</a:t>
              </a: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 T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0</a:t>
              </a: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7771601" y="1660942"/>
              <a:ext cx="668621" cy="100293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7790598" y="1720411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4554355" y="4764962"/>
              <a:ext cx="19411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Fragment M/Z </a:t>
              </a: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(600-624 M/Z Precursor )</a:t>
              </a:r>
            </a:p>
          </p:txBody>
        </p:sp>
        <p:sp>
          <p:nvSpPr>
            <p:cNvPr id="262" name="Freeform 261"/>
            <p:cNvSpPr/>
            <p:nvPr/>
          </p:nvSpPr>
          <p:spPr>
            <a:xfrm>
              <a:off x="5376907" y="4316069"/>
              <a:ext cx="118940" cy="443728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263" name="Straight Connector 262"/>
            <p:cNvCxnSpPr/>
            <p:nvPr/>
          </p:nvCxnSpPr>
          <p:spPr>
            <a:xfrm>
              <a:off x="4878947" y="3838502"/>
              <a:ext cx="0" cy="919678"/>
            </a:xfrm>
            <a:prstGeom prst="line">
              <a:avLst/>
            </a:prstGeom>
            <a:ln w="19050" cmpd="sng">
              <a:solidFill>
                <a:schemeClr val="tx1"/>
              </a:solidFill>
              <a:head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TextBox 263"/>
            <p:cNvSpPr txBox="1"/>
            <p:nvPr/>
          </p:nvSpPr>
          <p:spPr>
            <a:xfrm rot="16200000">
              <a:off x="4290350" y="4108455"/>
              <a:ext cx="926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Intensity</a:t>
              </a:r>
            </a:p>
          </p:txBody>
        </p:sp>
        <p:sp>
          <p:nvSpPr>
            <p:cNvPr id="265" name="Freeform 264"/>
            <p:cNvSpPr/>
            <p:nvPr/>
          </p:nvSpPr>
          <p:spPr>
            <a:xfrm>
              <a:off x="4941505" y="4148137"/>
              <a:ext cx="120805" cy="614695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66" name="Freeform 265"/>
            <p:cNvSpPr/>
            <p:nvPr/>
          </p:nvSpPr>
          <p:spPr>
            <a:xfrm>
              <a:off x="5170603" y="4461343"/>
              <a:ext cx="121457" cy="303619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67" name="Freeform 266"/>
            <p:cNvSpPr/>
            <p:nvPr/>
          </p:nvSpPr>
          <p:spPr>
            <a:xfrm>
              <a:off x="5006386" y="4684898"/>
              <a:ext cx="134792" cy="7722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68" name="Freeform 267"/>
            <p:cNvSpPr/>
            <p:nvPr/>
          </p:nvSpPr>
          <p:spPr>
            <a:xfrm>
              <a:off x="5944733" y="4171933"/>
              <a:ext cx="132741" cy="588385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69" name="Freeform 268"/>
            <p:cNvSpPr/>
            <p:nvPr/>
          </p:nvSpPr>
          <p:spPr>
            <a:xfrm>
              <a:off x="5857119" y="4539384"/>
              <a:ext cx="133830" cy="222496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70" name="Freeform 269"/>
            <p:cNvSpPr/>
            <p:nvPr/>
          </p:nvSpPr>
          <p:spPr>
            <a:xfrm>
              <a:off x="5677136" y="4409550"/>
              <a:ext cx="149081" cy="350769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71" name="Freeform 270"/>
            <p:cNvSpPr/>
            <p:nvPr/>
          </p:nvSpPr>
          <p:spPr>
            <a:xfrm>
              <a:off x="5524907" y="4148137"/>
              <a:ext cx="152230" cy="60791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05" name="TextBox 304"/>
            <p:cNvSpPr txBox="1"/>
            <p:nvPr/>
          </p:nvSpPr>
          <p:spPr>
            <a:xfrm>
              <a:off x="3120101" y="4118332"/>
              <a:ext cx="1941103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</a:t>
              </a: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=</a:t>
              </a: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 T</a:t>
              </a:r>
              <a:r>
                <a:rPr lang="en-US" sz="14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0</a:t>
              </a:r>
            </a:p>
          </p:txBody>
        </p:sp>
        <p:sp>
          <p:nvSpPr>
            <p:cNvPr id="356" name="Freeform 355"/>
            <p:cNvSpPr/>
            <p:nvPr/>
          </p:nvSpPr>
          <p:spPr>
            <a:xfrm>
              <a:off x="5441033" y="4683196"/>
              <a:ext cx="134792" cy="7722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57" name="Freeform 356"/>
            <p:cNvSpPr/>
            <p:nvPr/>
          </p:nvSpPr>
          <p:spPr>
            <a:xfrm>
              <a:off x="5780481" y="4714233"/>
              <a:ext cx="124151" cy="41215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358" name="Straight Arrow Connector 357"/>
            <p:cNvCxnSpPr/>
            <p:nvPr/>
          </p:nvCxnSpPr>
          <p:spPr>
            <a:xfrm>
              <a:off x="4878947" y="4765760"/>
              <a:ext cx="1348650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5236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017676" y="377256"/>
            <a:ext cx="6125993" cy="6146303"/>
            <a:chOff x="2314229" y="377255"/>
            <a:chExt cx="6125993" cy="6146303"/>
          </a:xfrm>
        </p:grpSpPr>
        <p:sp>
          <p:nvSpPr>
            <p:cNvPr id="150" name="Rectangle 149"/>
            <p:cNvSpPr/>
            <p:nvPr/>
          </p:nvSpPr>
          <p:spPr>
            <a:xfrm>
              <a:off x="4415081" y="1104381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5083702" y="1213032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5752323" y="1321683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6420944" y="1430334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7097923" y="1538985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3738102" y="995730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4068234" y="377255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4736855" y="485906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5405476" y="594557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6082455" y="703208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6759434" y="811859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4068234" y="1714499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4736855" y="1823150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5405476" y="1931801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6082455" y="2040452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6759434" y="2149103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132" name="Straight Connector 131"/>
            <p:cNvCxnSpPr>
              <a:stCxn id="143" idx="3"/>
              <a:endCxn id="138" idx="3"/>
            </p:cNvCxnSpPr>
            <p:nvPr/>
          </p:nvCxnSpPr>
          <p:spPr>
            <a:xfrm>
              <a:off x="4736855" y="427402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>
              <a:stCxn id="144" idx="3"/>
              <a:endCxn id="139" idx="3"/>
            </p:cNvCxnSpPr>
            <p:nvPr/>
          </p:nvCxnSpPr>
          <p:spPr>
            <a:xfrm>
              <a:off x="5405476" y="536053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>
              <a:stCxn id="145" idx="3"/>
              <a:endCxn id="140" idx="3"/>
            </p:cNvCxnSpPr>
            <p:nvPr/>
          </p:nvCxnSpPr>
          <p:spPr>
            <a:xfrm>
              <a:off x="6074097" y="644704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>
              <a:stCxn id="146" idx="3"/>
              <a:endCxn id="141" idx="3"/>
            </p:cNvCxnSpPr>
            <p:nvPr/>
          </p:nvCxnSpPr>
          <p:spPr>
            <a:xfrm>
              <a:off x="6751076" y="753355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>
              <a:stCxn id="147" idx="3"/>
              <a:endCxn id="142" idx="3"/>
            </p:cNvCxnSpPr>
            <p:nvPr/>
          </p:nvCxnSpPr>
          <p:spPr>
            <a:xfrm>
              <a:off x="7428055" y="862006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>
              <a:stCxn id="143" idx="1"/>
              <a:endCxn id="138" idx="1"/>
            </p:cNvCxnSpPr>
            <p:nvPr/>
          </p:nvCxnSpPr>
          <p:spPr>
            <a:xfrm>
              <a:off x="4068234" y="427402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extBox 112"/>
            <p:cNvSpPr txBox="1"/>
            <p:nvPr/>
          </p:nvSpPr>
          <p:spPr>
            <a:xfrm>
              <a:off x="3756939" y="1054520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4430384" y="1163171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5097552" y="1272502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5770999" y="1381152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6447976" y="1489805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7116921" y="1598455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5752323" y="1330041"/>
              <a:ext cx="668621" cy="100293"/>
            </a:xfrm>
            <a:prstGeom prst="rect">
              <a:avLst/>
            </a:prstGeom>
            <a:solidFill>
              <a:schemeClr val="accent2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5405476" y="602915"/>
              <a:ext cx="668621" cy="100293"/>
            </a:xfrm>
            <a:prstGeom prst="rect">
              <a:avLst/>
            </a:prstGeom>
            <a:solidFill>
              <a:srgbClr val="C0504D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6082455" y="711566"/>
              <a:ext cx="668621" cy="100293"/>
            </a:xfrm>
            <a:prstGeom prst="rect">
              <a:avLst/>
            </a:prstGeom>
            <a:solidFill>
              <a:srgbClr val="C0504D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5395825" y="1940159"/>
              <a:ext cx="668621" cy="100293"/>
            </a:xfrm>
            <a:prstGeom prst="rect">
              <a:avLst/>
            </a:prstGeom>
            <a:solidFill>
              <a:srgbClr val="C0504D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6072804" y="2048810"/>
              <a:ext cx="668621" cy="100293"/>
            </a:xfrm>
            <a:prstGeom prst="rect">
              <a:avLst/>
            </a:prstGeom>
            <a:solidFill>
              <a:srgbClr val="C0504D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2553500" y="464415"/>
              <a:ext cx="1787199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= T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−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1</a:t>
              </a: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2553500" y="1159305"/>
              <a:ext cx="1787199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</a:t>
              </a: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=</a:t>
              </a: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 T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0</a:t>
              </a: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2553500" y="1826085"/>
              <a:ext cx="1787199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= T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+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1</a:t>
              </a: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7771601" y="1660942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7433112" y="933815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7433112" y="2271059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161" name="Straight Connector 160"/>
            <p:cNvCxnSpPr>
              <a:stCxn id="159" idx="3"/>
              <a:endCxn id="160" idx="3"/>
            </p:cNvCxnSpPr>
            <p:nvPr/>
          </p:nvCxnSpPr>
          <p:spPr>
            <a:xfrm>
              <a:off x="8101733" y="983962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TextBox 161"/>
            <p:cNvSpPr txBox="1"/>
            <p:nvPr/>
          </p:nvSpPr>
          <p:spPr>
            <a:xfrm>
              <a:off x="7790598" y="1720411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4554355" y="4764962"/>
              <a:ext cx="19411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Fragment M/Z </a:t>
              </a: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(600-624 M/Z Precursor )</a:t>
              </a:r>
            </a:p>
          </p:txBody>
        </p:sp>
        <p:sp>
          <p:nvSpPr>
            <p:cNvPr id="262" name="Freeform 261"/>
            <p:cNvSpPr/>
            <p:nvPr/>
          </p:nvSpPr>
          <p:spPr>
            <a:xfrm>
              <a:off x="5376907" y="4316069"/>
              <a:ext cx="118940" cy="443728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FF0000"/>
            </a:solidFill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263" name="Straight Connector 262"/>
            <p:cNvCxnSpPr/>
            <p:nvPr/>
          </p:nvCxnSpPr>
          <p:spPr>
            <a:xfrm>
              <a:off x="4878947" y="3838502"/>
              <a:ext cx="0" cy="919678"/>
            </a:xfrm>
            <a:prstGeom prst="line">
              <a:avLst/>
            </a:prstGeom>
            <a:ln w="19050" cmpd="sng">
              <a:solidFill>
                <a:schemeClr val="tx1"/>
              </a:solidFill>
              <a:head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TextBox 263"/>
            <p:cNvSpPr txBox="1"/>
            <p:nvPr/>
          </p:nvSpPr>
          <p:spPr>
            <a:xfrm rot="16200000">
              <a:off x="4290350" y="4108455"/>
              <a:ext cx="926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Intensity</a:t>
              </a:r>
            </a:p>
          </p:txBody>
        </p:sp>
        <p:sp>
          <p:nvSpPr>
            <p:cNvPr id="265" name="Freeform 264"/>
            <p:cNvSpPr/>
            <p:nvPr/>
          </p:nvSpPr>
          <p:spPr>
            <a:xfrm>
              <a:off x="4941505" y="4148137"/>
              <a:ext cx="120805" cy="614695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66" name="Freeform 265"/>
            <p:cNvSpPr/>
            <p:nvPr/>
          </p:nvSpPr>
          <p:spPr>
            <a:xfrm>
              <a:off x="5170603" y="4461343"/>
              <a:ext cx="121457" cy="303619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67" name="Freeform 266"/>
            <p:cNvSpPr/>
            <p:nvPr/>
          </p:nvSpPr>
          <p:spPr>
            <a:xfrm>
              <a:off x="5006386" y="4684898"/>
              <a:ext cx="134792" cy="7722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68" name="Freeform 267"/>
            <p:cNvSpPr/>
            <p:nvPr/>
          </p:nvSpPr>
          <p:spPr>
            <a:xfrm>
              <a:off x="5944733" y="4171933"/>
              <a:ext cx="132741" cy="588385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69" name="Freeform 268"/>
            <p:cNvSpPr/>
            <p:nvPr/>
          </p:nvSpPr>
          <p:spPr>
            <a:xfrm>
              <a:off x="5857119" y="4539384"/>
              <a:ext cx="133830" cy="222496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70" name="Freeform 269"/>
            <p:cNvSpPr/>
            <p:nvPr/>
          </p:nvSpPr>
          <p:spPr>
            <a:xfrm>
              <a:off x="5677136" y="4409550"/>
              <a:ext cx="149081" cy="350769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71" name="Freeform 270"/>
            <p:cNvSpPr/>
            <p:nvPr/>
          </p:nvSpPr>
          <p:spPr>
            <a:xfrm>
              <a:off x="5524907" y="4148137"/>
              <a:ext cx="152230" cy="60791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3747377" y="3423032"/>
              <a:ext cx="19411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Fragment M/Z </a:t>
              </a: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(588-612 M/Z Precursor )</a:t>
              </a:r>
            </a:p>
          </p:txBody>
        </p:sp>
        <p:cxnSp>
          <p:nvCxnSpPr>
            <p:cNvPr id="275" name="Straight Connector 274"/>
            <p:cNvCxnSpPr/>
            <p:nvPr/>
          </p:nvCxnSpPr>
          <p:spPr>
            <a:xfrm>
              <a:off x="4071970" y="2496573"/>
              <a:ext cx="0" cy="919677"/>
            </a:xfrm>
            <a:prstGeom prst="line">
              <a:avLst/>
            </a:prstGeom>
            <a:ln w="19050" cmpd="sng">
              <a:solidFill>
                <a:schemeClr val="tx1"/>
              </a:solidFill>
              <a:head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6" name="TextBox 275"/>
            <p:cNvSpPr txBox="1"/>
            <p:nvPr/>
          </p:nvSpPr>
          <p:spPr>
            <a:xfrm rot="16200000">
              <a:off x="3483372" y="2766525"/>
              <a:ext cx="926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Intensity</a:t>
              </a:r>
            </a:p>
          </p:txBody>
        </p:sp>
        <p:sp>
          <p:nvSpPr>
            <p:cNvPr id="277" name="Freeform 276"/>
            <p:cNvSpPr/>
            <p:nvPr/>
          </p:nvSpPr>
          <p:spPr>
            <a:xfrm>
              <a:off x="4134526" y="2617987"/>
              <a:ext cx="120805" cy="802915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78" name="Freeform 277"/>
            <p:cNvSpPr/>
            <p:nvPr/>
          </p:nvSpPr>
          <p:spPr>
            <a:xfrm>
              <a:off x="5137755" y="2830004"/>
              <a:ext cx="132741" cy="588384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79" name="Freeform 278"/>
            <p:cNvSpPr/>
            <p:nvPr/>
          </p:nvSpPr>
          <p:spPr>
            <a:xfrm>
              <a:off x="4569929" y="3246685"/>
              <a:ext cx="118939" cy="17118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FF0000"/>
            </a:solidFill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80" name="Freeform 279"/>
            <p:cNvSpPr/>
            <p:nvPr/>
          </p:nvSpPr>
          <p:spPr>
            <a:xfrm>
              <a:off x="4870158" y="3206001"/>
              <a:ext cx="149081" cy="212387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281" name="Straight Arrow Connector 280"/>
            <p:cNvCxnSpPr/>
            <p:nvPr/>
          </p:nvCxnSpPr>
          <p:spPr>
            <a:xfrm>
              <a:off x="4071970" y="3423831"/>
              <a:ext cx="1348649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TextBox 303"/>
            <p:cNvSpPr txBox="1"/>
            <p:nvPr/>
          </p:nvSpPr>
          <p:spPr>
            <a:xfrm>
              <a:off x="2330810" y="2923843"/>
              <a:ext cx="1941103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= T</a:t>
              </a:r>
              <a:r>
                <a:rPr lang="en-US" sz="1400" b="1" baseline="-25000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−</a:t>
              </a:r>
              <a:r>
                <a:rPr lang="en-US" sz="14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1</a:t>
              </a:r>
            </a:p>
          </p:txBody>
        </p:sp>
        <p:sp>
          <p:nvSpPr>
            <p:cNvPr id="305" name="TextBox 304"/>
            <p:cNvSpPr txBox="1"/>
            <p:nvPr/>
          </p:nvSpPr>
          <p:spPr>
            <a:xfrm>
              <a:off x="3120101" y="4118332"/>
              <a:ext cx="1941103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</a:t>
              </a: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=</a:t>
              </a: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 T</a:t>
              </a:r>
              <a:r>
                <a:rPr lang="en-US" sz="14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0</a:t>
              </a:r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2314229" y="5537401"/>
              <a:ext cx="1941103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= T</a:t>
              </a:r>
              <a:r>
                <a:rPr lang="en-US" sz="1400" b="1" baseline="-25000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+</a:t>
              </a:r>
              <a:r>
                <a:rPr lang="en-US" sz="14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1</a:t>
              </a:r>
            </a:p>
          </p:txBody>
        </p:sp>
        <p:sp>
          <p:nvSpPr>
            <p:cNvPr id="307" name="Freeform 306"/>
            <p:cNvSpPr/>
            <p:nvPr/>
          </p:nvSpPr>
          <p:spPr>
            <a:xfrm>
              <a:off x="4407367" y="2830005"/>
              <a:ext cx="120805" cy="586247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08" name="Freeform 307"/>
            <p:cNvSpPr/>
            <p:nvPr/>
          </p:nvSpPr>
          <p:spPr>
            <a:xfrm>
              <a:off x="4717930" y="2985152"/>
              <a:ext cx="108326" cy="431099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09" name="Freeform 308"/>
            <p:cNvSpPr/>
            <p:nvPr/>
          </p:nvSpPr>
          <p:spPr>
            <a:xfrm>
              <a:off x="5007544" y="3126068"/>
              <a:ext cx="116687" cy="28889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10" name="Freeform 309"/>
            <p:cNvSpPr/>
            <p:nvPr/>
          </p:nvSpPr>
          <p:spPr>
            <a:xfrm>
              <a:off x="4277341" y="3201298"/>
              <a:ext cx="108326" cy="213662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17" name="TextBox 316"/>
            <p:cNvSpPr txBox="1"/>
            <p:nvPr/>
          </p:nvSpPr>
          <p:spPr>
            <a:xfrm>
              <a:off x="3884763" y="6147572"/>
              <a:ext cx="19411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Fragment M/Z </a:t>
              </a: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(588-612 M/Z Precursor )</a:t>
              </a:r>
            </a:p>
          </p:txBody>
        </p:sp>
        <p:cxnSp>
          <p:nvCxnSpPr>
            <p:cNvPr id="319" name="Straight Connector 318"/>
            <p:cNvCxnSpPr/>
            <p:nvPr/>
          </p:nvCxnSpPr>
          <p:spPr>
            <a:xfrm>
              <a:off x="4209356" y="5221113"/>
              <a:ext cx="0" cy="919677"/>
            </a:xfrm>
            <a:prstGeom prst="line">
              <a:avLst/>
            </a:prstGeom>
            <a:ln w="19050" cmpd="sng">
              <a:solidFill>
                <a:schemeClr val="tx1"/>
              </a:solidFill>
              <a:head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0" name="TextBox 319"/>
            <p:cNvSpPr txBox="1"/>
            <p:nvPr/>
          </p:nvSpPr>
          <p:spPr>
            <a:xfrm rot="16200000">
              <a:off x="3620758" y="5491065"/>
              <a:ext cx="926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Intensity</a:t>
              </a:r>
            </a:p>
          </p:txBody>
        </p:sp>
        <p:sp>
          <p:nvSpPr>
            <p:cNvPr id="321" name="Freeform 320"/>
            <p:cNvSpPr/>
            <p:nvPr/>
          </p:nvSpPr>
          <p:spPr>
            <a:xfrm>
              <a:off x="4271912" y="5792160"/>
              <a:ext cx="120805" cy="353282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22" name="Freeform 321"/>
            <p:cNvSpPr/>
            <p:nvPr/>
          </p:nvSpPr>
          <p:spPr>
            <a:xfrm>
              <a:off x="5275141" y="5658607"/>
              <a:ext cx="132741" cy="484321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23" name="Freeform 322"/>
            <p:cNvSpPr/>
            <p:nvPr/>
          </p:nvSpPr>
          <p:spPr>
            <a:xfrm>
              <a:off x="4707315" y="6048001"/>
              <a:ext cx="118939" cy="94406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FF0000"/>
            </a:solidFill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24" name="Freeform 323"/>
            <p:cNvSpPr/>
            <p:nvPr/>
          </p:nvSpPr>
          <p:spPr>
            <a:xfrm>
              <a:off x="5007544" y="5537401"/>
              <a:ext cx="149081" cy="605528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325" name="Straight Arrow Connector 324"/>
            <p:cNvCxnSpPr/>
            <p:nvPr/>
          </p:nvCxnSpPr>
          <p:spPr>
            <a:xfrm>
              <a:off x="4209356" y="6148371"/>
              <a:ext cx="1348649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3" name="Freeform 312"/>
            <p:cNvSpPr/>
            <p:nvPr/>
          </p:nvSpPr>
          <p:spPr>
            <a:xfrm>
              <a:off x="4532671" y="5559102"/>
              <a:ext cx="120805" cy="586246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14" name="Freeform 313"/>
            <p:cNvSpPr/>
            <p:nvPr/>
          </p:nvSpPr>
          <p:spPr>
            <a:xfrm>
              <a:off x="4843234" y="5714249"/>
              <a:ext cx="108326" cy="431099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15" name="Freeform 314"/>
            <p:cNvSpPr/>
            <p:nvPr/>
          </p:nvSpPr>
          <p:spPr>
            <a:xfrm>
              <a:off x="5132848" y="5855165"/>
              <a:ext cx="116687" cy="28889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16" name="Freeform 315"/>
            <p:cNvSpPr/>
            <p:nvPr/>
          </p:nvSpPr>
          <p:spPr>
            <a:xfrm>
              <a:off x="4402646" y="5930395"/>
              <a:ext cx="108326" cy="213662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32" name="TextBox 331"/>
            <p:cNvSpPr txBox="1"/>
            <p:nvPr/>
          </p:nvSpPr>
          <p:spPr>
            <a:xfrm>
              <a:off x="5349566" y="3429686"/>
              <a:ext cx="19411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Fragment M/Z </a:t>
              </a: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(612-636 M/Z Precursor )</a:t>
              </a:r>
            </a:p>
          </p:txBody>
        </p:sp>
        <p:cxnSp>
          <p:nvCxnSpPr>
            <p:cNvPr id="334" name="Straight Connector 333"/>
            <p:cNvCxnSpPr/>
            <p:nvPr/>
          </p:nvCxnSpPr>
          <p:spPr>
            <a:xfrm>
              <a:off x="5674159" y="2503227"/>
              <a:ext cx="0" cy="919677"/>
            </a:xfrm>
            <a:prstGeom prst="line">
              <a:avLst/>
            </a:prstGeom>
            <a:ln w="19050" cmpd="sng">
              <a:solidFill>
                <a:schemeClr val="tx1"/>
              </a:solidFill>
              <a:head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5" name="TextBox 334"/>
            <p:cNvSpPr txBox="1"/>
            <p:nvPr/>
          </p:nvSpPr>
          <p:spPr>
            <a:xfrm rot="16200000">
              <a:off x="5085561" y="2773179"/>
              <a:ext cx="926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Intensity</a:t>
              </a:r>
            </a:p>
          </p:txBody>
        </p:sp>
        <p:sp>
          <p:nvSpPr>
            <p:cNvPr id="336" name="Freeform 335"/>
            <p:cNvSpPr/>
            <p:nvPr/>
          </p:nvSpPr>
          <p:spPr>
            <a:xfrm>
              <a:off x="5965814" y="3246686"/>
              <a:ext cx="121456" cy="183001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37" name="Freeform 336"/>
            <p:cNvSpPr/>
            <p:nvPr/>
          </p:nvSpPr>
          <p:spPr>
            <a:xfrm>
              <a:off x="6652330" y="3126069"/>
              <a:ext cx="133830" cy="300536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38" name="Freeform 337"/>
            <p:cNvSpPr/>
            <p:nvPr/>
          </p:nvSpPr>
          <p:spPr>
            <a:xfrm>
              <a:off x="6172118" y="3126068"/>
              <a:ext cx="118939" cy="298454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FF0000"/>
            </a:solidFill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39" name="Freeform 338"/>
            <p:cNvSpPr/>
            <p:nvPr/>
          </p:nvSpPr>
          <p:spPr>
            <a:xfrm>
              <a:off x="6320118" y="2812861"/>
              <a:ext cx="152230" cy="60791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340" name="Straight Arrow Connector 339"/>
            <p:cNvCxnSpPr/>
            <p:nvPr/>
          </p:nvCxnSpPr>
          <p:spPr>
            <a:xfrm>
              <a:off x="5674159" y="3430485"/>
              <a:ext cx="1348649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Freeform 327"/>
            <p:cNvSpPr/>
            <p:nvPr/>
          </p:nvSpPr>
          <p:spPr>
            <a:xfrm>
              <a:off x="6042797" y="2840164"/>
              <a:ext cx="120805" cy="586246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29" name="Freeform 328"/>
            <p:cNvSpPr/>
            <p:nvPr/>
          </p:nvSpPr>
          <p:spPr>
            <a:xfrm>
              <a:off x="6804472" y="2994360"/>
              <a:ext cx="108326" cy="431099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30" name="Freeform 329"/>
            <p:cNvSpPr/>
            <p:nvPr/>
          </p:nvSpPr>
          <p:spPr>
            <a:xfrm>
              <a:off x="6526509" y="3136227"/>
              <a:ext cx="116687" cy="28889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31" name="Freeform 330"/>
            <p:cNvSpPr/>
            <p:nvPr/>
          </p:nvSpPr>
          <p:spPr>
            <a:xfrm>
              <a:off x="5796306" y="3211457"/>
              <a:ext cx="108326" cy="213662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47" name="TextBox 346"/>
            <p:cNvSpPr txBox="1"/>
            <p:nvPr/>
          </p:nvSpPr>
          <p:spPr>
            <a:xfrm>
              <a:off x="5486952" y="6154226"/>
              <a:ext cx="19411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Fragment M/Z </a:t>
              </a: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(612-636 M/Z Precursor )</a:t>
              </a:r>
            </a:p>
          </p:txBody>
        </p:sp>
        <p:cxnSp>
          <p:nvCxnSpPr>
            <p:cNvPr id="349" name="Straight Connector 348"/>
            <p:cNvCxnSpPr/>
            <p:nvPr/>
          </p:nvCxnSpPr>
          <p:spPr>
            <a:xfrm>
              <a:off x="5811545" y="5227767"/>
              <a:ext cx="0" cy="919677"/>
            </a:xfrm>
            <a:prstGeom prst="line">
              <a:avLst/>
            </a:prstGeom>
            <a:ln w="19050" cmpd="sng">
              <a:solidFill>
                <a:schemeClr val="tx1"/>
              </a:solidFill>
              <a:head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0" name="TextBox 349"/>
            <p:cNvSpPr txBox="1"/>
            <p:nvPr/>
          </p:nvSpPr>
          <p:spPr>
            <a:xfrm rot="16200000">
              <a:off x="5222947" y="5497719"/>
              <a:ext cx="926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Intensity</a:t>
              </a:r>
            </a:p>
          </p:txBody>
        </p:sp>
        <p:sp>
          <p:nvSpPr>
            <p:cNvPr id="351" name="Freeform 350"/>
            <p:cNvSpPr/>
            <p:nvPr/>
          </p:nvSpPr>
          <p:spPr>
            <a:xfrm>
              <a:off x="6103200" y="5588866"/>
              <a:ext cx="121456" cy="565361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52" name="Freeform 351"/>
            <p:cNvSpPr/>
            <p:nvPr/>
          </p:nvSpPr>
          <p:spPr>
            <a:xfrm>
              <a:off x="6789716" y="5995696"/>
              <a:ext cx="133830" cy="155448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53" name="Freeform 352"/>
            <p:cNvSpPr/>
            <p:nvPr/>
          </p:nvSpPr>
          <p:spPr>
            <a:xfrm>
              <a:off x="6309504" y="5739974"/>
              <a:ext cx="118939" cy="409087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FF0000"/>
            </a:solidFill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54" name="Freeform 353"/>
            <p:cNvSpPr/>
            <p:nvPr/>
          </p:nvSpPr>
          <p:spPr>
            <a:xfrm>
              <a:off x="6457504" y="5792160"/>
              <a:ext cx="152230" cy="35315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355" name="Straight Arrow Connector 354"/>
            <p:cNvCxnSpPr/>
            <p:nvPr/>
          </p:nvCxnSpPr>
          <p:spPr>
            <a:xfrm>
              <a:off x="5811545" y="6155025"/>
              <a:ext cx="1348649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Freeform 342"/>
            <p:cNvSpPr/>
            <p:nvPr/>
          </p:nvSpPr>
          <p:spPr>
            <a:xfrm>
              <a:off x="6161764" y="5563943"/>
              <a:ext cx="120805" cy="586246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44" name="Freeform 343"/>
            <p:cNvSpPr/>
            <p:nvPr/>
          </p:nvSpPr>
          <p:spPr>
            <a:xfrm>
              <a:off x="6923439" y="5718139"/>
              <a:ext cx="108326" cy="431099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45" name="Freeform 344"/>
            <p:cNvSpPr/>
            <p:nvPr/>
          </p:nvSpPr>
          <p:spPr>
            <a:xfrm>
              <a:off x="6645476" y="5860006"/>
              <a:ext cx="116687" cy="28889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46" name="Freeform 345"/>
            <p:cNvSpPr/>
            <p:nvPr/>
          </p:nvSpPr>
          <p:spPr>
            <a:xfrm>
              <a:off x="5915273" y="5935236"/>
              <a:ext cx="108326" cy="213662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56" name="Freeform 355"/>
            <p:cNvSpPr/>
            <p:nvPr/>
          </p:nvSpPr>
          <p:spPr>
            <a:xfrm>
              <a:off x="5441033" y="4683196"/>
              <a:ext cx="134792" cy="7722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57" name="Freeform 356"/>
            <p:cNvSpPr/>
            <p:nvPr/>
          </p:nvSpPr>
          <p:spPr>
            <a:xfrm>
              <a:off x="5780481" y="4714233"/>
              <a:ext cx="124151" cy="41215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358" name="Straight Arrow Connector 357"/>
            <p:cNvCxnSpPr/>
            <p:nvPr/>
          </p:nvCxnSpPr>
          <p:spPr>
            <a:xfrm>
              <a:off x="4878947" y="4765760"/>
              <a:ext cx="1348650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532973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017676" y="377255"/>
            <a:ext cx="6125993" cy="6146304"/>
            <a:chOff x="2314229" y="377255"/>
            <a:chExt cx="6125993" cy="6146304"/>
          </a:xfrm>
        </p:grpSpPr>
        <p:sp>
          <p:nvSpPr>
            <p:cNvPr id="261" name="TextBox 260"/>
            <p:cNvSpPr txBox="1"/>
            <p:nvPr/>
          </p:nvSpPr>
          <p:spPr>
            <a:xfrm>
              <a:off x="4554355" y="4764962"/>
              <a:ext cx="19411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Fragment M/Z </a:t>
              </a: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(600-624 M/Z Precursor )</a:t>
              </a:r>
            </a:p>
          </p:txBody>
        </p:sp>
        <p:sp>
          <p:nvSpPr>
            <p:cNvPr id="262" name="Freeform 261"/>
            <p:cNvSpPr/>
            <p:nvPr/>
          </p:nvSpPr>
          <p:spPr>
            <a:xfrm>
              <a:off x="5376907" y="4316069"/>
              <a:ext cx="118940" cy="443728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FF0000"/>
            </a:solidFill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263" name="Straight Connector 262"/>
            <p:cNvCxnSpPr/>
            <p:nvPr/>
          </p:nvCxnSpPr>
          <p:spPr>
            <a:xfrm>
              <a:off x="4878947" y="3838502"/>
              <a:ext cx="0" cy="919678"/>
            </a:xfrm>
            <a:prstGeom prst="line">
              <a:avLst/>
            </a:prstGeom>
            <a:ln w="19050" cmpd="sng">
              <a:solidFill>
                <a:schemeClr val="tx1"/>
              </a:solidFill>
              <a:head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TextBox 263"/>
            <p:cNvSpPr txBox="1"/>
            <p:nvPr/>
          </p:nvSpPr>
          <p:spPr>
            <a:xfrm rot="16200000">
              <a:off x="4290350" y="4108455"/>
              <a:ext cx="926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Intensity</a:t>
              </a:r>
            </a:p>
          </p:txBody>
        </p:sp>
        <p:sp>
          <p:nvSpPr>
            <p:cNvPr id="265" name="Freeform 264"/>
            <p:cNvSpPr/>
            <p:nvPr/>
          </p:nvSpPr>
          <p:spPr>
            <a:xfrm>
              <a:off x="4941505" y="4148137"/>
              <a:ext cx="120805" cy="614695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noFill/>
            <a:ln w="2857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66" name="Freeform 265"/>
            <p:cNvSpPr/>
            <p:nvPr/>
          </p:nvSpPr>
          <p:spPr>
            <a:xfrm>
              <a:off x="5170603" y="4461343"/>
              <a:ext cx="121457" cy="303619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67" name="Freeform 266"/>
            <p:cNvSpPr/>
            <p:nvPr/>
          </p:nvSpPr>
          <p:spPr>
            <a:xfrm>
              <a:off x="5006386" y="4684898"/>
              <a:ext cx="134792" cy="7722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68" name="Freeform 267"/>
            <p:cNvSpPr/>
            <p:nvPr/>
          </p:nvSpPr>
          <p:spPr>
            <a:xfrm>
              <a:off x="5944733" y="4171933"/>
              <a:ext cx="132741" cy="588385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noFill/>
            <a:ln w="28575" cmpd="sng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69" name="Freeform 268"/>
            <p:cNvSpPr/>
            <p:nvPr/>
          </p:nvSpPr>
          <p:spPr>
            <a:xfrm>
              <a:off x="5857119" y="4539384"/>
              <a:ext cx="133830" cy="222496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70" name="Freeform 269"/>
            <p:cNvSpPr/>
            <p:nvPr/>
          </p:nvSpPr>
          <p:spPr>
            <a:xfrm>
              <a:off x="5677136" y="4409550"/>
              <a:ext cx="149081" cy="350769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noFill/>
            <a:ln w="28575" cmpd="sng"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71" name="Freeform 270"/>
            <p:cNvSpPr/>
            <p:nvPr/>
          </p:nvSpPr>
          <p:spPr>
            <a:xfrm>
              <a:off x="5524907" y="4148137"/>
              <a:ext cx="152230" cy="60791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3747377" y="3423032"/>
              <a:ext cx="19411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Fragment M/Z </a:t>
              </a: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(588-612 M/Z Precursor )</a:t>
              </a:r>
            </a:p>
          </p:txBody>
        </p:sp>
        <p:grpSp>
          <p:nvGrpSpPr>
            <p:cNvPr id="274" name="Group 273"/>
            <p:cNvGrpSpPr/>
            <p:nvPr/>
          </p:nvGrpSpPr>
          <p:grpSpPr>
            <a:xfrm>
              <a:off x="3808102" y="2441796"/>
              <a:ext cx="1612518" cy="982036"/>
              <a:chOff x="198378" y="2746060"/>
              <a:chExt cx="1936074" cy="1179085"/>
            </a:xfrm>
          </p:grpSpPr>
          <p:cxnSp>
            <p:nvCxnSpPr>
              <p:cNvPr id="275" name="Straight Connector 274"/>
              <p:cNvCxnSpPr/>
              <p:nvPr/>
            </p:nvCxnSpPr>
            <p:spPr>
              <a:xfrm>
                <a:off x="515192" y="2811829"/>
                <a:ext cx="0" cy="1104214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  <a:head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6" name="TextBox 275"/>
              <p:cNvSpPr txBox="1"/>
              <p:nvPr/>
            </p:nvSpPr>
            <p:spPr>
              <a:xfrm rot="16200000">
                <a:off x="-191510" y="3135948"/>
                <a:ext cx="1112356" cy="332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dirty="0">
                    <a:solidFill>
                      <a:prstClr val="black"/>
                    </a:solidFill>
                    <a:latin typeface="News Gothic MT"/>
                    <a:ea typeface="ＭＳ Ｐゴシック" charset="0"/>
                    <a:cs typeface="News Gothic MT"/>
                  </a:rPr>
                  <a:t>Intensity</a:t>
                </a:r>
              </a:p>
            </p:txBody>
          </p:sp>
          <p:sp>
            <p:nvSpPr>
              <p:cNvPr id="277" name="Freeform 276"/>
              <p:cNvSpPr/>
              <p:nvPr/>
            </p:nvSpPr>
            <p:spPr>
              <a:xfrm>
                <a:off x="590301" y="2957605"/>
                <a:ext cx="145045" cy="964023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noFill/>
              <a:ln w="28575" cmpd="sng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278" name="Freeform 277"/>
              <p:cNvSpPr/>
              <p:nvPr/>
            </p:nvSpPr>
            <p:spPr>
              <a:xfrm>
                <a:off x="1794830" y="3212164"/>
                <a:ext cx="159376" cy="706446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noFill/>
              <a:ln w="28575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279" name="Freeform 278"/>
              <p:cNvSpPr/>
              <p:nvPr/>
            </p:nvSpPr>
            <p:spPr>
              <a:xfrm>
                <a:off x="1113069" y="3712454"/>
                <a:ext cx="142805" cy="205531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FF0000"/>
              </a:solidFill>
              <a:ln w="28575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280" name="Freeform 279"/>
              <p:cNvSpPr/>
              <p:nvPr/>
            </p:nvSpPr>
            <p:spPr>
              <a:xfrm>
                <a:off x="1473539" y="3663607"/>
                <a:ext cx="178994" cy="255003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noFill/>
              <a:ln w="28575" cmpd="sng">
                <a:solidFill>
                  <a:schemeClr val="accent3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cxnSp>
            <p:nvCxnSpPr>
              <p:cNvPr id="281" name="Straight Arrow Connector 280"/>
              <p:cNvCxnSpPr/>
              <p:nvPr/>
            </p:nvCxnSpPr>
            <p:spPr>
              <a:xfrm>
                <a:off x="515192" y="3925145"/>
                <a:ext cx="1619260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4" name="TextBox 303"/>
            <p:cNvSpPr txBox="1"/>
            <p:nvPr/>
          </p:nvSpPr>
          <p:spPr>
            <a:xfrm>
              <a:off x="2330810" y="2923843"/>
              <a:ext cx="1941103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= T</a:t>
              </a:r>
              <a:r>
                <a:rPr lang="en-US" sz="1400" b="1" baseline="-25000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−</a:t>
              </a:r>
              <a:r>
                <a:rPr lang="en-US" sz="14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1</a:t>
              </a:r>
            </a:p>
          </p:txBody>
        </p:sp>
        <p:sp>
          <p:nvSpPr>
            <p:cNvPr id="305" name="TextBox 304"/>
            <p:cNvSpPr txBox="1"/>
            <p:nvPr/>
          </p:nvSpPr>
          <p:spPr>
            <a:xfrm>
              <a:off x="3120101" y="4118332"/>
              <a:ext cx="1941103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</a:t>
              </a: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=</a:t>
              </a: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 T</a:t>
              </a:r>
              <a:r>
                <a:rPr lang="en-US" sz="14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0</a:t>
              </a:r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2314229" y="5537401"/>
              <a:ext cx="1941103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= T</a:t>
              </a:r>
              <a:r>
                <a:rPr lang="en-US" sz="1400" b="1" baseline="-25000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+</a:t>
              </a:r>
              <a:r>
                <a:rPr lang="en-US" sz="14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1</a:t>
              </a:r>
            </a:p>
          </p:txBody>
        </p:sp>
        <p:sp>
          <p:nvSpPr>
            <p:cNvPr id="307" name="Freeform 306"/>
            <p:cNvSpPr/>
            <p:nvPr/>
          </p:nvSpPr>
          <p:spPr>
            <a:xfrm>
              <a:off x="4407367" y="2830005"/>
              <a:ext cx="120805" cy="586247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08" name="Freeform 307"/>
            <p:cNvSpPr/>
            <p:nvPr/>
          </p:nvSpPr>
          <p:spPr>
            <a:xfrm>
              <a:off x="4717930" y="2985152"/>
              <a:ext cx="108326" cy="431099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09" name="Freeform 308"/>
            <p:cNvSpPr/>
            <p:nvPr/>
          </p:nvSpPr>
          <p:spPr>
            <a:xfrm>
              <a:off x="5007544" y="3126068"/>
              <a:ext cx="116687" cy="28889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10" name="Freeform 309"/>
            <p:cNvSpPr/>
            <p:nvPr/>
          </p:nvSpPr>
          <p:spPr>
            <a:xfrm>
              <a:off x="4277341" y="3201298"/>
              <a:ext cx="108326" cy="213662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grpSp>
          <p:nvGrpSpPr>
            <p:cNvPr id="311" name="Group 310"/>
            <p:cNvGrpSpPr/>
            <p:nvPr/>
          </p:nvGrpSpPr>
          <p:grpSpPr>
            <a:xfrm>
              <a:off x="3884763" y="5166336"/>
              <a:ext cx="1941103" cy="1350569"/>
              <a:chOff x="2512884" y="4753366"/>
              <a:chExt cx="2153235" cy="1498165"/>
            </a:xfrm>
            <a:effectLst/>
          </p:grpSpPr>
          <p:grpSp>
            <p:nvGrpSpPr>
              <p:cNvPr id="312" name="Group 311"/>
              <p:cNvGrpSpPr/>
              <p:nvPr/>
            </p:nvGrpSpPr>
            <p:grpSpPr>
              <a:xfrm>
                <a:off x="2512884" y="4753366"/>
                <a:ext cx="2153235" cy="1498165"/>
                <a:chOff x="141388" y="1779527"/>
                <a:chExt cx="2153235" cy="1498165"/>
              </a:xfrm>
            </p:grpSpPr>
            <p:sp>
              <p:nvSpPr>
                <p:cNvPr id="317" name="TextBox 316"/>
                <p:cNvSpPr txBox="1"/>
                <p:nvPr/>
              </p:nvSpPr>
              <p:spPr>
                <a:xfrm>
                  <a:off x="141388" y="2867998"/>
                  <a:ext cx="2153235" cy="4096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Fragment M/Z </a:t>
                  </a:r>
                </a:p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(588-612 M/Z Precursor )</a:t>
                  </a:r>
                </a:p>
              </p:txBody>
            </p:sp>
            <p:grpSp>
              <p:nvGrpSpPr>
                <p:cNvPr id="318" name="Group 317"/>
                <p:cNvGrpSpPr/>
                <p:nvPr/>
              </p:nvGrpSpPr>
              <p:grpSpPr>
                <a:xfrm>
                  <a:off x="208749" y="1779527"/>
                  <a:ext cx="1788740" cy="1089357"/>
                  <a:chOff x="198378" y="2746060"/>
                  <a:chExt cx="1936074" cy="1179085"/>
                </a:xfrm>
              </p:grpSpPr>
              <p:cxnSp>
                <p:nvCxnSpPr>
                  <p:cNvPr id="319" name="Straight Connector 318"/>
                  <p:cNvCxnSpPr/>
                  <p:nvPr/>
                </p:nvCxnSpPr>
                <p:spPr>
                  <a:xfrm>
                    <a:off x="515192" y="2811829"/>
                    <a:ext cx="0" cy="1104214"/>
                  </a:xfrm>
                  <a:prstGeom prst="line">
                    <a:avLst/>
                  </a:prstGeom>
                  <a:ln w="19050" cmpd="sng">
                    <a:solidFill>
                      <a:schemeClr val="tx1"/>
                    </a:solidFill>
                    <a:head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0" name="TextBox 319"/>
                  <p:cNvSpPr txBox="1"/>
                  <p:nvPr/>
                </p:nvSpPr>
                <p:spPr>
                  <a:xfrm rot="16200000">
                    <a:off x="-191510" y="3135948"/>
                    <a:ext cx="1112356" cy="33258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200" dirty="0">
                        <a:solidFill>
                          <a:prstClr val="black"/>
                        </a:solidFill>
                        <a:latin typeface="News Gothic MT"/>
                        <a:ea typeface="ＭＳ Ｐゴシック" charset="0"/>
                        <a:cs typeface="News Gothic MT"/>
                      </a:rPr>
                      <a:t>Intensity</a:t>
                    </a:r>
                  </a:p>
                </p:txBody>
              </p:sp>
              <p:sp>
                <p:nvSpPr>
                  <p:cNvPr id="321" name="Freeform 320"/>
                  <p:cNvSpPr/>
                  <p:nvPr/>
                </p:nvSpPr>
                <p:spPr>
                  <a:xfrm>
                    <a:off x="590301" y="3497459"/>
                    <a:ext cx="145045" cy="424169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rgbClr val="008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322" name="Freeform 321"/>
                  <p:cNvSpPr/>
                  <p:nvPr/>
                </p:nvSpPr>
                <p:spPr>
                  <a:xfrm>
                    <a:off x="1794830" y="3337108"/>
                    <a:ext cx="159376" cy="581502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chemeClr val="accent3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323" name="Freeform 322"/>
                  <p:cNvSpPr/>
                  <p:nvPr/>
                </p:nvSpPr>
                <p:spPr>
                  <a:xfrm>
                    <a:off x="1113069" y="3804635"/>
                    <a:ext cx="142805" cy="113349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solidFill>
                    <a:srgbClr val="FF0000"/>
                  </a:solidFill>
                  <a:ln w="28575" cmpd="sng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324" name="Freeform 323"/>
                  <p:cNvSpPr/>
                  <p:nvPr/>
                </p:nvSpPr>
                <p:spPr>
                  <a:xfrm>
                    <a:off x="1473539" y="3191581"/>
                    <a:ext cx="178994" cy="727030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cxnSp>
                <p:nvCxnSpPr>
                  <p:cNvPr id="325" name="Straight Arrow Connector 324"/>
                  <p:cNvCxnSpPr/>
                  <p:nvPr/>
                </p:nvCxnSpPr>
                <p:spPr>
                  <a:xfrm>
                    <a:off x="515192" y="3925145"/>
                    <a:ext cx="1619260" cy="0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313" name="Freeform 312"/>
              <p:cNvSpPr/>
              <p:nvPr/>
            </p:nvSpPr>
            <p:spPr>
              <a:xfrm>
                <a:off x="3231598" y="5189056"/>
                <a:ext cx="134007" cy="650314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14" name="Freeform 313"/>
              <p:cNvSpPr/>
              <p:nvPr/>
            </p:nvSpPr>
            <p:spPr>
              <a:xfrm>
                <a:off x="3576101" y="5361158"/>
                <a:ext cx="120164" cy="478211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15" name="Freeform 314"/>
              <p:cNvSpPr/>
              <p:nvPr/>
            </p:nvSpPr>
            <p:spPr>
              <a:xfrm>
                <a:off x="3897365" y="5517474"/>
                <a:ext cx="129439" cy="320465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16" name="Freeform 315"/>
              <p:cNvSpPr/>
              <p:nvPr/>
            </p:nvSpPr>
            <p:spPr>
              <a:xfrm>
                <a:off x="3087363" y="5600926"/>
                <a:ext cx="120164" cy="237012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</p:grpSp>
        <p:grpSp>
          <p:nvGrpSpPr>
            <p:cNvPr id="327" name="Group 326"/>
            <p:cNvGrpSpPr/>
            <p:nvPr/>
          </p:nvGrpSpPr>
          <p:grpSpPr>
            <a:xfrm>
              <a:off x="5349566" y="2448449"/>
              <a:ext cx="1941103" cy="1350569"/>
              <a:chOff x="141388" y="1779527"/>
              <a:chExt cx="2153235" cy="1498165"/>
            </a:xfrm>
          </p:grpSpPr>
          <p:sp>
            <p:nvSpPr>
              <p:cNvPr id="332" name="TextBox 331"/>
              <p:cNvSpPr txBox="1"/>
              <p:nvPr/>
            </p:nvSpPr>
            <p:spPr>
              <a:xfrm>
                <a:off x="141388" y="2867998"/>
                <a:ext cx="2153235" cy="409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900" dirty="0">
                    <a:solidFill>
                      <a:prstClr val="black"/>
                    </a:solidFill>
                    <a:latin typeface="News Gothic MT"/>
                    <a:ea typeface="ＭＳ Ｐゴシック" charset="0"/>
                    <a:cs typeface="News Gothic MT"/>
                  </a:rPr>
                  <a:t>Fragment M/Z </a:t>
                </a:r>
              </a:p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900" dirty="0">
                    <a:solidFill>
                      <a:prstClr val="black"/>
                    </a:solidFill>
                    <a:latin typeface="News Gothic MT"/>
                    <a:ea typeface="ＭＳ Ｐゴシック" charset="0"/>
                    <a:cs typeface="News Gothic MT"/>
                  </a:rPr>
                  <a:t>(612-636 M/Z Precursor )</a:t>
                </a:r>
              </a:p>
            </p:txBody>
          </p:sp>
          <p:grpSp>
            <p:nvGrpSpPr>
              <p:cNvPr id="333" name="Group 332"/>
              <p:cNvGrpSpPr/>
              <p:nvPr/>
            </p:nvGrpSpPr>
            <p:grpSpPr>
              <a:xfrm>
                <a:off x="208749" y="1779527"/>
                <a:ext cx="1788740" cy="1089357"/>
                <a:chOff x="198378" y="2746060"/>
                <a:chExt cx="1936074" cy="1179085"/>
              </a:xfrm>
            </p:grpSpPr>
            <p:cxnSp>
              <p:nvCxnSpPr>
                <p:cNvPr id="334" name="Straight Connector 333"/>
                <p:cNvCxnSpPr/>
                <p:nvPr/>
              </p:nvCxnSpPr>
              <p:spPr>
                <a:xfrm>
                  <a:off x="515192" y="2811829"/>
                  <a:ext cx="0" cy="1104214"/>
                </a:xfrm>
                <a:prstGeom prst="line">
                  <a:avLst/>
                </a:prstGeom>
                <a:ln w="19050" cmpd="sng">
                  <a:solidFill>
                    <a:schemeClr val="tx1"/>
                  </a:solidFill>
                  <a:head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5" name="TextBox 334"/>
                <p:cNvSpPr txBox="1"/>
                <p:nvPr/>
              </p:nvSpPr>
              <p:spPr>
                <a:xfrm rot="16200000">
                  <a:off x="-191510" y="3135948"/>
                  <a:ext cx="1112356" cy="3325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2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Intensity</a:t>
                  </a:r>
                </a:p>
              </p:txBody>
            </p:sp>
            <p:sp>
              <p:nvSpPr>
                <p:cNvPr id="336" name="Freeform 335"/>
                <p:cNvSpPr/>
                <p:nvPr/>
              </p:nvSpPr>
              <p:spPr>
                <a:xfrm>
                  <a:off x="865369" y="3704466"/>
                  <a:ext cx="145827" cy="219721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  <p:sp>
              <p:nvSpPr>
                <p:cNvPr id="337" name="Freeform 336"/>
                <p:cNvSpPr/>
                <p:nvPr/>
              </p:nvSpPr>
              <p:spPr>
                <a:xfrm>
                  <a:off x="1689637" y="3559647"/>
                  <a:ext cx="160683" cy="360840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  <p:sp>
              <p:nvSpPr>
                <p:cNvPr id="338" name="Freeform 337"/>
                <p:cNvSpPr/>
                <p:nvPr/>
              </p:nvSpPr>
              <p:spPr>
                <a:xfrm>
                  <a:off x="1113069" y="3559646"/>
                  <a:ext cx="142805" cy="358340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solidFill>
                  <a:srgbClr val="FF0000"/>
                </a:solidFill>
                <a:ln w="28575" cmpd="sng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  <p:sp>
              <p:nvSpPr>
                <p:cNvPr id="339" name="Freeform 338"/>
                <p:cNvSpPr/>
                <p:nvPr/>
              </p:nvSpPr>
              <p:spPr>
                <a:xfrm>
                  <a:off x="1290765" y="3183593"/>
                  <a:ext cx="182775" cy="729893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  <p:cxnSp>
              <p:nvCxnSpPr>
                <p:cNvPr id="340" name="Straight Arrow Connector 339"/>
                <p:cNvCxnSpPr/>
                <p:nvPr/>
              </p:nvCxnSpPr>
              <p:spPr>
                <a:xfrm>
                  <a:off x="515192" y="3925145"/>
                  <a:ext cx="1619260" cy="0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28" name="Freeform 327"/>
            <p:cNvSpPr/>
            <p:nvPr/>
          </p:nvSpPr>
          <p:spPr>
            <a:xfrm>
              <a:off x="6042797" y="2840164"/>
              <a:ext cx="120805" cy="586246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29" name="Freeform 328"/>
            <p:cNvSpPr/>
            <p:nvPr/>
          </p:nvSpPr>
          <p:spPr>
            <a:xfrm>
              <a:off x="6804472" y="2994360"/>
              <a:ext cx="108326" cy="431099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30" name="Freeform 329"/>
            <p:cNvSpPr/>
            <p:nvPr/>
          </p:nvSpPr>
          <p:spPr>
            <a:xfrm>
              <a:off x="6526509" y="3136227"/>
              <a:ext cx="116687" cy="28889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31" name="Freeform 330"/>
            <p:cNvSpPr/>
            <p:nvPr/>
          </p:nvSpPr>
          <p:spPr>
            <a:xfrm>
              <a:off x="5796306" y="3211457"/>
              <a:ext cx="108326" cy="213662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grpSp>
          <p:nvGrpSpPr>
            <p:cNvPr id="341" name="Group 340"/>
            <p:cNvGrpSpPr/>
            <p:nvPr/>
          </p:nvGrpSpPr>
          <p:grpSpPr>
            <a:xfrm>
              <a:off x="5486952" y="5172990"/>
              <a:ext cx="1941103" cy="1350569"/>
              <a:chOff x="4290167" y="4760747"/>
              <a:chExt cx="2153235" cy="1498165"/>
            </a:xfrm>
            <a:effectLst/>
          </p:grpSpPr>
          <p:grpSp>
            <p:nvGrpSpPr>
              <p:cNvPr id="342" name="Group 341"/>
              <p:cNvGrpSpPr/>
              <p:nvPr/>
            </p:nvGrpSpPr>
            <p:grpSpPr>
              <a:xfrm>
                <a:off x="4290167" y="4760747"/>
                <a:ext cx="2153235" cy="1498165"/>
                <a:chOff x="141388" y="1779527"/>
                <a:chExt cx="2153235" cy="1498165"/>
              </a:xfrm>
            </p:grpSpPr>
            <p:sp>
              <p:nvSpPr>
                <p:cNvPr id="347" name="TextBox 346"/>
                <p:cNvSpPr txBox="1"/>
                <p:nvPr/>
              </p:nvSpPr>
              <p:spPr>
                <a:xfrm>
                  <a:off x="141388" y="2867998"/>
                  <a:ext cx="2153235" cy="4096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Fragment M/Z </a:t>
                  </a:r>
                </a:p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(612-636 M/Z Precursor )</a:t>
                  </a:r>
                </a:p>
              </p:txBody>
            </p:sp>
            <p:grpSp>
              <p:nvGrpSpPr>
                <p:cNvPr id="348" name="Group 347"/>
                <p:cNvGrpSpPr/>
                <p:nvPr/>
              </p:nvGrpSpPr>
              <p:grpSpPr>
                <a:xfrm>
                  <a:off x="208749" y="1779527"/>
                  <a:ext cx="1788740" cy="1089357"/>
                  <a:chOff x="198378" y="2746060"/>
                  <a:chExt cx="1936074" cy="1179085"/>
                </a:xfrm>
              </p:grpSpPr>
              <p:cxnSp>
                <p:nvCxnSpPr>
                  <p:cNvPr id="349" name="Straight Connector 348"/>
                  <p:cNvCxnSpPr/>
                  <p:nvPr/>
                </p:nvCxnSpPr>
                <p:spPr>
                  <a:xfrm>
                    <a:off x="515192" y="2811829"/>
                    <a:ext cx="0" cy="1104214"/>
                  </a:xfrm>
                  <a:prstGeom prst="line">
                    <a:avLst/>
                  </a:prstGeom>
                  <a:ln w="19050" cmpd="sng">
                    <a:solidFill>
                      <a:schemeClr val="tx1"/>
                    </a:solidFill>
                    <a:head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0" name="TextBox 349"/>
                  <p:cNvSpPr txBox="1"/>
                  <p:nvPr/>
                </p:nvSpPr>
                <p:spPr>
                  <a:xfrm rot="16200000">
                    <a:off x="-191510" y="3135948"/>
                    <a:ext cx="1112356" cy="33258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200" dirty="0">
                        <a:solidFill>
                          <a:prstClr val="black"/>
                        </a:solidFill>
                        <a:latin typeface="News Gothic MT"/>
                        <a:ea typeface="ＭＳ Ｐゴシック" charset="0"/>
                        <a:cs typeface="News Gothic MT"/>
                      </a:rPr>
                      <a:t>Intensity</a:t>
                    </a:r>
                  </a:p>
                </p:txBody>
              </p:sp>
              <p:sp>
                <p:nvSpPr>
                  <p:cNvPr id="351" name="Freeform 350"/>
                  <p:cNvSpPr/>
                  <p:nvPr/>
                </p:nvSpPr>
                <p:spPr>
                  <a:xfrm>
                    <a:off x="865369" y="3245384"/>
                    <a:ext cx="145827" cy="678803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solidFill>
                    <a:srgbClr val="000000"/>
                  </a:solidFill>
                  <a:ln w="28575" cmpd="sng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352" name="Freeform 351"/>
                  <p:cNvSpPr/>
                  <p:nvPr/>
                </p:nvSpPr>
                <p:spPr>
                  <a:xfrm>
                    <a:off x="1689637" y="3733846"/>
                    <a:ext cx="160683" cy="186639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solidFill>
                    <a:srgbClr val="000000"/>
                  </a:solidFill>
                  <a:ln w="28575" cmpd="sng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353" name="Freeform 352"/>
                  <p:cNvSpPr/>
                  <p:nvPr/>
                </p:nvSpPr>
                <p:spPr>
                  <a:xfrm>
                    <a:off x="1113069" y="3426813"/>
                    <a:ext cx="142805" cy="491172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solidFill>
                    <a:srgbClr val="FF0000"/>
                  </a:solidFill>
                  <a:ln w="28575" cmpd="sng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354" name="Freeform 353"/>
                  <p:cNvSpPr/>
                  <p:nvPr/>
                </p:nvSpPr>
                <p:spPr>
                  <a:xfrm>
                    <a:off x="1290765" y="3489470"/>
                    <a:ext cx="182775" cy="424014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solidFill>
                    <a:srgbClr val="000000"/>
                  </a:solidFill>
                  <a:ln w="28575" cmpd="sng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cxnSp>
                <p:nvCxnSpPr>
                  <p:cNvPr id="355" name="Straight Arrow Connector 354"/>
                  <p:cNvCxnSpPr/>
                  <p:nvPr/>
                </p:nvCxnSpPr>
                <p:spPr>
                  <a:xfrm>
                    <a:off x="515192" y="3925145"/>
                    <a:ext cx="1619260" cy="0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343" name="Freeform 342"/>
              <p:cNvSpPr/>
              <p:nvPr/>
            </p:nvSpPr>
            <p:spPr>
              <a:xfrm>
                <a:off x="5038725" y="5194426"/>
                <a:ext cx="134007" cy="650314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44" name="Freeform 343"/>
              <p:cNvSpPr/>
              <p:nvPr/>
            </p:nvSpPr>
            <p:spPr>
              <a:xfrm>
                <a:off x="5883639" y="5365473"/>
                <a:ext cx="120164" cy="478211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45" name="Freeform 344"/>
              <p:cNvSpPr/>
              <p:nvPr/>
            </p:nvSpPr>
            <p:spPr>
              <a:xfrm>
                <a:off x="5575299" y="5522844"/>
                <a:ext cx="129439" cy="320465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46" name="Freeform 345"/>
              <p:cNvSpPr/>
              <p:nvPr/>
            </p:nvSpPr>
            <p:spPr>
              <a:xfrm>
                <a:off x="4765297" y="5606296"/>
                <a:ext cx="120164" cy="237012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</p:grpSp>
        <p:sp>
          <p:nvSpPr>
            <p:cNvPr id="356" name="Freeform 355"/>
            <p:cNvSpPr/>
            <p:nvPr/>
          </p:nvSpPr>
          <p:spPr>
            <a:xfrm>
              <a:off x="5441033" y="4683196"/>
              <a:ext cx="134792" cy="7722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57" name="Freeform 356"/>
            <p:cNvSpPr/>
            <p:nvPr/>
          </p:nvSpPr>
          <p:spPr>
            <a:xfrm>
              <a:off x="5780481" y="4714233"/>
              <a:ext cx="124151" cy="41215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358" name="Straight Arrow Connector 357"/>
            <p:cNvCxnSpPr/>
            <p:nvPr/>
          </p:nvCxnSpPr>
          <p:spPr>
            <a:xfrm>
              <a:off x="4878947" y="4765760"/>
              <a:ext cx="1348650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Rectangle 162"/>
            <p:cNvSpPr/>
            <p:nvPr/>
          </p:nvSpPr>
          <p:spPr>
            <a:xfrm>
              <a:off x="4415081" y="1104381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5083702" y="1213032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6420944" y="1430334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7097923" y="1538985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3738102" y="995730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4068234" y="377255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4736855" y="485906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5405476" y="594557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6082455" y="703208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6759434" y="811859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4068234" y="1714499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4736855" y="1823150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5405476" y="1931801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6082455" y="2040452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6759434" y="2149103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179" name="Straight Connector 178"/>
            <p:cNvCxnSpPr>
              <a:stCxn id="169" idx="3"/>
              <a:endCxn id="174" idx="3"/>
            </p:cNvCxnSpPr>
            <p:nvPr/>
          </p:nvCxnSpPr>
          <p:spPr>
            <a:xfrm>
              <a:off x="4736855" y="427402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>
              <a:stCxn id="170" idx="3"/>
              <a:endCxn id="175" idx="3"/>
            </p:cNvCxnSpPr>
            <p:nvPr/>
          </p:nvCxnSpPr>
          <p:spPr>
            <a:xfrm>
              <a:off x="5405476" y="536053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>
              <a:stCxn id="171" idx="3"/>
              <a:endCxn id="176" idx="3"/>
            </p:cNvCxnSpPr>
            <p:nvPr/>
          </p:nvCxnSpPr>
          <p:spPr>
            <a:xfrm>
              <a:off x="6074097" y="644704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>
              <a:stCxn id="172" idx="3"/>
              <a:endCxn id="177" idx="3"/>
            </p:cNvCxnSpPr>
            <p:nvPr/>
          </p:nvCxnSpPr>
          <p:spPr>
            <a:xfrm>
              <a:off x="6751076" y="753355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>
              <a:stCxn id="173" idx="3"/>
              <a:endCxn id="178" idx="3"/>
            </p:cNvCxnSpPr>
            <p:nvPr/>
          </p:nvCxnSpPr>
          <p:spPr>
            <a:xfrm>
              <a:off x="7428055" y="862006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>
              <a:stCxn id="169" idx="1"/>
              <a:endCxn id="174" idx="1"/>
            </p:cNvCxnSpPr>
            <p:nvPr/>
          </p:nvCxnSpPr>
          <p:spPr>
            <a:xfrm>
              <a:off x="4068234" y="427402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TextBox 184"/>
            <p:cNvSpPr txBox="1"/>
            <p:nvPr/>
          </p:nvSpPr>
          <p:spPr>
            <a:xfrm>
              <a:off x="3756939" y="1054520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4430384" y="1163171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5097552" y="1272502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5770999" y="1381152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6447976" y="1489805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7116921" y="1598455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5405476" y="602915"/>
              <a:ext cx="668621" cy="100293"/>
            </a:xfrm>
            <a:prstGeom prst="rect">
              <a:avLst/>
            </a:prstGeom>
            <a:solidFill>
              <a:schemeClr val="accent3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6082455" y="711566"/>
              <a:ext cx="668621" cy="100293"/>
            </a:xfrm>
            <a:prstGeom prst="rect">
              <a:avLst/>
            </a:prstGeom>
            <a:solidFill>
              <a:srgbClr val="C0504D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94" name="Rectangle 193"/>
            <p:cNvSpPr/>
            <p:nvPr/>
          </p:nvSpPr>
          <p:spPr>
            <a:xfrm>
              <a:off x="5395825" y="1940159"/>
              <a:ext cx="668621" cy="100293"/>
            </a:xfrm>
            <a:prstGeom prst="rect">
              <a:avLst/>
            </a:prstGeom>
            <a:solidFill>
              <a:schemeClr val="accent3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6072804" y="2048810"/>
              <a:ext cx="668621" cy="100293"/>
            </a:xfrm>
            <a:prstGeom prst="rect">
              <a:avLst/>
            </a:prstGeom>
            <a:solidFill>
              <a:srgbClr val="C0504D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2553500" y="464415"/>
              <a:ext cx="1787199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= T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−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1</a:t>
              </a:r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2553500" y="1159305"/>
              <a:ext cx="1787199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</a:t>
              </a: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=</a:t>
              </a: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 T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0</a:t>
              </a: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2553500" y="1826085"/>
              <a:ext cx="1787199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= T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+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1</a:t>
              </a:r>
            </a:p>
          </p:txBody>
        </p:sp>
        <p:sp>
          <p:nvSpPr>
            <p:cNvPr id="199" name="Rectangle 198"/>
            <p:cNvSpPr/>
            <p:nvPr/>
          </p:nvSpPr>
          <p:spPr>
            <a:xfrm>
              <a:off x="7771601" y="1660942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00" name="Rectangle 199"/>
            <p:cNvSpPr/>
            <p:nvPr/>
          </p:nvSpPr>
          <p:spPr>
            <a:xfrm>
              <a:off x="7433112" y="933815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7433112" y="2271059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202" name="Straight Connector 201"/>
            <p:cNvCxnSpPr>
              <a:stCxn id="200" idx="3"/>
              <a:endCxn id="201" idx="3"/>
            </p:cNvCxnSpPr>
            <p:nvPr/>
          </p:nvCxnSpPr>
          <p:spPr>
            <a:xfrm>
              <a:off x="8101733" y="983962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TextBox 202"/>
            <p:cNvSpPr txBox="1"/>
            <p:nvPr/>
          </p:nvSpPr>
          <p:spPr>
            <a:xfrm>
              <a:off x="7790598" y="1720411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5752323" y="1330041"/>
              <a:ext cx="668621" cy="100293"/>
            </a:xfrm>
            <a:prstGeom prst="rect">
              <a:avLst/>
            </a:prstGeom>
            <a:solidFill>
              <a:schemeClr val="accent2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5752323" y="1326967"/>
              <a:ext cx="320481" cy="103367"/>
            </a:xfrm>
            <a:prstGeom prst="rect">
              <a:avLst/>
            </a:prstGeom>
            <a:solidFill>
              <a:schemeClr val="accent3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8474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017676" y="377255"/>
            <a:ext cx="6125993" cy="6146304"/>
            <a:chOff x="2314229" y="377255"/>
            <a:chExt cx="6125993" cy="6146304"/>
          </a:xfrm>
        </p:grpSpPr>
        <p:sp>
          <p:nvSpPr>
            <p:cNvPr id="261" name="TextBox 260"/>
            <p:cNvSpPr txBox="1"/>
            <p:nvPr/>
          </p:nvSpPr>
          <p:spPr>
            <a:xfrm>
              <a:off x="4554355" y="4764962"/>
              <a:ext cx="19411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Fragment M/Z </a:t>
              </a: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(600-624 M/Z Precursor )</a:t>
              </a:r>
            </a:p>
          </p:txBody>
        </p:sp>
        <p:sp>
          <p:nvSpPr>
            <p:cNvPr id="262" name="Freeform 261"/>
            <p:cNvSpPr/>
            <p:nvPr/>
          </p:nvSpPr>
          <p:spPr>
            <a:xfrm>
              <a:off x="5376907" y="4316069"/>
              <a:ext cx="118940" cy="443728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FF0000"/>
            </a:solidFill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263" name="Straight Connector 262"/>
            <p:cNvCxnSpPr/>
            <p:nvPr/>
          </p:nvCxnSpPr>
          <p:spPr>
            <a:xfrm>
              <a:off x="4878947" y="3838502"/>
              <a:ext cx="0" cy="919678"/>
            </a:xfrm>
            <a:prstGeom prst="line">
              <a:avLst/>
            </a:prstGeom>
            <a:ln w="19050" cmpd="sng">
              <a:solidFill>
                <a:schemeClr val="tx1"/>
              </a:solidFill>
              <a:head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TextBox 263"/>
            <p:cNvSpPr txBox="1"/>
            <p:nvPr/>
          </p:nvSpPr>
          <p:spPr>
            <a:xfrm rot="16200000">
              <a:off x="4290350" y="4108455"/>
              <a:ext cx="926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Intensity</a:t>
              </a:r>
            </a:p>
          </p:txBody>
        </p:sp>
        <p:sp>
          <p:nvSpPr>
            <p:cNvPr id="265" name="Freeform 264"/>
            <p:cNvSpPr/>
            <p:nvPr/>
          </p:nvSpPr>
          <p:spPr>
            <a:xfrm>
              <a:off x="4941505" y="4148137"/>
              <a:ext cx="120805" cy="614695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noFill/>
            <a:ln w="2857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66" name="Freeform 265"/>
            <p:cNvSpPr/>
            <p:nvPr/>
          </p:nvSpPr>
          <p:spPr>
            <a:xfrm>
              <a:off x="5170603" y="4461343"/>
              <a:ext cx="121457" cy="303619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noFill/>
            <a:ln w="28575" cmpd="sng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67" name="Freeform 266"/>
            <p:cNvSpPr/>
            <p:nvPr/>
          </p:nvSpPr>
          <p:spPr>
            <a:xfrm>
              <a:off x="5006386" y="4684898"/>
              <a:ext cx="134792" cy="7722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68" name="Freeform 267"/>
            <p:cNvSpPr/>
            <p:nvPr/>
          </p:nvSpPr>
          <p:spPr>
            <a:xfrm>
              <a:off x="5944733" y="4171933"/>
              <a:ext cx="132741" cy="588385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noFill/>
            <a:ln w="28575" cmpd="sng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69" name="Freeform 268"/>
            <p:cNvSpPr/>
            <p:nvPr/>
          </p:nvSpPr>
          <p:spPr>
            <a:xfrm>
              <a:off x="5857119" y="4539384"/>
              <a:ext cx="133830" cy="222496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noFill/>
            <a:ln w="28575" cmpd="sng">
              <a:solidFill>
                <a:srgbClr val="1F497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70" name="Freeform 269"/>
            <p:cNvSpPr/>
            <p:nvPr/>
          </p:nvSpPr>
          <p:spPr>
            <a:xfrm>
              <a:off x="5677136" y="4409550"/>
              <a:ext cx="149081" cy="350769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noFill/>
            <a:ln w="28575" cmpd="sng"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71" name="Freeform 270"/>
            <p:cNvSpPr/>
            <p:nvPr/>
          </p:nvSpPr>
          <p:spPr>
            <a:xfrm>
              <a:off x="5524907" y="4148137"/>
              <a:ext cx="152230" cy="60791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noFill/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3747377" y="3423032"/>
              <a:ext cx="19411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Fragment M/Z </a:t>
              </a: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(588-612 M/Z Precursor )</a:t>
              </a:r>
            </a:p>
          </p:txBody>
        </p:sp>
        <p:grpSp>
          <p:nvGrpSpPr>
            <p:cNvPr id="274" name="Group 273"/>
            <p:cNvGrpSpPr/>
            <p:nvPr/>
          </p:nvGrpSpPr>
          <p:grpSpPr>
            <a:xfrm>
              <a:off x="3808102" y="2441796"/>
              <a:ext cx="1612518" cy="982036"/>
              <a:chOff x="198378" y="2746060"/>
              <a:chExt cx="1936074" cy="1179085"/>
            </a:xfrm>
          </p:grpSpPr>
          <p:cxnSp>
            <p:nvCxnSpPr>
              <p:cNvPr id="275" name="Straight Connector 274"/>
              <p:cNvCxnSpPr/>
              <p:nvPr/>
            </p:nvCxnSpPr>
            <p:spPr>
              <a:xfrm>
                <a:off x="515192" y="2811829"/>
                <a:ext cx="0" cy="1104214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  <a:head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6" name="TextBox 275"/>
              <p:cNvSpPr txBox="1"/>
              <p:nvPr/>
            </p:nvSpPr>
            <p:spPr>
              <a:xfrm rot="16200000">
                <a:off x="-191510" y="3135948"/>
                <a:ext cx="1112356" cy="332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dirty="0">
                    <a:solidFill>
                      <a:prstClr val="black"/>
                    </a:solidFill>
                    <a:latin typeface="News Gothic MT"/>
                    <a:ea typeface="ＭＳ Ｐゴシック" charset="0"/>
                    <a:cs typeface="News Gothic MT"/>
                  </a:rPr>
                  <a:t>Intensity</a:t>
                </a:r>
              </a:p>
            </p:txBody>
          </p:sp>
          <p:sp>
            <p:nvSpPr>
              <p:cNvPr id="277" name="Freeform 276"/>
              <p:cNvSpPr/>
              <p:nvPr/>
            </p:nvSpPr>
            <p:spPr>
              <a:xfrm>
                <a:off x="590301" y="2957605"/>
                <a:ext cx="145045" cy="964023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noFill/>
              <a:ln w="28575" cmpd="sng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278" name="Freeform 277"/>
              <p:cNvSpPr/>
              <p:nvPr/>
            </p:nvSpPr>
            <p:spPr>
              <a:xfrm>
                <a:off x="1794830" y="3212164"/>
                <a:ext cx="159376" cy="706446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noFill/>
              <a:ln w="28575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279" name="Freeform 278"/>
              <p:cNvSpPr/>
              <p:nvPr/>
            </p:nvSpPr>
            <p:spPr>
              <a:xfrm>
                <a:off x="1113069" y="3712454"/>
                <a:ext cx="142805" cy="205531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FF0000"/>
              </a:solidFill>
              <a:ln w="28575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280" name="Freeform 279"/>
              <p:cNvSpPr/>
              <p:nvPr/>
            </p:nvSpPr>
            <p:spPr>
              <a:xfrm>
                <a:off x="1473539" y="3663607"/>
                <a:ext cx="178994" cy="255003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noFill/>
              <a:ln w="28575" cmpd="sng">
                <a:solidFill>
                  <a:schemeClr val="accent3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cxnSp>
            <p:nvCxnSpPr>
              <p:cNvPr id="281" name="Straight Arrow Connector 280"/>
              <p:cNvCxnSpPr/>
              <p:nvPr/>
            </p:nvCxnSpPr>
            <p:spPr>
              <a:xfrm>
                <a:off x="515192" y="3925145"/>
                <a:ext cx="1619260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4" name="TextBox 303"/>
            <p:cNvSpPr txBox="1"/>
            <p:nvPr/>
          </p:nvSpPr>
          <p:spPr>
            <a:xfrm>
              <a:off x="2330810" y="2923843"/>
              <a:ext cx="1941103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= T</a:t>
              </a:r>
              <a:r>
                <a:rPr lang="en-US" sz="1400" b="1" baseline="-25000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−</a:t>
              </a:r>
              <a:r>
                <a:rPr lang="en-US" sz="14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1</a:t>
              </a:r>
            </a:p>
          </p:txBody>
        </p:sp>
        <p:sp>
          <p:nvSpPr>
            <p:cNvPr id="305" name="TextBox 304"/>
            <p:cNvSpPr txBox="1"/>
            <p:nvPr/>
          </p:nvSpPr>
          <p:spPr>
            <a:xfrm>
              <a:off x="3120101" y="4118332"/>
              <a:ext cx="1941103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</a:t>
              </a: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=</a:t>
              </a: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 T</a:t>
              </a:r>
              <a:r>
                <a:rPr lang="en-US" sz="14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0</a:t>
              </a:r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2314229" y="5537401"/>
              <a:ext cx="1941103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= T</a:t>
              </a:r>
              <a:r>
                <a:rPr lang="en-US" sz="1400" b="1" baseline="-25000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+</a:t>
              </a:r>
              <a:r>
                <a:rPr lang="en-US" sz="14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1</a:t>
              </a:r>
            </a:p>
          </p:txBody>
        </p:sp>
        <p:sp>
          <p:nvSpPr>
            <p:cNvPr id="307" name="Freeform 306"/>
            <p:cNvSpPr/>
            <p:nvPr/>
          </p:nvSpPr>
          <p:spPr>
            <a:xfrm>
              <a:off x="4407367" y="2830005"/>
              <a:ext cx="120805" cy="586247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08" name="Freeform 307"/>
            <p:cNvSpPr/>
            <p:nvPr/>
          </p:nvSpPr>
          <p:spPr>
            <a:xfrm>
              <a:off x="4717930" y="2985152"/>
              <a:ext cx="108326" cy="431099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09" name="Freeform 308"/>
            <p:cNvSpPr/>
            <p:nvPr/>
          </p:nvSpPr>
          <p:spPr>
            <a:xfrm>
              <a:off x="5007544" y="3126068"/>
              <a:ext cx="116687" cy="28889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10" name="Freeform 309"/>
            <p:cNvSpPr/>
            <p:nvPr/>
          </p:nvSpPr>
          <p:spPr>
            <a:xfrm>
              <a:off x="4277341" y="3201298"/>
              <a:ext cx="108326" cy="213662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grpSp>
          <p:nvGrpSpPr>
            <p:cNvPr id="311" name="Group 310"/>
            <p:cNvGrpSpPr/>
            <p:nvPr/>
          </p:nvGrpSpPr>
          <p:grpSpPr>
            <a:xfrm>
              <a:off x="3884763" y="5166336"/>
              <a:ext cx="1941103" cy="1350569"/>
              <a:chOff x="2512884" y="4753366"/>
              <a:chExt cx="2153235" cy="1498165"/>
            </a:xfrm>
            <a:effectLst/>
          </p:grpSpPr>
          <p:grpSp>
            <p:nvGrpSpPr>
              <p:cNvPr id="312" name="Group 311"/>
              <p:cNvGrpSpPr/>
              <p:nvPr/>
            </p:nvGrpSpPr>
            <p:grpSpPr>
              <a:xfrm>
                <a:off x="2512884" y="4753366"/>
                <a:ext cx="2153235" cy="1498165"/>
                <a:chOff x="141388" y="1779527"/>
                <a:chExt cx="2153235" cy="1498165"/>
              </a:xfrm>
            </p:grpSpPr>
            <p:sp>
              <p:nvSpPr>
                <p:cNvPr id="317" name="TextBox 316"/>
                <p:cNvSpPr txBox="1"/>
                <p:nvPr/>
              </p:nvSpPr>
              <p:spPr>
                <a:xfrm>
                  <a:off x="141388" y="2867998"/>
                  <a:ext cx="2153235" cy="4096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Fragment M/Z </a:t>
                  </a:r>
                </a:p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(588-612 M/Z Precursor )</a:t>
                  </a:r>
                </a:p>
              </p:txBody>
            </p:sp>
            <p:grpSp>
              <p:nvGrpSpPr>
                <p:cNvPr id="318" name="Group 317"/>
                <p:cNvGrpSpPr/>
                <p:nvPr/>
              </p:nvGrpSpPr>
              <p:grpSpPr>
                <a:xfrm>
                  <a:off x="208749" y="1779527"/>
                  <a:ext cx="1788740" cy="1089357"/>
                  <a:chOff x="198378" y="2746060"/>
                  <a:chExt cx="1936074" cy="1179085"/>
                </a:xfrm>
              </p:grpSpPr>
              <p:cxnSp>
                <p:nvCxnSpPr>
                  <p:cNvPr id="319" name="Straight Connector 318"/>
                  <p:cNvCxnSpPr/>
                  <p:nvPr/>
                </p:nvCxnSpPr>
                <p:spPr>
                  <a:xfrm>
                    <a:off x="515192" y="2811829"/>
                    <a:ext cx="0" cy="1104214"/>
                  </a:xfrm>
                  <a:prstGeom prst="line">
                    <a:avLst/>
                  </a:prstGeom>
                  <a:ln w="19050" cmpd="sng">
                    <a:solidFill>
                      <a:schemeClr val="tx1"/>
                    </a:solidFill>
                    <a:head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0" name="TextBox 319"/>
                  <p:cNvSpPr txBox="1"/>
                  <p:nvPr/>
                </p:nvSpPr>
                <p:spPr>
                  <a:xfrm rot="16200000">
                    <a:off x="-191510" y="3135948"/>
                    <a:ext cx="1112356" cy="33258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200" dirty="0">
                        <a:solidFill>
                          <a:prstClr val="black"/>
                        </a:solidFill>
                        <a:latin typeface="News Gothic MT"/>
                        <a:ea typeface="ＭＳ Ｐゴシック" charset="0"/>
                        <a:cs typeface="News Gothic MT"/>
                      </a:rPr>
                      <a:t>Intensity</a:t>
                    </a:r>
                  </a:p>
                </p:txBody>
              </p:sp>
              <p:sp>
                <p:nvSpPr>
                  <p:cNvPr id="321" name="Freeform 320"/>
                  <p:cNvSpPr/>
                  <p:nvPr/>
                </p:nvSpPr>
                <p:spPr>
                  <a:xfrm>
                    <a:off x="590301" y="3497459"/>
                    <a:ext cx="145045" cy="424169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rgbClr val="008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322" name="Freeform 321"/>
                  <p:cNvSpPr/>
                  <p:nvPr/>
                </p:nvSpPr>
                <p:spPr>
                  <a:xfrm>
                    <a:off x="1794830" y="3337108"/>
                    <a:ext cx="159376" cy="581502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chemeClr val="accent3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323" name="Freeform 322"/>
                  <p:cNvSpPr/>
                  <p:nvPr/>
                </p:nvSpPr>
                <p:spPr>
                  <a:xfrm>
                    <a:off x="1113069" y="3804635"/>
                    <a:ext cx="142805" cy="113349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solidFill>
                    <a:srgbClr val="FF0000"/>
                  </a:solidFill>
                  <a:ln w="28575" cmpd="sng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324" name="Freeform 323"/>
                  <p:cNvSpPr/>
                  <p:nvPr/>
                </p:nvSpPr>
                <p:spPr>
                  <a:xfrm>
                    <a:off x="1473539" y="3191581"/>
                    <a:ext cx="178994" cy="727030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cxnSp>
                <p:nvCxnSpPr>
                  <p:cNvPr id="325" name="Straight Arrow Connector 324"/>
                  <p:cNvCxnSpPr/>
                  <p:nvPr/>
                </p:nvCxnSpPr>
                <p:spPr>
                  <a:xfrm>
                    <a:off x="515192" y="3925145"/>
                    <a:ext cx="1619260" cy="0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313" name="Freeform 312"/>
              <p:cNvSpPr/>
              <p:nvPr/>
            </p:nvSpPr>
            <p:spPr>
              <a:xfrm>
                <a:off x="3231598" y="5189056"/>
                <a:ext cx="134007" cy="650314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14" name="Freeform 313"/>
              <p:cNvSpPr/>
              <p:nvPr/>
            </p:nvSpPr>
            <p:spPr>
              <a:xfrm>
                <a:off x="3576101" y="5361158"/>
                <a:ext cx="120164" cy="478211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15" name="Freeform 314"/>
              <p:cNvSpPr/>
              <p:nvPr/>
            </p:nvSpPr>
            <p:spPr>
              <a:xfrm>
                <a:off x="3897365" y="5517474"/>
                <a:ext cx="129439" cy="320465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16" name="Freeform 315"/>
              <p:cNvSpPr/>
              <p:nvPr/>
            </p:nvSpPr>
            <p:spPr>
              <a:xfrm>
                <a:off x="3087363" y="5600926"/>
                <a:ext cx="120164" cy="237012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</p:grpSp>
        <p:grpSp>
          <p:nvGrpSpPr>
            <p:cNvPr id="327" name="Group 326"/>
            <p:cNvGrpSpPr/>
            <p:nvPr/>
          </p:nvGrpSpPr>
          <p:grpSpPr>
            <a:xfrm>
              <a:off x="5349566" y="2448449"/>
              <a:ext cx="1941103" cy="1350569"/>
              <a:chOff x="141388" y="1779527"/>
              <a:chExt cx="2153235" cy="1498165"/>
            </a:xfrm>
          </p:grpSpPr>
          <p:sp>
            <p:nvSpPr>
              <p:cNvPr id="332" name="TextBox 331"/>
              <p:cNvSpPr txBox="1"/>
              <p:nvPr/>
            </p:nvSpPr>
            <p:spPr>
              <a:xfrm>
                <a:off x="141388" y="2867998"/>
                <a:ext cx="2153235" cy="409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900" dirty="0">
                    <a:solidFill>
                      <a:prstClr val="black"/>
                    </a:solidFill>
                    <a:latin typeface="News Gothic MT"/>
                    <a:ea typeface="ＭＳ Ｐゴシック" charset="0"/>
                    <a:cs typeface="News Gothic MT"/>
                  </a:rPr>
                  <a:t>Fragment M/Z </a:t>
                </a:r>
              </a:p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900" dirty="0">
                    <a:solidFill>
                      <a:prstClr val="black"/>
                    </a:solidFill>
                    <a:latin typeface="News Gothic MT"/>
                    <a:ea typeface="ＭＳ Ｐゴシック" charset="0"/>
                    <a:cs typeface="News Gothic MT"/>
                  </a:rPr>
                  <a:t>(612-636 M/Z Precursor )</a:t>
                </a:r>
              </a:p>
            </p:txBody>
          </p:sp>
          <p:grpSp>
            <p:nvGrpSpPr>
              <p:cNvPr id="333" name="Group 332"/>
              <p:cNvGrpSpPr/>
              <p:nvPr/>
            </p:nvGrpSpPr>
            <p:grpSpPr>
              <a:xfrm>
                <a:off x="208749" y="1779527"/>
                <a:ext cx="1788740" cy="1089357"/>
                <a:chOff x="198378" y="2746060"/>
                <a:chExt cx="1936074" cy="1179085"/>
              </a:xfrm>
            </p:grpSpPr>
            <p:cxnSp>
              <p:nvCxnSpPr>
                <p:cNvPr id="334" name="Straight Connector 333"/>
                <p:cNvCxnSpPr/>
                <p:nvPr/>
              </p:nvCxnSpPr>
              <p:spPr>
                <a:xfrm>
                  <a:off x="515192" y="2811829"/>
                  <a:ext cx="0" cy="1104214"/>
                </a:xfrm>
                <a:prstGeom prst="line">
                  <a:avLst/>
                </a:prstGeom>
                <a:ln w="19050" cmpd="sng">
                  <a:solidFill>
                    <a:schemeClr val="tx1"/>
                  </a:solidFill>
                  <a:head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5" name="TextBox 334"/>
                <p:cNvSpPr txBox="1"/>
                <p:nvPr/>
              </p:nvSpPr>
              <p:spPr>
                <a:xfrm rot="16200000">
                  <a:off x="-191510" y="3135948"/>
                  <a:ext cx="1112356" cy="3325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2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Intensity</a:t>
                  </a:r>
                </a:p>
              </p:txBody>
            </p:sp>
            <p:sp>
              <p:nvSpPr>
                <p:cNvPr id="336" name="Freeform 335"/>
                <p:cNvSpPr/>
                <p:nvPr/>
              </p:nvSpPr>
              <p:spPr>
                <a:xfrm>
                  <a:off x="865369" y="3704466"/>
                  <a:ext cx="145827" cy="219721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noFill/>
                <a:ln w="28575" cmpd="sng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  <p:sp>
              <p:nvSpPr>
                <p:cNvPr id="337" name="Freeform 336"/>
                <p:cNvSpPr/>
                <p:nvPr/>
              </p:nvSpPr>
              <p:spPr>
                <a:xfrm>
                  <a:off x="1689637" y="3559647"/>
                  <a:ext cx="160683" cy="360840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noFill/>
                <a:ln w="28575" cmpd="sng">
                  <a:solidFill>
                    <a:srgbClr val="1F497D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  <p:sp>
              <p:nvSpPr>
                <p:cNvPr id="338" name="Freeform 337"/>
                <p:cNvSpPr/>
                <p:nvPr/>
              </p:nvSpPr>
              <p:spPr>
                <a:xfrm>
                  <a:off x="1113069" y="3559646"/>
                  <a:ext cx="142805" cy="358340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solidFill>
                  <a:srgbClr val="FF0000"/>
                </a:solidFill>
                <a:ln w="28575" cmpd="sng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  <p:sp>
              <p:nvSpPr>
                <p:cNvPr id="339" name="Freeform 338"/>
                <p:cNvSpPr/>
                <p:nvPr/>
              </p:nvSpPr>
              <p:spPr>
                <a:xfrm>
                  <a:off x="1290765" y="3183593"/>
                  <a:ext cx="182775" cy="729893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noFill/>
                <a:ln w="28575" cmpd="sng">
                  <a:solidFill>
                    <a:srgbClr val="0000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  <p:cxnSp>
              <p:nvCxnSpPr>
                <p:cNvPr id="340" name="Straight Arrow Connector 339"/>
                <p:cNvCxnSpPr/>
                <p:nvPr/>
              </p:nvCxnSpPr>
              <p:spPr>
                <a:xfrm>
                  <a:off x="515192" y="3925145"/>
                  <a:ext cx="1619260" cy="0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28" name="Freeform 327"/>
            <p:cNvSpPr/>
            <p:nvPr/>
          </p:nvSpPr>
          <p:spPr>
            <a:xfrm>
              <a:off x="6042797" y="2840164"/>
              <a:ext cx="120805" cy="586246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29" name="Freeform 328"/>
            <p:cNvSpPr/>
            <p:nvPr/>
          </p:nvSpPr>
          <p:spPr>
            <a:xfrm>
              <a:off x="6804472" y="2994360"/>
              <a:ext cx="108326" cy="431099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30" name="Freeform 329"/>
            <p:cNvSpPr/>
            <p:nvPr/>
          </p:nvSpPr>
          <p:spPr>
            <a:xfrm>
              <a:off x="6526509" y="3136227"/>
              <a:ext cx="116687" cy="28889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31" name="Freeform 330"/>
            <p:cNvSpPr/>
            <p:nvPr/>
          </p:nvSpPr>
          <p:spPr>
            <a:xfrm>
              <a:off x="5796306" y="3211457"/>
              <a:ext cx="108326" cy="213662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grpSp>
          <p:nvGrpSpPr>
            <p:cNvPr id="341" name="Group 340"/>
            <p:cNvGrpSpPr/>
            <p:nvPr/>
          </p:nvGrpSpPr>
          <p:grpSpPr>
            <a:xfrm>
              <a:off x="5486952" y="5172990"/>
              <a:ext cx="1941103" cy="1350569"/>
              <a:chOff x="4290167" y="4760747"/>
              <a:chExt cx="2153235" cy="1498165"/>
            </a:xfrm>
            <a:effectLst/>
          </p:grpSpPr>
          <p:grpSp>
            <p:nvGrpSpPr>
              <p:cNvPr id="342" name="Group 341"/>
              <p:cNvGrpSpPr/>
              <p:nvPr/>
            </p:nvGrpSpPr>
            <p:grpSpPr>
              <a:xfrm>
                <a:off x="4290167" y="4760747"/>
                <a:ext cx="2153235" cy="1498165"/>
                <a:chOff x="141388" y="1779527"/>
                <a:chExt cx="2153235" cy="1498165"/>
              </a:xfrm>
            </p:grpSpPr>
            <p:sp>
              <p:nvSpPr>
                <p:cNvPr id="347" name="TextBox 346"/>
                <p:cNvSpPr txBox="1"/>
                <p:nvPr/>
              </p:nvSpPr>
              <p:spPr>
                <a:xfrm>
                  <a:off x="141388" y="2867998"/>
                  <a:ext cx="2153235" cy="4096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Fragment M/Z </a:t>
                  </a:r>
                </a:p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(612-636 M/Z Precursor )</a:t>
                  </a:r>
                </a:p>
              </p:txBody>
            </p:sp>
            <p:grpSp>
              <p:nvGrpSpPr>
                <p:cNvPr id="348" name="Group 347"/>
                <p:cNvGrpSpPr/>
                <p:nvPr/>
              </p:nvGrpSpPr>
              <p:grpSpPr>
                <a:xfrm>
                  <a:off x="208749" y="1779527"/>
                  <a:ext cx="1788740" cy="1089357"/>
                  <a:chOff x="198378" y="2746060"/>
                  <a:chExt cx="1936074" cy="1179085"/>
                </a:xfrm>
              </p:grpSpPr>
              <p:cxnSp>
                <p:nvCxnSpPr>
                  <p:cNvPr id="349" name="Straight Connector 348"/>
                  <p:cNvCxnSpPr/>
                  <p:nvPr/>
                </p:nvCxnSpPr>
                <p:spPr>
                  <a:xfrm>
                    <a:off x="515192" y="2811829"/>
                    <a:ext cx="0" cy="1104214"/>
                  </a:xfrm>
                  <a:prstGeom prst="line">
                    <a:avLst/>
                  </a:prstGeom>
                  <a:ln w="19050" cmpd="sng">
                    <a:solidFill>
                      <a:schemeClr val="tx1"/>
                    </a:solidFill>
                    <a:head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0" name="TextBox 349"/>
                  <p:cNvSpPr txBox="1"/>
                  <p:nvPr/>
                </p:nvSpPr>
                <p:spPr>
                  <a:xfrm rot="16200000">
                    <a:off x="-191510" y="3135948"/>
                    <a:ext cx="1112356" cy="33258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200" dirty="0">
                        <a:solidFill>
                          <a:prstClr val="black"/>
                        </a:solidFill>
                        <a:latin typeface="News Gothic MT"/>
                        <a:ea typeface="ＭＳ Ｐゴシック" charset="0"/>
                        <a:cs typeface="News Gothic MT"/>
                      </a:rPr>
                      <a:t>Intensity</a:t>
                    </a:r>
                  </a:p>
                </p:txBody>
              </p:sp>
              <p:sp>
                <p:nvSpPr>
                  <p:cNvPr id="351" name="Freeform 350"/>
                  <p:cNvSpPr/>
                  <p:nvPr/>
                </p:nvSpPr>
                <p:spPr>
                  <a:xfrm>
                    <a:off x="865369" y="3245384"/>
                    <a:ext cx="145827" cy="678803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352" name="Freeform 351"/>
                  <p:cNvSpPr/>
                  <p:nvPr/>
                </p:nvSpPr>
                <p:spPr>
                  <a:xfrm>
                    <a:off x="1689637" y="3733846"/>
                    <a:ext cx="160683" cy="186639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rgbClr val="1F497D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353" name="Freeform 352"/>
                  <p:cNvSpPr/>
                  <p:nvPr/>
                </p:nvSpPr>
                <p:spPr>
                  <a:xfrm>
                    <a:off x="1113069" y="3426813"/>
                    <a:ext cx="142805" cy="491172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solidFill>
                    <a:srgbClr val="FF0000"/>
                  </a:solidFill>
                  <a:ln w="28575" cmpd="sng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354" name="Freeform 353"/>
                  <p:cNvSpPr/>
                  <p:nvPr/>
                </p:nvSpPr>
                <p:spPr>
                  <a:xfrm>
                    <a:off x="1290765" y="3489470"/>
                    <a:ext cx="182775" cy="424014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rgbClr val="0000FF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cxnSp>
                <p:nvCxnSpPr>
                  <p:cNvPr id="355" name="Straight Arrow Connector 354"/>
                  <p:cNvCxnSpPr/>
                  <p:nvPr/>
                </p:nvCxnSpPr>
                <p:spPr>
                  <a:xfrm>
                    <a:off x="515192" y="3925145"/>
                    <a:ext cx="1619260" cy="0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343" name="Freeform 342"/>
              <p:cNvSpPr/>
              <p:nvPr/>
            </p:nvSpPr>
            <p:spPr>
              <a:xfrm>
                <a:off x="5038725" y="5194426"/>
                <a:ext cx="134007" cy="650314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44" name="Freeform 343"/>
              <p:cNvSpPr/>
              <p:nvPr/>
            </p:nvSpPr>
            <p:spPr>
              <a:xfrm>
                <a:off x="5883639" y="5365473"/>
                <a:ext cx="120164" cy="478211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45" name="Freeform 344"/>
              <p:cNvSpPr/>
              <p:nvPr/>
            </p:nvSpPr>
            <p:spPr>
              <a:xfrm>
                <a:off x="5575299" y="5522844"/>
                <a:ext cx="129439" cy="320465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46" name="Freeform 345"/>
              <p:cNvSpPr/>
              <p:nvPr/>
            </p:nvSpPr>
            <p:spPr>
              <a:xfrm>
                <a:off x="4765297" y="5606296"/>
                <a:ext cx="120164" cy="237012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</p:grpSp>
        <p:sp>
          <p:nvSpPr>
            <p:cNvPr id="356" name="Freeform 355"/>
            <p:cNvSpPr/>
            <p:nvPr/>
          </p:nvSpPr>
          <p:spPr>
            <a:xfrm>
              <a:off x="5441033" y="4683196"/>
              <a:ext cx="134792" cy="7722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57" name="Freeform 356"/>
            <p:cNvSpPr/>
            <p:nvPr/>
          </p:nvSpPr>
          <p:spPr>
            <a:xfrm>
              <a:off x="5780481" y="4714233"/>
              <a:ext cx="124151" cy="41215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358" name="Straight Arrow Connector 357"/>
            <p:cNvCxnSpPr/>
            <p:nvPr/>
          </p:nvCxnSpPr>
          <p:spPr>
            <a:xfrm>
              <a:off x="4878947" y="4765760"/>
              <a:ext cx="1348650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Rectangle 162"/>
            <p:cNvSpPr/>
            <p:nvPr/>
          </p:nvSpPr>
          <p:spPr>
            <a:xfrm>
              <a:off x="4415081" y="1104381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5083702" y="1213032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5752323" y="1321683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6420944" y="1430334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7097923" y="1538985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3738102" y="995730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4068234" y="377255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4736855" y="485906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5405476" y="594557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6082455" y="703208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6759434" y="811859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4068234" y="1714499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4736855" y="1823150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5405476" y="1931801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6082455" y="2040452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6759434" y="2149103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179" name="Straight Connector 178"/>
            <p:cNvCxnSpPr>
              <a:stCxn id="169" idx="3"/>
              <a:endCxn id="174" idx="3"/>
            </p:cNvCxnSpPr>
            <p:nvPr/>
          </p:nvCxnSpPr>
          <p:spPr>
            <a:xfrm>
              <a:off x="4736855" y="427402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>
              <a:stCxn id="170" idx="3"/>
              <a:endCxn id="175" idx="3"/>
            </p:cNvCxnSpPr>
            <p:nvPr/>
          </p:nvCxnSpPr>
          <p:spPr>
            <a:xfrm>
              <a:off x="5405476" y="536053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>
              <a:stCxn id="171" idx="3"/>
              <a:endCxn id="176" idx="3"/>
            </p:cNvCxnSpPr>
            <p:nvPr/>
          </p:nvCxnSpPr>
          <p:spPr>
            <a:xfrm>
              <a:off x="6074097" y="644704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>
              <a:stCxn id="172" idx="3"/>
              <a:endCxn id="177" idx="3"/>
            </p:cNvCxnSpPr>
            <p:nvPr/>
          </p:nvCxnSpPr>
          <p:spPr>
            <a:xfrm>
              <a:off x="6751076" y="753355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>
              <a:stCxn id="173" idx="3"/>
              <a:endCxn id="178" idx="3"/>
            </p:cNvCxnSpPr>
            <p:nvPr/>
          </p:nvCxnSpPr>
          <p:spPr>
            <a:xfrm>
              <a:off x="7428055" y="862006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>
              <a:stCxn id="169" idx="1"/>
              <a:endCxn id="174" idx="1"/>
            </p:cNvCxnSpPr>
            <p:nvPr/>
          </p:nvCxnSpPr>
          <p:spPr>
            <a:xfrm>
              <a:off x="4068234" y="427402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TextBox 184"/>
            <p:cNvSpPr txBox="1"/>
            <p:nvPr/>
          </p:nvSpPr>
          <p:spPr>
            <a:xfrm>
              <a:off x="3756939" y="1054520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4430384" y="1163171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5097552" y="1272502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5770999" y="1381152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6447976" y="1489805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7116921" y="1598455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5752323" y="1330041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5405476" y="602915"/>
              <a:ext cx="668621" cy="100293"/>
            </a:xfrm>
            <a:prstGeom prst="rect">
              <a:avLst/>
            </a:prstGeom>
            <a:solidFill>
              <a:srgbClr val="9BBB59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6082455" y="711566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94" name="Rectangle 193"/>
            <p:cNvSpPr/>
            <p:nvPr/>
          </p:nvSpPr>
          <p:spPr>
            <a:xfrm>
              <a:off x="5395825" y="1940159"/>
              <a:ext cx="668621" cy="100293"/>
            </a:xfrm>
            <a:prstGeom prst="rect">
              <a:avLst/>
            </a:prstGeom>
            <a:solidFill>
              <a:srgbClr val="9BBB59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6072804" y="2048810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2553500" y="464415"/>
              <a:ext cx="1787199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= T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−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1</a:t>
              </a:r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2553500" y="1159305"/>
              <a:ext cx="1787199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</a:t>
              </a: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=</a:t>
              </a: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 T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0</a:t>
              </a: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2553500" y="1826085"/>
              <a:ext cx="1787199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= T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+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1</a:t>
              </a:r>
            </a:p>
          </p:txBody>
        </p:sp>
        <p:sp>
          <p:nvSpPr>
            <p:cNvPr id="199" name="Rectangle 198"/>
            <p:cNvSpPr/>
            <p:nvPr/>
          </p:nvSpPr>
          <p:spPr>
            <a:xfrm>
              <a:off x="7771601" y="1660942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00" name="Rectangle 199"/>
            <p:cNvSpPr/>
            <p:nvPr/>
          </p:nvSpPr>
          <p:spPr>
            <a:xfrm>
              <a:off x="7433112" y="933815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7433112" y="2271059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202" name="Straight Connector 201"/>
            <p:cNvCxnSpPr>
              <a:stCxn id="200" idx="3"/>
              <a:endCxn id="201" idx="3"/>
            </p:cNvCxnSpPr>
            <p:nvPr/>
          </p:nvCxnSpPr>
          <p:spPr>
            <a:xfrm>
              <a:off x="8101733" y="983962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TextBox 202"/>
            <p:cNvSpPr txBox="1"/>
            <p:nvPr/>
          </p:nvSpPr>
          <p:spPr>
            <a:xfrm>
              <a:off x="7790598" y="1720411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5752323" y="1326967"/>
              <a:ext cx="320481" cy="103367"/>
            </a:xfrm>
            <a:prstGeom prst="rect">
              <a:avLst/>
            </a:prstGeom>
            <a:solidFill>
              <a:schemeClr val="accent3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09684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017676" y="377255"/>
            <a:ext cx="6125993" cy="6146304"/>
            <a:chOff x="2314229" y="377255"/>
            <a:chExt cx="6125993" cy="6146304"/>
          </a:xfrm>
        </p:grpSpPr>
        <p:sp>
          <p:nvSpPr>
            <p:cNvPr id="261" name="TextBox 260"/>
            <p:cNvSpPr txBox="1"/>
            <p:nvPr/>
          </p:nvSpPr>
          <p:spPr>
            <a:xfrm>
              <a:off x="4554355" y="4764962"/>
              <a:ext cx="19411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Fragment M/Z </a:t>
              </a: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(600-624 M/Z Precursor )</a:t>
              </a:r>
            </a:p>
          </p:txBody>
        </p:sp>
        <p:sp>
          <p:nvSpPr>
            <p:cNvPr id="262" name="Freeform 261"/>
            <p:cNvSpPr/>
            <p:nvPr/>
          </p:nvSpPr>
          <p:spPr>
            <a:xfrm>
              <a:off x="5376907" y="4316069"/>
              <a:ext cx="118940" cy="443728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FF0000"/>
            </a:solidFill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263" name="Straight Connector 262"/>
            <p:cNvCxnSpPr/>
            <p:nvPr/>
          </p:nvCxnSpPr>
          <p:spPr>
            <a:xfrm>
              <a:off x="4878947" y="3838502"/>
              <a:ext cx="0" cy="919678"/>
            </a:xfrm>
            <a:prstGeom prst="line">
              <a:avLst/>
            </a:prstGeom>
            <a:ln w="19050" cmpd="sng">
              <a:solidFill>
                <a:schemeClr val="tx1"/>
              </a:solidFill>
              <a:head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TextBox 263"/>
            <p:cNvSpPr txBox="1"/>
            <p:nvPr/>
          </p:nvSpPr>
          <p:spPr>
            <a:xfrm rot="16200000">
              <a:off x="4290350" y="4108455"/>
              <a:ext cx="926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Intensity</a:t>
              </a:r>
            </a:p>
          </p:txBody>
        </p:sp>
        <p:sp>
          <p:nvSpPr>
            <p:cNvPr id="265" name="Freeform 264"/>
            <p:cNvSpPr/>
            <p:nvPr/>
          </p:nvSpPr>
          <p:spPr>
            <a:xfrm>
              <a:off x="4941505" y="4148137"/>
              <a:ext cx="120805" cy="614695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noFill/>
            <a:ln w="2857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66" name="Freeform 265"/>
            <p:cNvSpPr/>
            <p:nvPr/>
          </p:nvSpPr>
          <p:spPr>
            <a:xfrm>
              <a:off x="5170603" y="4461343"/>
              <a:ext cx="121457" cy="303619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noFill/>
            <a:ln w="28575" cmpd="sng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67" name="Freeform 266"/>
            <p:cNvSpPr/>
            <p:nvPr/>
          </p:nvSpPr>
          <p:spPr>
            <a:xfrm>
              <a:off x="5006386" y="4684898"/>
              <a:ext cx="134792" cy="7722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accent6"/>
            </a:solidFill>
            <a:ln w="28575" cmpd="sng">
              <a:solidFill>
                <a:schemeClr val="accent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68" name="Freeform 267"/>
            <p:cNvSpPr/>
            <p:nvPr/>
          </p:nvSpPr>
          <p:spPr>
            <a:xfrm>
              <a:off x="5944733" y="4171933"/>
              <a:ext cx="132741" cy="588385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noFill/>
            <a:ln w="28575" cmpd="sng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69" name="Freeform 268"/>
            <p:cNvSpPr/>
            <p:nvPr/>
          </p:nvSpPr>
          <p:spPr>
            <a:xfrm>
              <a:off x="5857119" y="4539384"/>
              <a:ext cx="133830" cy="222496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noFill/>
            <a:ln w="28575" cmpd="sng">
              <a:solidFill>
                <a:srgbClr val="1F497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70" name="Freeform 269"/>
            <p:cNvSpPr/>
            <p:nvPr/>
          </p:nvSpPr>
          <p:spPr>
            <a:xfrm>
              <a:off x="5677136" y="4409550"/>
              <a:ext cx="149081" cy="350769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noFill/>
            <a:ln w="28575" cmpd="sng"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71" name="Freeform 270"/>
            <p:cNvSpPr/>
            <p:nvPr/>
          </p:nvSpPr>
          <p:spPr>
            <a:xfrm>
              <a:off x="5524907" y="4148137"/>
              <a:ext cx="152230" cy="60791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noFill/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3747377" y="3423032"/>
              <a:ext cx="19411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Fragment M/Z </a:t>
              </a: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(588-612 M/Z Precursor )</a:t>
              </a:r>
            </a:p>
          </p:txBody>
        </p:sp>
        <p:grpSp>
          <p:nvGrpSpPr>
            <p:cNvPr id="274" name="Group 273"/>
            <p:cNvGrpSpPr/>
            <p:nvPr/>
          </p:nvGrpSpPr>
          <p:grpSpPr>
            <a:xfrm>
              <a:off x="3808102" y="2441796"/>
              <a:ext cx="1612518" cy="982036"/>
              <a:chOff x="198378" y="2746060"/>
              <a:chExt cx="1936074" cy="1179085"/>
            </a:xfrm>
          </p:grpSpPr>
          <p:cxnSp>
            <p:nvCxnSpPr>
              <p:cNvPr id="275" name="Straight Connector 274"/>
              <p:cNvCxnSpPr/>
              <p:nvPr/>
            </p:nvCxnSpPr>
            <p:spPr>
              <a:xfrm>
                <a:off x="515192" y="2811829"/>
                <a:ext cx="0" cy="1104214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  <a:head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6" name="TextBox 275"/>
              <p:cNvSpPr txBox="1"/>
              <p:nvPr/>
            </p:nvSpPr>
            <p:spPr>
              <a:xfrm rot="16200000">
                <a:off x="-191510" y="3135948"/>
                <a:ext cx="1112356" cy="332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dirty="0">
                    <a:solidFill>
                      <a:prstClr val="black"/>
                    </a:solidFill>
                    <a:latin typeface="News Gothic MT"/>
                    <a:ea typeface="ＭＳ Ｐゴシック" charset="0"/>
                    <a:cs typeface="News Gothic MT"/>
                  </a:rPr>
                  <a:t>Intensity</a:t>
                </a:r>
              </a:p>
            </p:txBody>
          </p:sp>
          <p:sp>
            <p:nvSpPr>
              <p:cNvPr id="277" name="Freeform 276"/>
              <p:cNvSpPr/>
              <p:nvPr/>
            </p:nvSpPr>
            <p:spPr>
              <a:xfrm>
                <a:off x="590301" y="2957605"/>
                <a:ext cx="145045" cy="964023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noFill/>
              <a:ln w="28575" cmpd="sng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278" name="Freeform 277"/>
              <p:cNvSpPr/>
              <p:nvPr/>
            </p:nvSpPr>
            <p:spPr>
              <a:xfrm>
                <a:off x="1794830" y="3212164"/>
                <a:ext cx="159376" cy="706446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noFill/>
              <a:ln w="28575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279" name="Freeform 278"/>
              <p:cNvSpPr/>
              <p:nvPr/>
            </p:nvSpPr>
            <p:spPr>
              <a:xfrm>
                <a:off x="1113069" y="3712454"/>
                <a:ext cx="142805" cy="205531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FF0000"/>
              </a:solidFill>
              <a:ln w="28575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280" name="Freeform 279"/>
              <p:cNvSpPr/>
              <p:nvPr/>
            </p:nvSpPr>
            <p:spPr>
              <a:xfrm>
                <a:off x="1473539" y="3663607"/>
                <a:ext cx="178994" cy="255003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noFill/>
              <a:ln w="28575" cmpd="sng">
                <a:solidFill>
                  <a:schemeClr val="accent3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cxnSp>
            <p:nvCxnSpPr>
              <p:cNvPr id="281" name="Straight Arrow Connector 280"/>
              <p:cNvCxnSpPr/>
              <p:nvPr/>
            </p:nvCxnSpPr>
            <p:spPr>
              <a:xfrm>
                <a:off x="515192" y="3925145"/>
                <a:ext cx="1619260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4" name="TextBox 303"/>
            <p:cNvSpPr txBox="1"/>
            <p:nvPr/>
          </p:nvSpPr>
          <p:spPr>
            <a:xfrm>
              <a:off x="2330810" y="2923843"/>
              <a:ext cx="1941103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= T</a:t>
              </a:r>
              <a:r>
                <a:rPr lang="en-US" sz="1400" b="1" baseline="-25000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−</a:t>
              </a:r>
              <a:r>
                <a:rPr lang="en-US" sz="14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1</a:t>
              </a:r>
            </a:p>
          </p:txBody>
        </p:sp>
        <p:sp>
          <p:nvSpPr>
            <p:cNvPr id="305" name="TextBox 304"/>
            <p:cNvSpPr txBox="1"/>
            <p:nvPr/>
          </p:nvSpPr>
          <p:spPr>
            <a:xfrm>
              <a:off x="3120101" y="4118332"/>
              <a:ext cx="1941103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</a:t>
              </a: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=</a:t>
              </a: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 T</a:t>
              </a:r>
              <a:r>
                <a:rPr lang="en-US" sz="14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0</a:t>
              </a:r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2314229" y="5537401"/>
              <a:ext cx="1941103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= T</a:t>
              </a:r>
              <a:r>
                <a:rPr lang="en-US" sz="1400" b="1" baseline="-25000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+</a:t>
              </a:r>
              <a:r>
                <a:rPr lang="en-US" sz="14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1</a:t>
              </a:r>
            </a:p>
          </p:txBody>
        </p:sp>
        <p:sp>
          <p:nvSpPr>
            <p:cNvPr id="307" name="Freeform 306"/>
            <p:cNvSpPr/>
            <p:nvPr/>
          </p:nvSpPr>
          <p:spPr>
            <a:xfrm>
              <a:off x="4407367" y="2830005"/>
              <a:ext cx="120805" cy="586247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08" name="Freeform 307"/>
            <p:cNvSpPr/>
            <p:nvPr/>
          </p:nvSpPr>
          <p:spPr>
            <a:xfrm>
              <a:off x="4717930" y="2985152"/>
              <a:ext cx="108326" cy="431099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09" name="Freeform 308"/>
            <p:cNvSpPr/>
            <p:nvPr/>
          </p:nvSpPr>
          <p:spPr>
            <a:xfrm>
              <a:off x="5007544" y="3126068"/>
              <a:ext cx="116687" cy="28889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10" name="Freeform 309"/>
            <p:cNvSpPr/>
            <p:nvPr/>
          </p:nvSpPr>
          <p:spPr>
            <a:xfrm>
              <a:off x="4277341" y="3201298"/>
              <a:ext cx="108326" cy="213662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grpSp>
          <p:nvGrpSpPr>
            <p:cNvPr id="311" name="Group 310"/>
            <p:cNvGrpSpPr/>
            <p:nvPr/>
          </p:nvGrpSpPr>
          <p:grpSpPr>
            <a:xfrm>
              <a:off x="3884763" y="5166336"/>
              <a:ext cx="1941103" cy="1350569"/>
              <a:chOff x="2512884" y="4753366"/>
              <a:chExt cx="2153235" cy="1498165"/>
            </a:xfrm>
            <a:effectLst/>
          </p:grpSpPr>
          <p:grpSp>
            <p:nvGrpSpPr>
              <p:cNvPr id="312" name="Group 311"/>
              <p:cNvGrpSpPr/>
              <p:nvPr/>
            </p:nvGrpSpPr>
            <p:grpSpPr>
              <a:xfrm>
                <a:off x="2512884" y="4753366"/>
                <a:ext cx="2153235" cy="1498165"/>
                <a:chOff x="141388" y="1779527"/>
                <a:chExt cx="2153235" cy="1498165"/>
              </a:xfrm>
            </p:grpSpPr>
            <p:sp>
              <p:nvSpPr>
                <p:cNvPr id="317" name="TextBox 316"/>
                <p:cNvSpPr txBox="1"/>
                <p:nvPr/>
              </p:nvSpPr>
              <p:spPr>
                <a:xfrm>
                  <a:off x="141388" y="2867998"/>
                  <a:ext cx="2153235" cy="4096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Fragment M/Z </a:t>
                  </a:r>
                </a:p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(588-612 M/Z Precursor )</a:t>
                  </a:r>
                </a:p>
              </p:txBody>
            </p:sp>
            <p:grpSp>
              <p:nvGrpSpPr>
                <p:cNvPr id="318" name="Group 317"/>
                <p:cNvGrpSpPr/>
                <p:nvPr/>
              </p:nvGrpSpPr>
              <p:grpSpPr>
                <a:xfrm>
                  <a:off x="208749" y="1779527"/>
                  <a:ext cx="1788740" cy="1089357"/>
                  <a:chOff x="198378" y="2746060"/>
                  <a:chExt cx="1936074" cy="1179085"/>
                </a:xfrm>
              </p:grpSpPr>
              <p:cxnSp>
                <p:nvCxnSpPr>
                  <p:cNvPr id="319" name="Straight Connector 318"/>
                  <p:cNvCxnSpPr/>
                  <p:nvPr/>
                </p:nvCxnSpPr>
                <p:spPr>
                  <a:xfrm>
                    <a:off x="515192" y="2811829"/>
                    <a:ext cx="0" cy="1104214"/>
                  </a:xfrm>
                  <a:prstGeom prst="line">
                    <a:avLst/>
                  </a:prstGeom>
                  <a:ln w="19050" cmpd="sng">
                    <a:solidFill>
                      <a:schemeClr val="tx1"/>
                    </a:solidFill>
                    <a:head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0" name="TextBox 319"/>
                  <p:cNvSpPr txBox="1"/>
                  <p:nvPr/>
                </p:nvSpPr>
                <p:spPr>
                  <a:xfrm rot="16200000">
                    <a:off x="-191510" y="3135948"/>
                    <a:ext cx="1112356" cy="33258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200" dirty="0">
                        <a:solidFill>
                          <a:prstClr val="black"/>
                        </a:solidFill>
                        <a:latin typeface="News Gothic MT"/>
                        <a:ea typeface="ＭＳ Ｐゴシック" charset="0"/>
                        <a:cs typeface="News Gothic MT"/>
                      </a:rPr>
                      <a:t>Intensity</a:t>
                    </a:r>
                  </a:p>
                </p:txBody>
              </p:sp>
              <p:sp>
                <p:nvSpPr>
                  <p:cNvPr id="321" name="Freeform 320"/>
                  <p:cNvSpPr/>
                  <p:nvPr/>
                </p:nvSpPr>
                <p:spPr>
                  <a:xfrm>
                    <a:off x="590301" y="3497459"/>
                    <a:ext cx="145045" cy="424169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rgbClr val="008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322" name="Freeform 321"/>
                  <p:cNvSpPr/>
                  <p:nvPr/>
                </p:nvSpPr>
                <p:spPr>
                  <a:xfrm>
                    <a:off x="1794830" y="3337108"/>
                    <a:ext cx="159376" cy="581502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chemeClr val="accent3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323" name="Freeform 322"/>
                  <p:cNvSpPr/>
                  <p:nvPr/>
                </p:nvSpPr>
                <p:spPr>
                  <a:xfrm>
                    <a:off x="1113069" y="3804635"/>
                    <a:ext cx="142805" cy="113349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solidFill>
                    <a:srgbClr val="FF0000"/>
                  </a:solidFill>
                  <a:ln w="28575" cmpd="sng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324" name="Freeform 323"/>
                  <p:cNvSpPr/>
                  <p:nvPr/>
                </p:nvSpPr>
                <p:spPr>
                  <a:xfrm>
                    <a:off x="1473539" y="3191581"/>
                    <a:ext cx="178994" cy="727030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cxnSp>
                <p:nvCxnSpPr>
                  <p:cNvPr id="325" name="Straight Arrow Connector 324"/>
                  <p:cNvCxnSpPr/>
                  <p:nvPr/>
                </p:nvCxnSpPr>
                <p:spPr>
                  <a:xfrm>
                    <a:off x="515192" y="3925145"/>
                    <a:ext cx="1619260" cy="0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313" name="Freeform 312"/>
              <p:cNvSpPr/>
              <p:nvPr/>
            </p:nvSpPr>
            <p:spPr>
              <a:xfrm>
                <a:off x="3231598" y="5189056"/>
                <a:ext cx="134007" cy="650314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14" name="Freeform 313"/>
              <p:cNvSpPr/>
              <p:nvPr/>
            </p:nvSpPr>
            <p:spPr>
              <a:xfrm>
                <a:off x="3576101" y="5361158"/>
                <a:ext cx="120164" cy="478211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15" name="Freeform 314"/>
              <p:cNvSpPr/>
              <p:nvPr/>
            </p:nvSpPr>
            <p:spPr>
              <a:xfrm>
                <a:off x="3897365" y="5517474"/>
                <a:ext cx="129439" cy="320465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16" name="Freeform 315"/>
              <p:cNvSpPr/>
              <p:nvPr/>
            </p:nvSpPr>
            <p:spPr>
              <a:xfrm>
                <a:off x="3087363" y="5600926"/>
                <a:ext cx="120164" cy="237012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</p:grpSp>
        <p:grpSp>
          <p:nvGrpSpPr>
            <p:cNvPr id="327" name="Group 326"/>
            <p:cNvGrpSpPr/>
            <p:nvPr/>
          </p:nvGrpSpPr>
          <p:grpSpPr>
            <a:xfrm>
              <a:off x="5349566" y="2448449"/>
              <a:ext cx="1941103" cy="1350569"/>
              <a:chOff x="141388" y="1779527"/>
              <a:chExt cx="2153235" cy="1498165"/>
            </a:xfrm>
          </p:grpSpPr>
          <p:sp>
            <p:nvSpPr>
              <p:cNvPr id="332" name="TextBox 331"/>
              <p:cNvSpPr txBox="1"/>
              <p:nvPr/>
            </p:nvSpPr>
            <p:spPr>
              <a:xfrm>
                <a:off x="141388" y="2867998"/>
                <a:ext cx="2153235" cy="409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900" dirty="0">
                    <a:solidFill>
                      <a:prstClr val="black"/>
                    </a:solidFill>
                    <a:latin typeface="News Gothic MT"/>
                    <a:ea typeface="ＭＳ Ｐゴシック" charset="0"/>
                    <a:cs typeface="News Gothic MT"/>
                  </a:rPr>
                  <a:t>Fragment M/Z </a:t>
                </a:r>
              </a:p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900" dirty="0">
                    <a:solidFill>
                      <a:prstClr val="black"/>
                    </a:solidFill>
                    <a:latin typeface="News Gothic MT"/>
                    <a:ea typeface="ＭＳ Ｐゴシック" charset="0"/>
                    <a:cs typeface="News Gothic MT"/>
                  </a:rPr>
                  <a:t>(612-636 M/Z Precursor )</a:t>
                </a:r>
              </a:p>
            </p:txBody>
          </p:sp>
          <p:grpSp>
            <p:nvGrpSpPr>
              <p:cNvPr id="333" name="Group 332"/>
              <p:cNvGrpSpPr/>
              <p:nvPr/>
            </p:nvGrpSpPr>
            <p:grpSpPr>
              <a:xfrm>
                <a:off x="208749" y="1779527"/>
                <a:ext cx="1788740" cy="1089357"/>
                <a:chOff x="198378" y="2746060"/>
                <a:chExt cx="1936074" cy="1179085"/>
              </a:xfrm>
            </p:grpSpPr>
            <p:cxnSp>
              <p:nvCxnSpPr>
                <p:cNvPr id="334" name="Straight Connector 333"/>
                <p:cNvCxnSpPr/>
                <p:nvPr/>
              </p:nvCxnSpPr>
              <p:spPr>
                <a:xfrm>
                  <a:off x="515192" y="2811829"/>
                  <a:ext cx="0" cy="1104214"/>
                </a:xfrm>
                <a:prstGeom prst="line">
                  <a:avLst/>
                </a:prstGeom>
                <a:ln w="19050" cmpd="sng">
                  <a:solidFill>
                    <a:schemeClr val="tx1"/>
                  </a:solidFill>
                  <a:head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5" name="TextBox 334"/>
                <p:cNvSpPr txBox="1"/>
                <p:nvPr/>
              </p:nvSpPr>
              <p:spPr>
                <a:xfrm rot="16200000">
                  <a:off x="-191510" y="3135948"/>
                  <a:ext cx="1112356" cy="3325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2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Intensity</a:t>
                  </a:r>
                </a:p>
              </p:txBody>
            </p:sp>
            <p:sp>
              <p:nvSpPr>
                <p:cNvPr id="336" name="Freeform 335"/>
                <p:cNvSpPr/>
                <p:nvPr/>
              </p:nvSpPr>
              <p:spPr>
                <a:xfrm>
                  <a:off x="865369" y="3704466"/>
                  <a:ext cx="145827" cy="219721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noFill/>
                <a:ln w="28575" cmpd="sng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  <p:sp>
              <p:nvSpPr>
                <p:cNvPr id="337" name="Freeform 336"/>
                <p:cNvSpPr/>
                <p:nvPr/>
              </p:nvSpPr>
              <p:spPr>
                <a:xfrm>
                  <a:off x="1689637" y="3559647"/>
                  <a:ext cx="160683" cy="360840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noFill/>
                <a:ln w="28575" cmpd="sng">
                  <a:solidFill>
                    <a:srgbClr val="1F497D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  <p:sp>
              <p:nvSpPr>
                <p:cNvPr id="338" name="Freeform 337"/>
                <p:cNvSpPr/>
                <p:nvPr/>
              </p:nvSpPr>
              <p:spPr>
                <a:xfrm>
                  <a:off x="1113069" y="3559646"/>
                  <a:ext cx="142805" cy="358340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solidFill>
                  <a:srgbClr val="FF0000"/>
                </a:solidFill>
                <a:ln w="28575" cmpd="sng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  <p:sp>
              <p:nvSpPr>
                <p:cNvPr id="339" name="Freeform 338"/>
                <p:cNvSpPr/>
                <p:nvPr/>
              </p:nvSpPr>
              <p:spPr>
                <a:xfrm>
                  <a:off x="1290765" y="3183593"/>
                  <a:ext cx="182775" cy="729893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noFill/>
                <a:ln w="28575" cmpd="sng">
                  <a:solidFill>
                    <a:srgbClr val="0000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  <p:cxnSp>
              <p:nvCxnSpPr>
                <p:cNvPr id="340" name="Straight Arrow Connector 339"/>
                <p:cNvCxnSpPr/>
                <p:nvPr/>
              </p:nvCxnSpPr>
              <p:spPr>
                <a:xfrm>
                  <a:off x="515192" y="3925145"/>
                  <a:ext cx="1619260" cy="0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28" name="Freeform 327"/>
            <p:cNvSpPr/>
            <p:nvPr/>
          </p:nvSpPr>
          <p:spPr>
            <a:xfrm>
              <a:off x="6042797" y="2840164"/>
              <a:ext cx="120805" cy="586246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29" name="Freeform 328"/>
            <p:cNvSpPr/>
            <p:nvPr/>
          </p:nvSpPr>
          <p:spPr>
            <a:xfrm>
              <a:off x="6804472" y="2994360"/>
              <a:ext cx="108326" cy="431099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30" name="Freeform 329"/>
            <p:cNvSpPr/>
            <p:nvPr/>
          </p:nvSpPr>
          <p:spPr>
            <a:xfrm>
              <a:off x="6526509" y="3136227"/>
              <a:ext cx="116687" cy="28889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31" name="Freeform 330"/>
            <p:cNvSpPr/>
            <p:nvPr/>
          </p:nvSpPr>
          <p:spPr>
            <a:xfrm>
              <a:off x="5796306" y="3211457"/>
              <a:ext cx="108326" cy="213662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0000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grpSp>
          <p:nvGrpSpPr>
            <p:cNvPr id="341" name="Group 340"/>
            <p:cNvGrpSpPr/>
            <p:nvPr/>
          </p:nvGrpSpPr>
          <p:grpSpPr>
            <a:xfrm>
              <a:off x="5486952" y="5172990"/>
              <a:ext cx="1941103" cy="1350569"/>
              <a:chOff x="4290167" y="4760747"/>
              <a:chExt cx="2153235" cy="1498165"/>
            </a:xfrm>
            <a:effectLst/>
          </p:grpSpPr>
          <p:grpSp>
            <p:nvGrpSpPr>
              <p:cNvPr id="342" name="Group 341"/>
              <p:cNvGrpSpPr/>
              <p:nvPr/>
            </p:nvGrpSpPr>
            <p:grpSpPr>
              <a:xfrm>
                <a:off x="4290167" y="4760747"/>
                <a:ext cx="2153235" cy="1498165"/>
                <a:chOff x="141388" y="1779527"/>
                <a:chExt cx="2153235" cy="1498165"/>
              </a:xfrm>
            </p:grpSpPr>
            <p:sp>
              <p:nvSpPr>
                <p:cNvPr id="347" name="TextBox 346"/>
                <p:cNvSpPr txBox="1"/>
                <p:nvPr/>
              </p:nvSpPr>
              <p:spPr>
                <a:xfrm>
                  <a:off x="141388" y="2867998"/>
                  <a:ext cx="2153235" cy="4096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Fragment M/Z </a:t>
                  </a:r>
                </a:p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(612-636 M/Z Precursor )</a:t>
                  </a:r>
                </a:p>
              </p:txBody>
            </p:sp>
            <p:grpSp>
              <p:nvGrpSpPr>
                <p:cNvPr id="348" name="Group 347"/>
                <p:cNvGrpSpPr/>
                <p:nvPr/>
              </p:nvGrpSpPr>
              <p:grpSpPr>
                <a:xfrm>
                  <a:off x="208749" y="1779527"/>
                  <a:ext cx="1788740" cy="1089357"/>
                  <a:chOff x="198378" y="2746060"/>
                  <a:chExt cx="1936074" cy="1179085"/>
                </a:xfrm>
              </p:grpSpPr>
              <p:cxnSp>
                <p:nvCxnSpPr>
                  <p:cNvPr id="349" name="Straight Connector 348"/>
                  <p:cNvCxnSpPr/>
                  <p:nvPr/>
                </p:nvCxnSpPr>
                <p:spPr>
                  <a:xfrm>
                    <a:off x="515192" y="2811829"/>
                    <a:ext cx="0" cy="1104214"/>
                  </a:xfrm>
                  <a:prstGeom prst="line">
                    <a:avLst/>
                  </a:prstGeom>
                  <a:ln w="19050" cmpd="sng">
                    <a:solidFill>
                      <a:schemeClr val="tx1"/>
                    </a:solidFill>
                    <a:head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0" name="TextBox 349"/>
                  <p:cNvSpPr txBox="1"/>
                  <p:nvPr/>
                </p:nvSpPr>
                <p:spPr>
                  <a:xfrm rot="16200000">
                    <a:off x="-191510" y="3135948"/>
                    <a:ext cx="1112356" cy="33258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200" dirty="0">
                        <a:solidFill>
                          <a:prstClr val="black"/>
                        </a:solidFill>
                        <a:latin typeface="News Gothic MT"/>
                        <a:ea typeface="ＭＳ Ｐゴシック" charset="0"/>
                        <a:cs typeface="News Gothic MT"/>
                      </a:rPr>
                      <a:t>Intensity</a:t>
                    </a:r>
                  </a:p>
                </p:txBody>
              </p:sp>
              <p:sp>
                <p:nvSpPr>
                  <p:cNvPr id="351" name="Freeform 350"/>
                  <p:cNvSpPr/>
                  <p:nvPr/>
                </p:nvSpPr>
                <p:spPr>
                  <a:xfrm>
                    <a:off x="865369" y="3245384"/>
                    <a:ext cx="145827" cy="678803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352" name="Freeform 351"/>
                  <p:cNvSpPr/>
                  <p:nvPr/>
                </p:nvSpPr>
                <p:spPr>
                  <a:xfrm>
                    <a:off x="1689637" y="3733846"/>
                    <a:ext cx="160683" cy="186639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rgbClr val="1F497D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353" name="Freeform 352"/>
                  <p:cNvSpPr/>
                  <p:nvPr/>
                </p:nvSpPr>
                <p:spPr>
                  <a:xfrm>
                    <a:off x="1113069" y="3426813"/>
                    <a:ext cx="142805" cy="491172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solidFill>
                    <a:srgbClr val="FF0000"/>
                  </a:solidFill>
                  <a:ln w="28575" cmpd="sng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354" name="Freeform 353"/>
                  <p:cNvSpPr/>
                  <p:nvPr/>
                </p:nvSpPr>
                <p:spPr>
                  <a:xfrm>
                    <a:off x="1290765" y="3489470"/>
                    <a:ext cx="182775" cy="424014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rgbClr val="0000FF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cxnSp>
                <p:nvCxnSpPr>
                  <p:cNvPr id="355" name="Straight Arrow Connector 354"/>
                  <p:cNvCxnSpPr/>
                  <p:nvPr/>
                </p:nvCxnSpPr>
                <p:spPr>
                  <a:xfrm>
                    <a:off x="515192" y="3925145"/>
                    <a:ext cx="1619260" cy="0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343" name="Freeform 342"/>
              <p:cNvSpPr/>
              <p:nvPr/>
            </p:nvSpPr>
            <p:spPr>
              <a:xfrm>
                <a:off x="5038725" y="5194426"/>
                <a:ext cx="134007" cy="650314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44" name="Freeform 343"/>
              <p:cNvSpPr/>
              <p:nvPr/>
            </p:nvSpPr>
            <p:spPr>
              <a:xfrm>
                <a:off x="5883639" y="5365473"/>
                <a:ext cx="120164" cy="478211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45" name="Freeform 344"/>
              <p:cNvSpPr/>
              <p:nvPr/>
            </p:nvSpPr>
            <p:spPr>
              <a:xfrm>
                <a:off x="5575299" y="5522844"/>
                <a:ext cx="129439" cy="320465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46" name="Freeform 345"/>
              <p:cNvSpPr/>
              <p:nvPr/>
            </p:nvSpPr>
            <p:spPr>
              <a:xfrm>
                <a:off x="4765297" y="5606296"/>
                <a:ext cx="120164" cy="237012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</p:grpSp>
        <p:sp>
          <p:nvSpPr>
            <p:cNvPr id="356" name="Freeform 355"/>
            <p:cNvSpPr/>
            <p:nvPr/>
          </p:nvSpPr>
          <p:spPr>
            <a:xfrm>
              <a:off x="5441033" y="4683196"/>
              <a:ext cx="134792" cy="77223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F79646"/>
            </a:solidFill>
            <a:ln w="28575" cmpd="sng">
              <a:solidFill>
                <a:schemeClr val="accent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357" name="Freeform 356"/>
            <p:cNvSpPr/>
            <p:nvPr/>
          </p:nvSpPr>
          <p:spPr>
            <a:xfrm>
              <a:off x="5780481" y="4714233"/>
              <a:ext cx="124151" cy="41215"/>
            </a:xfrm>
            <a:custGeom>
              <a:avLst/>
              <a:gdLst>
                <a:gd name="connsiteX0" fmla="*/ 0 w 586193"/>
                <a:gd name="connsiteY0" fmla="*/ 610573 h 701210"/>
                <a:gd name="connsiteX1" fmla="*/ 232035 w 586193"/>
                <a:gd name="connsiteY1" fmla="*/ 598362 h 701210"/>
                <a:gd name="connsiteX2" fmla="*/ 293096 w 586193"/>
                <a:gd name="connsiteY2" fmla="*/ 24 h 701210"/>
                <a:gd name="connsiteX3" fmla="*/ 366371 w 586193"/>
                <a:gd name="connsiteY3" fmla="*/ 622784 h 701210"/>
                <a:gd name="connsiteX4" fmla="*/ 586193 w 586193"/>
                <a:gd name="connsiteY4" fmla="*/ 671628 h 701210"/>
                <a:gd name="connsiteX0" fmla="*/ 0 w 586193"/>
                <a:gd name="connsiteY0" fmla="*/ 611117 h 701754"/>
                <a:gd name="connsiteX1" fmla="*/ 256460 w 586193"/>
                <a:gd name="connsiteY1" fmla="*/ 513429 h 701754"/>
                <a:gd name="connsiteX2" fmla="*/ 293096 w 586193"/>
                <a:gd name="connsiteY2" fmla="*/ 568 h 701754"/>
                <a:gd name="connsiteX3" fmla="*/ 366371 w 586193"/>
                <a:gd name="connsiteY3" fmla="*/ 623328 h 701754"/>
                <a:gd name="connsiteX4" fmla="*/ 586193 w 586193"/>
                <a:gd name="connsiteY4" fmla="*/ 672172 h 701754"/>
                <a:gd name="connsiteX0" fmla="*/ 0 w 586193"/>
                <a:gd name="connsiteY0" fmla="*/ 610549 h 678639"/>
                <a:gd name="connsiteX1" fmla="*/ 256460 w 586193"/>
                <a:gd name="connsiteY1" fmla="*/ 512861 h 678639"/>
                <a:gd name="connsiteX2" fmla="*/ 293096 w 586193"/>
                <a:gd name="connsiteY2" fmla="*/ 0 h 678639"/>
                <a:gd name="connsiteX3" fmla="*/ 366371 w 586193"/>
                <a:gd name="connsiteY3" fmla="*/ 512861 h 678639"/>
                <a:gd name="connsiteX4" fmla="*/ 586193 w 586193"/>
                <a:gd name="connsiteY4" fmla="*/ 671604 h 678639"/>
                <a:gd name="connsiteX0" fmla="*/ 0 w 586193"/>
                <a:gd name="connsiteY0" fmla="*/ 610549 h 628603"/>
                <a:gd name="connsiteX1" fmla="*/ 256460 w 586193"/>
                <a:gd name="connsiteY1" fmla="*/ 512861 h 628603"/>
                <a:gd name="connsiteX2" fmla="*/ 293096 w 586193"/>
                <a:gd name="connsiteY2" fmla="*/ 0 h 628603"/>
                <a:gd name="connsiteX3" fmla="*/ 366371 w 586193"/>
                <a:gd name="connsiteY3" fmla="*/ 512861 h 628603"/>
                <a:gd name="connsiteX4" fmla="*/ 586193 w 586193"/>
                <a:gd name="connsiteY4" fmla="*/ 586127 h 628603"/>
                <a:gd name="connsiteX0" fmla="*/ 0 w 586193"/>
                <a:gd name="connsiteY0" fmla="*/ 610978 h 629032"/>
                <a:gd name="connsiteX1" fmla="*/ 256460 w 586193"/>
                <a:gd name="connsiteY1" fmla="*/ 513290 h 629032"/>
                <a:gd name="connsiteX2" fmla="*/ 293096 w 586193"/>
                <a:gd name="connsiteY2" fmla="*/ 429 h 629032"/>
                <a:gd name="connsiteX3" fmla="*/ 341946 w 586193"/>
                <a:gd name="connsiteY3" fmla="*/ 427813 h 629032"/>
                <a:gd name="connsiteX4" fmla="*/ 586193 w 586193"/>
                <a:gd name="connsiteY4" fmla="*/ 586556 h 629032"/>
                <a:gd name="connsiteX0" fmla="*/ 0 w 573981"/>
                <a:gd name="connsiteY0" fmla="*/ 610983 h 629037"/>
                <a:gd name="connsiteX1" fmla="*/ 256460 w 573981"/>
                <a:gd name="connsiteY1" fmla="*/ 513295 h 629037"/>
                <a:gd name="connsiteX2" fmla="*/ 293096 w 573981"/>
                <a:gd name="connsiteY2" fmla="*/ 434 h 629037"/>
                <a:gd name="connsiteX3" fmla="*/ 341946 w 573981"/>
                <a:gd name="connsiteY3" fmla="*/ 427818 h 629037"/>
                <a:gd name="connsiteX4" fmla="*/ 573981 w 573981"/>
                <a:gd name="connsiteY4" fmla="*/ 610983 h 629037"/>
                <a:gd name="connsiteX0" fmla="*/ 0 w 573981"/>
                <a:gd name="connsiteY0" fmla="*/ 610633 h 622467"/>
                <a:gd name="connsiteX1" fmla="*/ 244248 w 573981"/>
                <a:gd name="connsiteY1" fmla="*/ 464101 h 622467"/>
                <a:gd name="connsiteX2" fmla="*/ 293096 w 573981"/>
                <a:gd name="connsiteY2" fmla="*/ 84 h 622467"/>
                <a:gd name="connsiteX3" fmla="*/ 341946 w 573981"/>
                <a:gd name="connsiteY3" fmla="*/ 427468 h 622467"/>
                <a:gd name="connsiteX4" fmla="*/ 573981 w 573981"/>
                <a:gd name="connsiteY4" fmla="*/ 610633 h 622467"/>
                <a:gd name="connsiteX0" fmla="*/ 0 w 573981"/>
                <a:gd name="connsiteY0" fmla="*/ 610549 h 619840"/>
                <a:gd name="connsiteX1" fmla="*/ 219823 w 573981"/>
                <a:gd name="connsiteY1" fmla="*/ 427384 h 619840"/>
                <a:gd name="connsiteX2" fmla="*/ 293096 w 573981"/>
                <a:gd name="connsiteY2" fmla="*/ 0 h 619840"/>
                <a:gd name="connsiteX3" fmla="*/ 341946 w 573981"/>
                <a:gd name="connsiteY3" fmla="*/ 427384 h 619840"/>
                <a:gd name="connsiteX4" fmla="*/ 573981 w 573981"/>
                <a:gd name="connsiteY4" fmla="*/ 610549 h 619840"/>
                <a:gd name="connsiteX0" fmla="*/ 0 w 587119"/>
                <a:gd name="connsiteY0" fmla="*/ 610549 h 619840"/>
                <a:gd name="connsiteX1" fmla="*/ 232961 w 587119"/>
                <a:gd name="connsiteY1" fmla="*/ 427384 h 619840"/>
                <a:gd name="connsiteX2" fmla="*/ 306234 w 587119"/>
                <a:gd name="connsiteY2" fmla="*/ 0 h 619840"/>
                <a:gd name="connsiteX3" fmla="*/ 355084 w 587119"/>
                <a:gd name="connsiteY3" fmla="*/ 427384 h 619840"/>
                <a:gd name="connsiteX4" fmla="*/ 587119 w 587119"/>
                <a:gd name="connsiteY4" fmla="*/ 610549 h 619840"/>
                <a:gd name="connsiteX0" fmla="*/ 0 w 587119"/>
                <a:gd name="connsiteY0" fmla="*/ 610549 h 615936"/>
                <a:gd name="connsiteX1" fmla="*/ 232961 w 587119"/>
                <a:gd name="connsiteY1" fmla="*/ 427384 h 615936"/>
                <a:gd name="connsiteX2" fmla="*/ 306234 w 587119"/>
                <a:gd name="connsiteY2" fmla="*/ 0 h 615936"/>
                <a:gd name="connsiteX3" fmla="*/ 355084 w 587119"/>
                <a:gd name="connsiteY3" fmla="*/ 427384 h 615936"/>
                <a:gd name="connsiteX4" fmla="*/ 587119 w 587119"/>
                <a:gd name="connsiteY4" fmla="*/ 610549 h 615936"/>
                <a:gd name="connsiteX0" fmla="*/ 0 w 587119"/>
                <a:gd name="connsiteY0" fmla="*/ 610549 h 610719"/>
                <a:gd name="connsiteX1" fmla="*/ 232961 w 587119"/>
                <a:gd name="connsiteY1" fmla="*/ 427384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55084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19"/>
                <a:gd name="connsiteX1" fmla="*/ 193547 w 587119"/>
                <a:gd name="connsiteY1" fmla="*/ 424682 h 610719"/>
                <a:gd name="connsiteX2" fmla="*/ 306234 w 587119"/>
                <a:gd name="connsiteY2" fmla="*/ 0 h 610719"/>
                <a:gd name="connsiteX3" fmla="*/ 394498 w 587119"/>
                <a:gd name="connsiteY3" fmla="*/ 427384 h 610719"/>
                <a:gd name="connsiteX4" fmla="*/ 587119 w 587119"/>
                <a:gd name="connsiteY4" fmla="*/ 610549 h 610719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87119"/>
                <a:gd name="connsiteY0" fmla="*/ 610549 h 610730"/>
                <a:gd name="connsiteX1" fmla="*/ 193547 w 587119"/>
                <a:gd name="connsiteY1" fmla="*/ 424682 h 610730"/>
                <a:gd name="connsiteX2" fmla="*/ 306234 w 587119"/>
                <a:gd name="connsiteY2" fmla="*/ 0 h 610730"/>
                <a:gd name="connsiteX3" fmla="*/ 394498 w 587119"/>
                <a:gd name="connsiteY3" fmla="*/ 427384 h 610730"/>
                <a:gd name="connsiteX4" fmla="*/ 587119 w 587119"/>
                <a:gd name="connsiteY4" fmla="*/ 610549 h 610730"/>
                <a:gd name="connsiteX0" fmla="*/ 0 w 547706"/>
                <a:gd name="connsiteY0" fmla="*/ 613251 h 613251"/>
                <a:gd name="connsiteX1" fmla="*/ 154134 w 547706"/>
                <a:gd name="connsiteY1" fmla="*/ 424682 h 613251"/>
                <a:gd name="connsiteX2" fmla="*/ 266821 w 547706"/>
                <a:gd name="connsiteY2" fmla="*/ 0 h 613251"/>
                <a:gd name="connsiteX3" fmla="*/ 355085 w 547706"/>
                <a:gd name="connsiteY3" fmla="*/ 427384 h 613251"/>
                <a:gd name="connsiteX4" fmla="*/ 547706 w 547706"/>
                <a:gd name="connsiteY4" fmla="*/ 610549 h 613251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  <a:gd name="connsiteX0" fmla="*/ 0 w 600258"/>
                <a:gd name="connsiteY0" fmla="*/ 610549 h 610730"/>
                <a:gd name="connsiteX1" fmla="*/ 206686 w 600258"/>
                <a:gd name="connsiteY1" fmla="*/ 424682 h 610730"/>
                <a:gd name="connsiteX2" fmla="*/ 319373 w 600258"/>
                <a:gd name="connsiteY2" fmla="*/ 0 h 610730"/>
                <a:gd name="connsiteX3" fmla="*/ 407637 w 600258"/>
                <a:gd name="connsiteY3" fmla="*/ 427384 h 610730"/>
                <a:gd name="connsiteX4" fmla="*/ 600258 w 600258"/>
                <a:gd name="connsiteY4" fmla="*/ 610549 h 61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58" h="610730">
                  <a:moveTo>
                    <a:pt x="0" y="610549"/>
                  </a:moveTo>
                  <a:cubicBezTo>
                    <a:pt x="161662" y="609386"/>
                    <a:pt x="170974" y="534546"/>
                    <a:pt x="206686" y="424682"/>
                  </a:cubicBezTo>
                  <a:cubicBezTo>
                    <a:pt x="242398" y="314818"/>
                    <a:pt x="285881" y="-450"/>
                    <a:pt x="319373" y="0"/>
                  </a:cubicBezTo>
                  <a:cubicBezTo>
                    <a:pt x="352865" y="450"/>
                    <a:pt x="382719" y="317519"/>
                    <a:pt x="407637" y="427384"/>
                  </a:cubicBezTo>
                  <a:cubicBezTo>
                    <a:pt x="441313" y="534546"/>
                    <a:pt x="484117" y="615073"/>
                    <a:pt x="600258" y="610549"/>
                  </a:cubicBezTo>
                </a:path>
              </a:pathLst>
            </a:custGeom>
            <a:solidFill>
              <a:srgbClr val="F79646"/>
            </a:solidFill>
            <a:ln w="28575" cmpd="sng">
              <a:solidFill>
                <a:schemeClr val="accent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prstClr val="black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358" name="Straight Arrow Connector 357"/>
            <p:cNvCxnSpPr/>
            <p:nvPr/>
          </p:nvCxnSpPr>
          <p:spPr>
            <a:xfrm>
              <a:off x="4878947" y="4765760"/>
              <a:ext cx="1348650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Rectangle 162"/>
            <p:cNvSpPr/>
            <p:nvPr/>
          </p:nvSpPr>
          <p:spPr>
            <a:xfrm>
              <a:off x="4415081" y="1104381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5083702" y="1213032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5752323" y="1321683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6420944" y="1430334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7097923" y="1538985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3738102" y="995730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4068234" y="377255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4736855" y="485906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5405476" y="594557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6082455" y="703208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6759434" y="811859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4068234" y="1714499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4736855" y="1823150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5405476" y="1931801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6082455" y="2040452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6759434" y="2149103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179" name="Straight Connector 178"/>
            <p:cNvCxnSpPr>
              <a:stCxn id="169" idx="3"/>
              <a:endCxn id="174" idx="3"/>
            </p:cNvCxnSpPr>
            <p:nvPr/>
          </p:nvCxnSpPr>
          <p:spPr>
            <a:xfrm>
              <a:off x="4736855" y="427402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>
              <a:stCxn id="170" idx="3"/>
              <a:endCxn id="175" idx="3"/>
            </p:cNvCxnSpPr>
            <p:nvPr/>
          </p:nvCxnSpPr>
          <p:spPr>
            <a:xfrm>
              <a:off x="5405476" y="536053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>
              <a:stCxn id="171" idx="3"/>
              <a:endCxn id="176" idx="3"/>
            </p:cNvCxnSpPr>
            <p:nvPr/>
          </p:nvCxnSpPr>
          <p:spPr>
            <a:xfrm>
              <a:off x="6074097" y="644704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>
              <a:stCxn id="172" idx="3"/>
              <a:endCxn id="177" idx="3"/>
            </p:cNvCxnSpPr>
            <p:nvPr/>
          </p:nvCxnSpPr>
          <p:spPr>
            <a:xfrm>
              <a:off x="6751076" y="753355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>
              <a:stCxn id="173" idx="3"/>
              <a:endCxn id="178" idx="3"/>
            </p:cNvCxnSpPr>
            <p:nvPr/>
          </p:nvCxnSpPr>
          <p:spPr>
            <a:xfrm>
              <a:off x="7428055" y="862006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>
              <a:stCxn id="169" idx="1"/>
              <a:endCxn id="174" idx="1"/>
            </p:cNvCxnSpPr>
            <p:nvPr/>
          </p:nvCxnSpPr>
          <p:spPr>
            <a:xfrm>
              <a:off x="4068234" y="427402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TextBox 184"/>
            <p:cNvSpPr txBox="1"/>
            <p:nvPr/>
          </p:nvSpPr>
          <p:spPr>
            <a:xfrm>
              <a:off x="3756939" y="1054520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4430384" y="1163171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5097552" y="1272502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5770999" y="1381152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6447976" y="1489805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7116921" y="1598455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5752323" y="1330041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5405476" y="602915"/>
              <a:ext cx="668621" cy="100293"/>
            </a:xfrm>
            <a:prstGeom prst="rect">
              <a:avLst/>
            </a:prstGeom>
            <a:solidFill>
              <a:srgbClr val="9BBB59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6082455" y="711566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94" name="Rectangle 193"/>
            <p:cNvSpPr/>
            <p:nvPr/>
          </p:nvSpPr>
          <p:spPr>
            <a:xfrm>
              <a:off x="5395825" y="1940159"/>
              <a:ext cx="668621" cy="100293"/>
            </a:xfrm>
            <a:prstGeom prst="rect">
              <a:avLst/>
            </a:prstGeom>
            <a:solidFill>
              <a:srgbClr val="9BBB59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6072804" y="2048810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2553500" y="464415"/>
              <a:ext cx="1787199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= T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−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1</a:t>
              </a:r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2553500" y="1159305"/>
              <a:ext cx="1787199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</a:t>
              </a: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=</a:t>
              </a: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 T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0</a:t>
              </a: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2553500" y="1826085"/>
              <a:ext cx="1787199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= T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+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1</a:t>
              </a:r>
            </a:p>
          </p:txBody>
        </p:sp>
        <p:sp>
          <p:nvSpPr>
            <p:cNvPr id="199" name="Rectangle 198"/>
            <p:cNvSpPr/>
            <p:nvPr/>
          </p:nvSpPr>
          <p:spPr>
            <a:xfrm>
              <a:off x="7771601" y="1660942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00" name="Rectangle 199"/>
            <p:cNvSpPr/>
            <p:nvPr/>
          </p:nvSpPr>
          <p:spPr>
            <a:xfrm>
              <a:off x="7433112" y="933815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7433112" y="2271059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202" name="Straight Connector 201"/>
            <p:cNvCxnSpPr>
              <a:stCxn id="200" idx="3"/>
              <a:endCxn id="201" idx="3"/>
            </p:cNvCxnSpPr>
            <p:nvPr/>
          </p:nvCxnSpPr>
          <p:spPr>
            <a:xfrm>
              <a:off x="8101733" y="983962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TextBox 202"/>
            <p:cNvSpPr txBox="1"/>
            <p:nvPr/>
          </p:nvSpPr>
          <p:spPr>
            <a:xfrm>
              <a:off x="7790598" y="1720411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5752323" y="1326967"/>
              <a:ext cx="320481" cy="103367"/>
            </a:xfrm>
            <a:prstGeom prst="rect">
              <a:avLst/>
            </a:prstGeom>
            <a:solidFill>
              <a:schemeClr val="accent3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15118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559516" y="377256"/>
            <a:ext cx="7332729" cy="6146303"/>
            <a:chOff x="1851139" y="377255"/>
            <a:chExt cx="7332729" cy="6146303"/>
          </a:xfrm>
        </p:grpSpPr>
        <p:grpSp>
          <p:nvGrpSpPr>
            <p:cNvPr id="3" name="Group 2"/>
            <p:cNvGrpSpPr/>
            <p:nvPr/>
          </p:nvGrpSpPr>
          <p:grpSpPr>
            <a:xfrm>
              <a:off x="1851139" y="2441795"/>
              <a:ext cx="7332729" cy="4081763"/>
              <a:chOff x="869971" y="1832409"/>
              <a:chExt cx="8134081" cy="4527835"/>
            </a:xfrm>
          </p:grpSpPr>
          <p:sp>
            <p:nvSpPr>
              <p:cNvPr id="261" name="TextBox 260"/>
              <p:cNvSpPr txBox="1"/>
              <p:nvPr/>
            </p:nvSpPr>
            <p:spPr>
              <a:xfrm>
                <a:off x="3868606" y="4409461"/>
                <a:ext cx="2153235" cy="409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900" dirty="0">
                    <a:solidFill>
                      <a:prstClr val="black"/>
                    </a:solidFill>
                    <a:latin typeface="News Gothic MT"/>
                    <a:ea typeface="ＭＳ Ｐゴシック" charset="0"/>
                    <a:cs typeface="News Gothic MT"/>
                  </a:rPr>
                  <a:t>Fragment M/Z </a:t>
                </a:r>
              </a:p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900" dirty="0">
                    <a:solidFill>
                      <a:prstClr val="black"/>
                    </a:solidFill>
                    <a:latin typeface="News Gothic MT"/>
                    <a:ea typeface="ＭＳ Ｐゴシック" charset="0"/>
                    <a:cs typeface="News Gothic MT"/>
                  </a:rPr>
                  <a:t>(600-624 M/Z Precursor )</a:t>
                </a:r>
              </a:p>
            </p:txBody>
          </p:sp>
          <p:sp>
            <p:nvSpPr>
              <p:cNvPr id="262" name="Freeform 261"/>
              <p:cNvSpPr/>
              <p:nvPr/>
            </p:nvSpPr>
            <p:spPr>
              <a:xfrm>
                <a:off x="4781050" y="3911512"/>
                <a:ext cx="131938" cy="492220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FF0000"/>
              </a:solidFill>
              <a:ln w="28575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cxnSp>
            <p:nvCxnSpPr>
              <p:cNvPr id="263" name="Straight Connector 262"/>
              <p:cNvCxnSpPr/>
              <p:nvPr/>
            </p:nvCxnSpPr>
            <p:spPr>
              <a:xfrm>
                <a:off x="4228671" y="3381754"/>
                <a:ext cx="0" cy="1020184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  <a:head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4" name="TextBox 263"/>
              <p:cNvSpPr txBox="1"/>
              <p:nvPr/>
            </p:nvSpPr>
            <p:spPr>
              <a:xfrm rot="16200000">
                <a:off x="3575749" y="3681208"/>
                <a:ext cx="1027706" cy="3072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dirty="0">
                    <a:solidFill>
                      <a:prstClr val="black"/>
                    </a:solidFill>
                    <a:latin typeface="News Gothic MT"/>
                    <a:ea typeface="ＭＳ Ｐゴシック" charset="0"/>
                    <a:cs typeface="News Gothic MT"/>
                  </a:rPr>
                  <a:t>Intensity</a:t>
                </a:r>
              </a:p>
            </p:txBody>
          </p:sp>
          <p:sp>
            <p:nvSpPr>
              <p:cNvPr id="265" name="Freeform 264"/>
              <p:cNvSpPr/>
              <p:nvPr/>
            </p:nvSpPr>
            <p:spPr>
              <a:xfrm>
                <a:off x="4298065" y="3725227"/>
                <a:ext cx="134007" cy="681871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noFill/>
              <a:ln w="28575" cmpd="sng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266" name="Freeform 265"/>
              <p:cNvSpPr/>
              <p:nvPr/>
            </p:nvSpPr>
            <p:spPr>
              <a:xfrm>
                <a:off x="4552200" y="4072662"/>
                <a:ext cx="134730" cy="336800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noFill/>
              <a:ln w="28575" cmpd="sng"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267" name="Freeform 266"/>
              <p:cNvSpPr/>
              <p:nvPr/>
            </p:nvSpPr>
            <p:spPr>
              <a:xfrm>
                <a:off x="4370037" y="4320648"/>
                <a:ext cx="149523" cy="85662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chemeClr val="accent6"/>
              </a:solidFill>
              <a:ln w="28575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268" name="Freeform 267"/>
              <p:cNvSpPr/>
              <p:nvPr/>
            </p:nvSpPr>
            <p:spPr>
              <a:xfrm>
                <a:off x="5410930" y="3751624"/>
                <a:ext cx="147248" cy="652686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noFill/>
              <a:ln w="28575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269" name="Freeform 268"/>
              <p:cNvSpPr/>
              <p:nvPr/>
            </p:nvSpPr>
            <p:spPr>
              <a:xfrm>
                <a:off x="5313742" y="4159231"/>
                <a:ext cx="148455" cy="246811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noFill/>
              <a:ln w="28575" cmpd="sng">
                <a:solidFill>
                  <a:srgbClr val="1F497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270" name="Freeform 269"/>
              <p:cNvSpPr/>
              <p:nvPr/>
            </p:nvSpPr>
            <p:spPr>
              <a:xfrm>
                <a:off x="5114089" y="4015208"/>
                <a:ext cx="165373" cy="389102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noFill/>
              <a:ln w="28575" cmpd="sng">
                <a:solidFill>
                  <a:schemeClr val="accent3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271" name="Freeform 270"/>
              <p:cNvSpPr/>
              <p:nvPr/>
            </p:nvSpPr>
            <p:spPr>
              <a:xfrm>
                <a:off x="4945224" y="3725227"/>
                <a:ext cx="168866" cy="674348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noFill/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grpSp>
            <p:nvGrpSpPr>
              <p:cNvPr id="272" name="Group 271"/>
              <p:cNvGrpSpPr/>
              <p:nvPr/>
            </p:nvGrpSpPr>
            <p:grpSpPr>
              <a:xfrm>
                <a:off x="2973438" y="1832409"/>
                <a:ext cx="2153235" cy="1498165"/>
                <a:chOff x="141388" y="1779527"/>
                <a:chExt cx="2153235" cy="1498165"/>
              </a:xfrm>
              <a:effectLst/>
            </p:grpSpPr>
            <p:sp>
              <p:nvSpPr>
                <p:cNvPr id="273" name="TextBox 272"/>
                <p:cNvSpPr txBox="1"/>
                <p:nvPr/>
              </p:nvSpPr>
              <p:spPr>
                <a:xfrm>
                  <a:off x="141388" y="2867998"/>
                  <a:ext cx="2153235" cy="4096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Fragment M/Z </a:t>
                  </a:r>
                </a:p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(588-612 M/Z Precursor )</a:t>
                  </a:r>
                </a:p>
              </p:txBody>
            </p:sp>
            <p:grpSp>
              <p:nvGrpSpPr>
                <p:cNvPr id="274" name="Group 273"/>
                <p:cNvGrpSpPr/>
                <p:nvPr/>
              </p:nvGrpSpPr>
              <p:grpSpPr>
                <a:xfrm>
                  <a:off x="208749" y="1779527"/>
                  <a:ext cx="1788740" cy="1089357"/>
                  <a:chOff x="198378" y="2746060"/>
                  <a:chExt cx="1936074" cy="1179085"/>
                </a:xfrm>
              </p:grpSpPr>
              <p:cxnSp>
                <p:nvCxnSpPr>
                  <p:cNvPr id="275" name="Straight Connector 274"/>
                  <p:cNvCxnSpPr/>
                  <p:nvPr/>
                </p:nvCxnSpPr>
                <p:spPr>
                  <a:xfrm>
                    <a:off x="515192" y="2811829"/>
                    <a:ext cx="0" cy="1104214"/>
                  </a:xfrm>
                  <a:prstGeom prst="line">
                    <a:avLst/>
                  </a:prstGeom>
                  <a:ln w="19050" cmpd="sng">
                    <a:solidFill>
                      <a:schemeClr val="tx1"/>
                    </a:solidFill>
                    <a:head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6" name="TextBox 275"/>
                  <p:cNvSpPr txBox="1"/>
                  <p:nvPr/>
                </p:nvSpPr>
                <p:spPr>
                  <a:xfrm rot="16200000">
                    <a:off x="-191510" y="3135948"/>
                    <a:ext cx="1112356" cy="33258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200" dirty="0">
                        <a:solidFill>
                          <a:prstClr val="black"/>
                        </a:solidFill>
                        <a:latin typeface="News Gothic MT"/>
                        <a:ea typeface="ＭＳ Ｐゴシック" charset="0"/>
                        <a:cs typeface="News Gothic MT"/>
                      </a:rPr>
                      <a:t>Intensity</a:t>
                    </a:r>
                  </a:p>
                </p:txBody>
              </p:sp>
              <p:sp>
                <p:nvSpPr>
                  <p:cNvPr id="277" name="Freeform 276"/>
                  <p:cNvSpPr/>
                  <p:nvPr/>
                </p:nvSpPr>
                <p:spPr>
                  <a:xfrm>
                    <a:off x="590301" y="2957605"/>
                    <a:ext cx="145045" cy="964023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rgbClr val="008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278" name="Freeform 277"/>
                  <p:cNvSpPr/>
                  <p:nvPr/>
                </p:nvSpPr>
                <p:spPr>
                  <a:xfrm>
                    <a:off x="1794830" y="3212164"/>
                    <a:ext cx="159376" cy="706446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chemeClr val="accent3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279" name="Freeform 278"/>
                  <p:cNvSpPr/>
                  <p:nvPr/>
                </p:nvSpPr>
                <p:spPr>
                  <a:xfrm>
                    <a:off x="1113069" y="3712454"/>
                    <a:ext cx="142805" cy="205531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solidFill>
                    <a:srgbClr val="FF0000"/>
                  </a:solidFill>
                  <a:ln w="28575" cmpd="sng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280" name="Freeform 279"/>
                  <p:cNvSpPr/>
                  <p:nvPr/>
                </p:nvSpPr>
                <p:spPr>
                  <a:xfrm>
                    <a:off x="1473539" y="3663607"/>
                    <a:ext cx="178994" cy="255003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cxnSp>
                <p:nvCxnSpPr>
                  <p:cNvPr id="281" name="Straight Arrow Connector 280"/>
                  <p:cNvCxnSpPr/>
                  <p:nvPr/>
                </p:nvCxnSpPr>
                <p:spPr>
                  <a:xfrm>
                    <a:off x="515192" y="3925145"/>
                    <a:ext cx="1619260" cy="0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82" name="Group 281"/>
              <p:cNvGrpSpPr/>
              <p:nvPr/>
            </p:nvGrpSpPr>
            <p:grpSpPr>
              <a:xfrm>
                <a:off x="6850817" y="3328371"/>
                <a:ext cx="2153235" cy="1498165"/>
                <a:chOff x="141388" y="1779527"/>
                <a:chExt cx="2153235" cy="1498165"/>
              </a:xfrm>
              <a:effectLst/>
            </p:grpSpPr>
            <p:sp>
              <p:nvSpPr>
                <p:cNvPr id="283" name="TextBox 282"/>
                <p:cNvSpPr txBox="1"/>
                <p:nvPr/>
              </p:nvSpPr>
              <p:spPr>
                <a:xfrm>
                  <a:off x="141388" y="2867998"/>
                  <a:ext cx="2153235" cy="4096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Fragment M/Z </a:t>
                  </a:r>
                </a:p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(</a:t>
                  </a:r>
                  <a:r>
                    <a:rPr lang="en-US" sz="900" b="1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612-624 </a:t>
                  </a:r>
                  <a:r>
                    <a:rPr lang="en-US" sz="9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M/Z Precursor )</a:t>
                  </a:r>
                </a:p>
              </p:txBody>
            </p:sp>
            <p:grpSp>
              <p:nvGrpSpPr>
                <p:cNvPr id="284" name="Group 283"/>
                <p:cNvGrpSpPr/>
                <p:nvPr/>
              </p:nvGrpSpPr>
              <p:grpSpPr>
                <a:xfrm>
                  <a:off x="208749" y="1779527"/>
                  <a:ext cx="1788740" cy="1089357"/>
                  <a:chOff x="198378" y="2746060"/>
                  <a:chExt cx="1936074" cy="1179085"/>
                </a:xfrm>
              </p:grpSpPr>
              <p:cxnSp>
                <p:nvCxnSpPr>
                  <p:cNvPr id="285" name="Straight Connector 284"/>
                  <p:cNvCxnSpPr/>
                  <p:nvPr/>
                </p:nvCxnSpPr>
                <p:spPr>
                  <a:xfrm>
                    <a:off x="515192" y="2811829"/>
                    <a:ext cx="0" cy="1104214"/>
                  </a:xfrm>
                  <a:prstGeom prst="line">
                    <a:avLst/>
                  </a:prstGeom>
                  <a:ln w="19050" cmpd="sng">
                    <a:solidFill>
                      <a:schemeClr val="tx1"/>
                    </a:solidFill>
                    <a:head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6" name="TextBox 285"/>
                  <p:cNvSpPr txBox="1"/>
                  <p:nvPr/>
                </p:nvSpPr>
                <p:spPr>
                  <a:xfrm rot="16200000">
                    <a:off x="-191510" y="3135948"/>
                    <a:ext cx="1112356" cy="33258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200" dirty="0">
                        <a:solidFill>
                          <a:prstClr val="black"/>
                        </a:solidFill>
                        <a:latin typeface="News Gothic MT"/>
                        <a:ea typeface="ＭＳ Ｐゴシック" charset="0"/>
                        <a:cs typeface="News Gothic MT"/>
                      </a:rPr>
                      <a:t>Intensity</a:t>
                    </a:r>
                  </a:p>
                </p:txBody>
              </p:sp>
              <p:sp>
                <p:nvSpPr>
                  <p:cNvPr id="287" name="Freeform 286"/>
                  <p:cNvSpPr/>
                  <p:nvPr/>
                </p:nvSpPr>
                <p:spPr>
                  <a:xfrm>
                    <a:off x="865369" y="3559646"/>
                    <a:ext cx="145827" cy="364541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288" name="Freeform 287"/>
                  <p:cNvSpPr/>
                  <p:nvPr/>
                </p:nvSpPr>
                <p:spPr>
                  <a:xfrm>
                    <a:off x="1689637" y="3653345"/>
                    <a:ext cx="160683" cy="267140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rgbClr val="1F497D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289" name="Freeform 288"/>
                  <p:cNvSpPr/>
                  <p:nvPr/>
                </p:nvSpPr>
                <p:spPr>
                  <a:xfrm>
                    <a:off x="1113069" y="3489469"/>
                    <a:ext cx="142805" cy="428515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solidFill>
                    <a:srgbClr val="FF0000"/>
                  </a:solidFill>
                  <a:ln w="28575" cmpd="sng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290" name="Freeform 289"/>
                  <p:cNvSpPr/>
                  <p:nvPr/>
                </p:nvSpPr>
                <p:spPr>
                  <a:xfrm>
                    <a:off x="1290765" y="3183593"/>
                    <a:ext cx="182775" cy="729893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rgbClr val="0000FF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cxnSp>
                <p:nvCxnSpPr>
                  <p:cNvPr id="291" name="Straight Arrow Connector 290"/>
                  <p:cNvCxnSpPr/>
                  <p:nvPr/>
                </p:nvCxnSpPr>
                <p:spPr>
                  <a:xfrm>
                    <a:off x="515192" y="3925145"/>
                    <a:ext cx="1619260" cy="0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92" name="Group 291"/>
              <p:cNvGrpSpPr/>
              <p:nvPr/>
            </p:nvGrpSpPr>
            <p:grpSpPr>
              <a:xfrm>
                <a:off x="869971" y="3320989"/>
                <a:ext cx="2153235" cy="1498165"/>
                <a:chOff x="141388" y="1779527"/>
                <a:chExt cx="2153235" cy="1498165"/>
              </a:xfrm>
              <a:effectLst/>
            </p:grpSpPr>
            <p:sp>
              <p:nvSpPr>
                <p:cNvPr id="293" name="TextBox 292"/>
                <p:cNvSpPr txBox="1"/>
                <p:nvPr/>
              </p:nvSpPr>
              <p:spPr>
                <a:xfrm>
                  <a:off x="141388" y="2867998"/>
                  <a:ext cx="2153235" cy="4096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Fragment M/Z </a:t>
                  </a:r>
                </a:p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(</a:t>
                  </a:r>
                  <a:r>
                    <a:rPr lang="en-US" sz="900" b="1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600-612 </a:t>
                  </a:r>
                  <a:r>
                    <a:rPr lang="en-US" sz="900" dirty="0">
                      <a:solidFill>
                        <a:prstClr val="black"/>
                      </a:solidFill>
                      <a:latin typeface="News Gothic MT"/>
                      <a:ea typeface="ＭＳ Ｐゴシック" charset="0"/>
                      <a:cs typeface="News Gothic MT"/>
                    </a:rPr>
                    <a:t>M/Z Precursor )</a:t>
                  </a:r>
                </a:p>
              </p:txBody>
            </p:sp>
            <p:grpSp>
              <p:nvGrpSpPr>
                <p:cNvPr id="294" name="Group 293"/>
                <p:cNvGrpSpPr/>
                <p:nvPr/>
              </p:nvGrpSpPr>
              <p:grpSpPr>
                <a:xfrm>
                  <a:off x="208749" y="1779527"/>
                  <a:ext cx="1788740" cy="1089357"/>
                  <a:chOff x="198378" y="2746060"/>
                  <a:chExt cx="1936074" cy="1179085"/>
                </a:xfrm>
              </p:grpSpPr>
              <p:cxnSp>
                <p:nvCxnSpPr>
                  <p:cNvPr id="295" name="Straight Connector 294"/>
                  <p:cNvCxnSpPr/>
                  <p:nvPr/>
                </p:nvCxnSpPr>
                <p:spPr>
                  <a:xfrm>
                    <a:off x="515192" y="2811829"/>
                    <a:ext cx="0" cy="1104214"/>
                  </a:xfrm>
                  <a:prstGeom prst="line">
                    <a:avLst/>
                  </a:prstGeom>
                  <a:ln w="19050" cmpd="sng">
                    <a:solidFill>
                      <a:schemeClr val="tx1"/>
                    </a:solidFill>
                    <a:head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6" name="TextBox 295"/>
                  <p:cNvSpPr txBox="1"/>
                  <p:nvPr/>
                </p:nvSpPr>
                <p:spPr>
                  <a:xfrm rot="16200000">
                    <a:off x="-191510" y="3135948"/>
                    <a:ext cx="1112356" cy="33258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200" dirty="0">
                        <a:solidFill>
                          <a:prstClr val="black"/>
                        </a:solidFill>
                        <a:latin typeface="News Gothic MT"/>
                        <a:ea typeface="ＭＳ Ｐゴシック" charset="0"/>
                        <a:cs typeface="News Gothic MT"/>
                      </a:rPr>
                      <a:t>Intensity</a:t>
                    </a:r>
                  </a:p>
                </p:txBody>
              </p:sp>
              <p:sp>
                <p:nvSpPr>
                  <p:cNvPr id="297" name="Freeform 296"/>
                  <p:cNvSpPr/>
                  <p:nvPr/>
                </p:nvSpPr>
                <p:spPr>
                  <a:xfrm>
                    <a:off x="590301" y="3183593"/>
                    <a:ext cx="145045" cy="738035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rgbClr val="008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298" name="Freeform 297"/>
                  <p:cNvSpPr/>
                  <p:nvPr/>
                </p:nvSpPr>
                <p:spPr>
                  <a:xfrm>
                    <a:off x="1794830" y="3212164"/>
                    <a:ext cx="159376" cy="706446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chemeClr val="accent3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299" name="Freeform 298"/>
                  <p:cNvSpPr/>
                  <p:nvPr/>
                </p:nvSpPr>
                <p:spPr>
                  <a:xfrm>
                    <a:off x="1113069" y="3734121"/>
                    <a:ext cx="142805" cy="183863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solidFill>
                    <a:srgbClr val="FF0000"/>
                  </a:solidFill>
                  <a:ln w="28575" cmpd="sng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sp>
                <p:nvSpPr>
                  <p:cNvPr id="300" name="Freeform 299"/>
                  <p:cNvSpPr/>
                  <p:nvPr/>
                </p:nvSpPr>
                <p:spPr>
                  <a:xfrm>
                    <a:off x="1473539" y="3497459"/>
                    <a:ext cx="178994" cy="421151"/>
                  </a:xfrm>
                  <a:custGeom>
                    <a:avLst/>
                    <a:gdLst>
                      <a:gd name="connsiteX0" fmla="*/ 0 w 586193"/>
                      <a:gd name="connsiteY0" fmla="*/ 610573 h 701210"/>
                      <a:gd name="connsiteX1" fmla="*/ 232035 w 586193"/>
                      <a:gd name="connsiteY1" fmla="*/ 598362 h 701210"/>
                      <a:gd name="connsiteX2" fmla="*/ 293096 w 586193"/>
                      <a:gd name="connsiteY2" fmla="*/ 24 h 701210"/>
                      <a:gd name="connsiteX3" fmla="*/ 366371 w 586193"/>
                      <a:gd name="connsiteY3" fmla="*/ 622784 h 701210"/>
                      <a:gd name="connsiteX4" fmla="*/ 586193 w 586193"/>
                      <a:gd name="connsiteY4" fmla="*/ 671628 h 701210"/>
                      <a:gd name="connsiteX0" fmla="*/ 0 w 586193"/>
                      <a:gd name="connsiteY0" fmla="*/ 611117 h 701754"/>
                      <a:gd name="connsiteX1" fmla="*/ 256460 w 586193"/>
                      <a:gd name="connsiteY1" fmla="*/ 513429 h 701754"/>
                      <a:gd name="connsiteX2" fmla="*/ 293096 w 586193"/>
                      <a:gd name="connsiteY2" fmla="*/ 568 h 701754"/>
                      <a:gd name="connsiteX3" fmla="*/ 366371 w 586193"/>
                      <a:gd name="connsiteY3" fmla="*/ 623328 h 701754"/>
                      <a:gd name="connsiteX4" fmla="*/ 586193 w 586193"/>
                      <a:gd name="connsiteY4" fmla="*/ 672172 h 701754"/>
                      <a:gd name="connsiteX0" fmla="*/ 0 w 586193"/>
                      <a:gd name="connsiteY0" fmla="*/ 610549 h 678639"/>
                      <a:gd name="connsiteX1" fmla="*/ 256460 w 586193"/>
                      <a:gd name="connsiteY1" fmla="*/ 512861 h 678639"/>
                      <a:gd name="connsiteX2" fmla="*/ 293096 w 586193"/>
                      <a:gd name="connsiteY2" fmla="*/ 0 h 678639"/>
                      <a:gd name="connsiteX3" fmla="*/ 366371 w 586193"/>
                      <a:gd name="connsiteY3" fmla="*/ 512861 h 678639"/>
                      <a:gd name="connsiteX4" fmla="*/ 586193 w 586193"/>
                      <a:gd name="connsiteY4" fmla="*/ 671604 h 678639"/>
                      <a:gd name="connsiteX0" fmla="*/ 0 w 586193"/>
                      <a:gd name="connsiteY0" fmla="*/ 610549 h 628603"/>
                      <a:gd name="connsiteX1" fmla="*/ 256460 w 586193"/>
                      <a:gd name="connsiteY1" fmla="*/ 512861 h 628603"/>
                      <a:gd name="connsiteX2" fmla="*/ 293096 w 586193"/>
                      <a:gd name="connsiteY2" fmla="*/ 0 h 628603"/>
                      <a:gd name="connsiteX3" fmla="*/ 366371 w 586193"/>
                      <a:gd name="connsiteY3" fmla="*/ 512861 h 628603"/>
                      <a:gd name="connsiteX4" fmla="*/ 586193 w 586193"/>
                      <a:gd name="connsiteY4" fmla="*/ 586127 h 628603"/>
                      <a:gd name="connsiteX0" fmla="*/ 0 w 586193"/>
                      <a:gd name="connsiteY0" fmla="*/ 610978 h 629032"/>
                      <a:gd name="connsiteX1" fmla="*/ 256460 w 586193"/>
                      <a:gd name="connsiteY1" fmla="*/ 513290 h 629032"/>
                      <a:gd name="connsiteX2" fmla="*/ 293096 w 586193"/>
                      <a:gd name="connsiteY2" fmla="*/ 429 h 629032"/>
                      <a:gd name="connsiteX3" fmla="*/ 341946 w 586193"/>
                      <a:gd name="connsiteY3" fmla="*/ 427813 h 629032"/>
                      <a:gd name="connsiteX4" fmla="*/ 586193 w 586193"/>
                      <a:gd name="connsiteY4" fmla="*/ 586556 h 629032"/>
                      <a:gd name="connsiteX0" fmla="*/ 0 w 573981"/>
                      <a:gd name="connsiteY0" fmla="*/ 610983 h 629037"/>
                      <a:gd name="connsiteX1" fmla="*/ 256460 w 573981"/>
                      <a:gd name="connsiteY1" fmla="*/ 513295 h 629037"/>
                      <a:gd name="connsiteX2" fmla="*/ 293096 w 573981"/>
                      <a:gd name="connsiteY2" fmla="*/ 434 h 629037"/>
                      <a:gd name="connsiteX3" fmla="*/ 341946 w 573981"/>
                      <a:gd name="connsiteY3" fmla="*/ 427818 h 629037"/>
                      <a:gd name="connsiteX4" fmla="*/ 573981 w 573981"/>
                      <a:gd name="connsiteY4" fmla="*/ 610983 h 629037"/>
                      <a:gd name="connsiteX0" fmla="*/ 0 w 573981"/>
                      <a:gd name="connsiteY0" fmla="*/ 610633 h 622467"/>
                      <a:gd name="connsiteX1" fmla="*/ 244248 w 573981"/>
                      <a:gd name="connsiteY1" fmla="*/ 464101 h 622467"/>
                      <a:gd name="connsiteX2" fmla="*/ 293096 w 573981"/>
                      <a:gd name="connsiteY2" fmla="*/ 84 h 622467"/>
                      <a:gd name="connsiteX3" fmla="*/ 341946 w 573981"/>
                      <a:gd name="connsiteY3" fmla="*/ 427468 h 622467"/>
                      <a:gd name="connsiteX4" fmla="*/ 573981 w 573981"/>
                      <a:gd name="connsiteY4" fmla="*/ 610633 h 622467"/>
                      <a:gd name="connsiteX0" fmla="*/ 0 w 573981"/>
                      <a:gd name="connsiteY0" fmla="*/ 610549 h 619840"/>
                      <a:gd name="connsiteX1" fmla="*/ 219823 w 573981"/>
                      <a:gd name="connsiteY1" fmla="*/ 427384 h 619840"/>
                      <a:gd name="connsiteX2" fmla="*/ 293096 w 573981"/>
                      <a:gd name="connsiteY2" fmla="*/ 0 h 619840"/>
                      <a:gd name="connsiteX3" fmla="*/ 341946 w 573981"/>
                      <a:gd name="connsiteY3" fmla="*/ 427384 h 619840"/>
                      <a:gd name="connsiteX4" fmla="*/ 573981 w 573981"/>
                      <a:gd name="connsiteY4" fmla="*/ 610549 h 619840"/>
                      <a:gd name="connsiteX0" fmla="*/ 0 w 587119"/>
                      <a:gd name="connsiteY0" fmla="*/ 610549 h 619840"/>
                      <a:gd name="connsiteX1" fmla="*/ 232961 w 587119"/>
                      <a:gd name="connsiteY1" fmla="*/ 427384 h 619840"/>
                      <a:gd name="connsiteX2" fmla="*/ 306234 w 587119"/>
                      <a:gd name="connsiteY2" fmla="*/ 0 h 619840"/>
                      <a:gd name="connsiteX3" fmla="*/ 355084 w 587119"/>
                      <a:gd name="connsiteY3" fmla="*/ 427384 h 619840"/>
                      <a:gd name="connsiteX4" fmla="*/ 587119 w 587119"/>
                      <a:gd name="connsiteY4" fmla="*/ 610549 h 619840"/>
                      <a:gd name="connsiteX0" fmla="*/ 0 w 587119"/>
                      <a:gd name="connsiteY0" fmla="*/ 610549 h 615936"/>
                      <a:gd name="connsiteX1" fmla="*/ 232961 w 587119"/>
                      <a:gd name="connsiteY1" fmla="*/ 427384 h 615936"/>
                      <a:gd name="connsiteX2" fmla="*/ 306234 w 587119"/>
                      <a:gd name="connsiteY2" fmla="*/ 0 h 615936"/>
                      <a:gd name="connsiteX3" fmla="*/ 355084 w 587119"/>
                      <a:gd name="connsiteY3" fmla="*/ 427384 h 615936"/>
                      <a:gd name="connsiteX4" fmla="*/ 587119 w 587119"/>
                      <a:gd name="connsiteY4" fmla="*/ 610549 h 615936"/>
                      <a:gd name="connsiteX0" fmla="*/ 0 w 587119"/>
                      <a:gd name="connsiteY0" fmla="*/ 610549 h 610719"/>
                      <a:gd name="connsiteX1" fmla="*/ 232961 w 587119"/>
                      <a:gd name="connsiteY1" fmla="*/ 427384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55084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19"/>
                      <a:gd name="connsiteX1" fmla="*/ 193547 w 587119"/>
                      <a:gd name="connsiteY1" fmla="*/ 424682 h 610719"/>
                      <a:gd name="connsiteX2" fmla="*/ 306234 w 587119"/>
                      <a:gd name="connsiteY2" fmla="*/ 0 h 610719"/>
                      <a:gd name="connsiteX3" fmla="*/ 394498 w 587119"/>
                      <a:gd name="connsiteY3" fmla="*/ 427384 h 610719"/>
                      <a:gd name="connsiteX4" fmla="*/ 587119 w 587119"/>
                      <a:gd name="connsiteY4" fmla="*/ 610549 h 610719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87119"/>
                      <a:gd name="connsiteY0" fmla="*/ 610549 h 610730"/>
                      <a:gd name="connsiteX1" fmla="*/ 193547 w 587119"/>
                      <a:gd name="connsiteY1" fmla="*/ 424682 h 610730"/>
                      <a:gd name="connsiteX2" fmla="*/ 306234 w 587119"/>
                      <a:gd name="connsiteY2" fmla="*/ 0 h 610730"/>
                      <a:gd name="connsiteX3" fmla="*/ 394498 w 587119"/>
                      <a:gd name="connsiteY3" fmla="*/ 427384 h 610730"/>
                      <a:gd name="connsiteX4" fmla="*/ 587119 w 587119"/>
                      <a:gd name="connsiteY4" fmla="*/ 610549 h 610730"/>
                      <a:gd name="connsiteX0" fmla="*/ 0 w 547706"/>
                      <a:gd name="connsiteY0" fmla="*/ 613251 h 613251"/>
                      <a:gd name="connsiteX1" fmla="*/ 154134 w 547706"/>
                      <a:gd name="connsiteY1" fmla="*/ 424682 h 613251"/>
                      <a:gd name="connsiteX2" fmla="*/ 266821 w 547706"/>
                      <a:gd name="connsiteY2" fmla="*/ 0 h 613251"/>
                      <a:gd name="connsiteX3" fmla="*/ 355085 w 547706"/>
                      <a:gd name="connsiteY3" fmla="*/ 427384 h 613251"/>
                      <a:gd name="connsiteX4" fmla="*/ 547706 w 547706"/>
                      <a:gd name="connsiteY4" fmla="*/ 610549 h 613251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  <a:gd name="connsiteX0" fmla="*/ 0 w 600258"/>
                      <a:gd name="connsiteY0" fmla="*/ 610549 h 610730"/>
                      <a:gd name="connsiteX1" fmla="*/ 206686 w 600258"/>
                      <a:gd name="connsiteY1" fmla="*/ 424682 h 610730"/>
                      <a:gd name="connsiteX2" fmla="*/ 319373 w 600258"/>
                      <a:gd name="connsiteY2" fmla="*/ 0 h 610730"/>
                      <a:gd name="connsiteX3" fmla="*/ 407637 w 600258"/>
                      <a:gd name="connsiteY3" fmla="*/ 427384 h 610730"/>
                      <a:gd name="connsiteX4" fmla="*/ 600258 w 600258"/>
                      <a:gd name="connsiteY4" fmla="*/ 610549 h 61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0258" h="610730">
                        <a:moveTo>
                          <a:pt x="0" y="610549"/>
                        </a:moveTo>
                        <a:cubicBezTo>
                          <a:pt x="161662" y="609386"/>
                          <a:pt x="170974" y="534546"/>
                          <a:pt x="206686" y="424682"/>
                        </a:cubicBezTo>
                        <a:cubicBezTo>
                          <a:pt x="242398" y="314818"/>
                          <a:pt x="285881" y="-450"/>
                          <a:pt x="319373" y="0"/>
                        </a:cubicBezTo>
                        <a:cubicBezTo>
                          <a:pt x="352865" y="450"/>
                          <a:pt x="382719" y="317519"/>
                          <a:pt x="407637" y="427384"/>
                        </a:cubicBezTo>
                        <a:cubicBezTo>
                          <a:pt x="441313" y="534546"/>
                          <a:pt x="484117" y="615073"/>
                          <a:pt x="600258" y="610549"/>
                        </a:cubicBezTo>
                      </a:path>
                    </a:pathLst>
                  </a:custGeom>
                  <a:noFill/>
                  <a:ln w="28575" cmpd="sng"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prstClr val="black"/>
                      </a:solidFill>
                      <a:latin typeface="News Gothic MT"/>
                      <a:cs typeface="News Gothic MT"/>
                    </a:endParaRPr>
                  </a:p>
                </p:txBody>
              </p:sp>
              <p:cxnSp>
                <p:nvCxnSpPr>
                  <p:cNvPr id="301" name="Straight Arrow Connector 300"/>
                  <p:cNvCxnSpPr/>
                  <p:nvPr/>
                </p:nvCxnSpPr>
                <p:spPr>
                  <a:xfrm>
                    <a:off x="515192" y="3925145"/>
                    <a:ext cx="1619260" cy="0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302" name="Down Arrow 301"/>
              <p:cNvSpPr/>
              <p:nvPr/>
            </p:nvSpPr>
            <p:spPr>
              <a:xfrm rot="16200000">
                <a:off x="6227410" y="3772959"/>
                <a:ext cx="333340" cy="787305"/>
              </a:xfrm>
              <a:prstGeom prst="down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/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solidFill>
                    <a:prstClr val="black">
                      <a:lumMod val="50000"/>
                      <a:lumOff val="50000"/>
                    </a:prstClr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03" name="Down Arrow 302"/>
              <p:cNvSpPr/>
              <p:nvPr/>
            </p:nvSpPr>
            <p:spPr>
              <a:xfrm rot="5400000">
                <a:off x="3176606" y="3772960"/>
                <a:ext cx="333340" cy="787305"/>
              </a:xfrm>
              <a:prstGeom prst="down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/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solidFill>
                    <a:prstClr val="black">
                      <a:lumMod val="50000"/>
                      <a:lumOff val="50000"/>
                    </a:prstClr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04" name="TextBox 303"/>
              <p:cNvSpPr txBox="1"/>
              <p:nvPr/>
            </p:nvSpPr>
            <p:spPr>
              <a:xfrm>
                <a:off x="1402062" y="2367137"/>
                <a:ext cx="2153235" cy="341412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b="1" dirty="0">
                    <a:solidFill>
                      <a:prstClr val="black"/>
                    </a:solidFill>
                    <a:latin typeface="News Gothic MT"/>
                    <a:ea typeface="ＭＳ Ｐゴシック" charset="0"/>
                    <a:cs typeface="News Gothic MT"/>
                  </a:rPr>
                  <a:t>Time = T</a:t>
                </a:r>
                <a:r>
                  <a:rPr lang="en-US" sz="1400" b="1" baseline="-25000" dirty="0">
                    <a:solidFill>
                      <a:prstClr val="black"/>
                    </a:solidFill>
                    <a:latin typeface="News Gothic MT"/>
                    <a:ea typeface="ＭＳ ゴシック"/>
                    <a:cs typeface="News Gothic MT"/>
                  </a:rPr>
                  <a:t>−</a:t>
                </a:r>
                <a:r>
                  <a:rPr lang="en-US" sz="1400" b="1" baseline="-25000" dirty="0">
                    <a:solidFill>
                      <a:prstClr val="black"/>
                    </a:solidFill>
                    <a:latin typeface="News Gothic MT"/>
                    <a:ea typeface="ＭＳ Ｐゴシック" charset="0"/>
                    <a:cs typeface="News Gothic MT"/>
                  </a:rPr>
                  <a:t>1</a:t>
                </a:r>
              </a:p>
            </p:txBody>
          </p:sp>
          <p:sp>
            <p:nvSpPr>
              <p:cNvPr id="305" name="TextBox 304"/>
              <p:cNvSpPr txBox="1"/>
              <p:nvPr/>
            </p:nvSpPr>
            <p:spPr>
              <a:xfrm>
                <a:off x="2277611" y="3692165"/>
                <a:ext cx="2153235" cy="341412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b="1" dirty="0">
                    <a:solidFill>
                      <a:prstClr val="black"/>
                    </a:solidFill>
                    <a:latin typeface="News Gothic MT"/>
                    <a:ea typeface="ＭＳ Ｐゴシック" charset="0"/>
                    <a:cs typeface="News Gothic MT"/>
                  </a:rPr>
                  <a:t>Time </a:t>
                </a:r>
                <a:r>
                  <a:rPr lang="en-US" sz="1400" b="1" dirty="0">
                    <a:solidFill>
                      <a:prstClr val="black"/>
                    </a:solidFill>
                    <a:latin typeface="News Gothic MT"/>
                    <a:ea typeface="ＭＳ ゴシック"/>
                    <a:cs typeface="News Gothic MT"/>
                  </a:rPr>
                  <a:t>=</a:t>
                </a:r>
                <a:r>
                  <a:rPr lang="en-US" sz="1400" b="1" dirty="0">
                    <a:solidFill>
                      <a:prstClr val="black"/>
                    </a:solidFill>
                    <a:latin typeface="News Gothic MT"/>
                    <a:ea typeface="ＭＳ Ｐゴシック" charset="0"/>
                    <a:cs typeface="News Gothic MT"/>
                  </a:rPr>
                  <a:t> T</a:t>
                </a:r>
                <a:r>
                  <a:rPr lang="en-US" sz="1400" b="1" baseline="-25000" dirty="0">
                    <a:solidFill>
                      <a:prstClr val="black"/>
                    </a:solidFill>
                    <a:latin typeface="News Gothic MT"/>
                    <a:ea typeface="ＭＳ Ｐゴシック" charset="0"/>
                    <a:cs typeface="News Gothic MT"/>
                  </a:rPr>
                  <a:t>0</a:t>
                </a:r>
              </a:p>
            </p:txBody>
          </p:sp>
          <p:sp>
            <p:nvSpPr>
              <p:cNvPr id="306" name="TextBox 305"/>
              <p:cNvSpPr txBox="1"/>
              <p:nvPr/>
            </p:nvSpPr>
            <p:spPr>
              <a:xfrm>
                <a:off x="1383669" y="5266316"/>
                <a:ext cx="2153235" cy="341412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b="1" dirty="0">
                    <a:solidFill>
                      <a:prstClr val="black"/>
                    </a:solidFill>
                    <a:latin typeface="News Gothic MT"/>
                    <a:ea typeface="ＭＳ Ｐゴシック" charset="0"/>
                    <a:cs typeface="News Gothic MT"/>
                  </a:rPr>
                  <a:t>Time = T</a:t>
                </a:r>
                <a:r>
                  <a:rPr lang="en-US" sz="1400" b="1" baseline="-25000" dirty="0">
                    <a:solidFill>
                      <a:prstClr val="black"/>
                    </a:solidFill>
                    <a:latin typeface="News Gothic MT"/>
                    <a:ea typeface="ＭＳ ゴシック"/>
                    <a:cs typeface="News Gothic MT"/>
                  </a:rPr>
                  <a:t>+</a:t>
                </a:r>
                <a:r>
                  <a:rPr lang="en-US" sz="1400" b="1" baseline="-25000" dirty="0">
                    <a:solidFill>
                      <a:prstClr val="black"/>
                    </a:solidFill>
                    <a:latin typeface="News Gothic MT"/>
                    <a:ea typeface="ＭＳ Ｐゴシック" charset="0"/>
                    <a:cs typeface="News Gothic MT"/>
                  </a:rPr>
                  <a:t>1</a:t>
                </a:r>
              </a:p>
            </p:txBody>
          </p:sp>
          <p:sp>
            <p:nvSpPr>
              <p:cNvPr id="307" name="Freeform 306"/>
              <p:cNvSpPr/>
              <p:nvPr/>
            </p:nvSpPr>
            <p:spPr>
              <a:xfrm>
                <a:off x="3705554" y="2263044"/>
                <a:ext cx="134007" cy="650314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chemeClr val="tx1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08" name="Freeform 307"/>
              <p:cNvSpPr/>
              <p:nvPr/>
            </p:nvSpPr>
            <p:spPr>
              <a:xfrm>
                <a:off x="4050057" y="2435146"/>
                <a:ext cx="120164" cy="478211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chemeClr val="tx1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09" name="Freeform 308"/>
              <p:cNvSpPr/>
              <p:nvPr/>
            </p:nvSpPr>
            <p:spPr>
              <a:xfrm>
                <a:off x="4371321" y="2591462"/>
                <a:ext cx="129439" cy="320465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chemeClr val="tx1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10" name="Freeform 309"/>
              <p:cNvSpPr/>
              <p:nvPr/>
            </p:nvSpPr>
            <p:spPr>
              <a:xfrm>
                <a:off x="3561319" y="2674914"/>
                <a:ext cx="120164" cy="237012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chemeClr val="tx1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grpSp>
            <p:nvGrpSpPr>
              <p:cNvPr id="311" name="Group 310"/>
              <p:cNvGrpSpPr/>
              <p:nvPr/>
            </p:nvGrpSpPr>
            <p:grpSpPr>
              <a:xfrm>
                <a:off x="3125838" y="4854698"/>
                <a:ext cx="2153235" cy="1498165"/>
                <a:chOff x="2512884" y="4753366"/>
                <a:chExt cx="2153235" cy="1498165"/>
              </a:xfrm>
              <a:effectLst/>
            </p:grpSpPr>
            <p:grpSp>
              <p:nvGrpSpPr>
                <p:cNvPr id="312" name="Group 311"/>
                <p:cNvGrpSpPr/>
                <p:nvPr/>
              </p:nvGrpSpPr>
              <p:grpSpPr>
                <a:xfrm>
                  <a:off x="2512884" y="4753366"/>
                  <a:ext cx="2153235" cy="1498165"/>
                  <a:chOff x="141388" y="1779527"/>
                  <a:chExt cx="2153235" cy="1498165"/>
                </a:xfrm>
              </p:grpSpPr>
              <p:sp>
                <p:nvSpPr>
                  <p:cNvPr id="317" name="TextBox 316"/>
                  <p:cNvSpPr txBox="1"/>
                  <p:nvPr/>
                </p:nvSpPr>
                <p:spPr>
                  <a:xfrm>
                    <a:off x="141388" y="2867998"/>
                    <a:ext cx="2153235" cy="4096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900" dirty="0">
                        <a:solidFill>
                          <a:prstClr val="black"/>
                        </a:solidFill>
                        <a:latin typeface="News Gothic MT"/>
                        <a:ea typeface="ＭＳ Ｐゴシック" charset="0"/>
                        <a:cs typeface="News Gothic MT"/>
                      </a:rPr>
                      <a:t>Fragment M/Z </a:t>
                    </a:r>
                  </a:p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900" dirty="0">
                        <a:solidFill>
                          <a:prstClr val="black"/>
                        </a:solidFill>
                        <a:latin typeface="News Gothic MT"/>
                        <a:ea typeface="ＭＳ Ｐゴシック" charset="0"/>
                        <a:cs typeface="News Gothic MT"/>
                      </a:rPr>
                      <a:t>(588-612 M/Z Precursor )</a:t>
                    </a:r>
                  </a:p>
                </p:txBody>
              </p:sp>
              <p:grpSp>
                <p:nvGrpSpPr>
                  <p:cNvPr id="318" name="Group 317"/>
                  <p:cNvGrpSpPr/>
                  <p:nvPr/>
                </p:nvGrpSpPr>
                <p:grpSpPr>
                  <a:xfrm>
                    <a:off x="208749" y="1779527"/>
                    <a:ext cx="1788740" cy="1089357"/>
                    <a:chOff x="198378" y="2746060"/>
                    <a:chExt cx="1936074" cy="1179085"/>
                  </a:xfrm>
                </p:grpSpPr>
                <p:cxnSp>
                  <p:nvCxnSpPr>
                    <p:cNvPr id="319" name="Straight Connector 318"/>
                    <p:cNvCxnSpPr/>
                    <p:nvPr/>
                  </p:nvCxnSpPr>
                  <p:spPr>
                    <a:xfrm>
                      <a:off x="515192" y="2811829"/>
                      <a:ext cx="0" cy="1104214"/>
                    </a:xfrm>
                    <a:prstGeom prst="line">
                      <a:avLst/>
                    </a:prstGeom>
                    <a:ln w="19050" cmpd="sng">
                      <a:solidFill>
                        <a:schemeClr val="tx1"/>
                      </a:solidFill>
                      <a:headEnd type="arrow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20" name="TextBox 319"/>
                    <p:cNvSpPr txBox="1"/>
                    <p:nvPr/>
                  </p:nvSpPr>
                  <p:spPr>
                    <a:xfrm rot="16200000">
                      <a:off x="-191510" y="3135948"/>
                      <a:ext cx="1112356" cy="33258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defTabSz="4572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 dirty="0">
                          <a:solidFill>
                            <a:prstClr val="black"/>
                          </a:solidFill>
                          <a:latin typeface="News Gothic MT"/>
                          <a:ea typeface="ＭＳ Ｐゴシック" charset="0"/>
                          <a:cs typeface="News Gothic MT"/>
                        </a:rPr>
                        <a:t>Intensity</a:t>
                      </a:r>
                    </a:p>
                  </p:txBody>
                </p:sp>
                <p:sp>
                  <p:nvSpPr>
                    <p:cNvPr id="321" name="Freeform 320"/>
                    <p:cNvSpPr/>
                    <p:nvPr/>
                  </p:nvSpPr>
                  <p:spPr>
                    <a:xfrm>
                      <a:off x="590301" y="3497459"/>
                      <a:ext cx="145045" cy="424169"/>
                    </a:xfrm>
                    <a:custGeom>
                      <a:avLst/>
                      <a:gdLst>
                        <a:gd name="connsiteX0" fmla="*/ 0 w 586193"/>
                        <a:gd name="connsiteY0" fmla="*/ 610573 h 701210"/>
                        <a:gd name="connsiteX1" fmla="*/ 232035 w 586193"/>
                        <a:gd name="connsiteY1" fmla="*/ 598362 h 701210"/>
                        <a:gd name="connsiteX2" fmla="*/ 293096 w 586193"/>
                        <a:gd name="connsiteY2" fmla="*/ 24 h 701210"/>
                        <a:gd name="connsiteX3" fmla="*/ 366371 w 586193"/>
                        <a:gd name="connsiteY3" fmla="*/ 622784 h 701210"/>
                        <a:gd name="connsiteX4" fmla="*/ 586193 w 586193"/>
                        <a:gd name="connsiteY4" fmla="*/ 671628 h 701210"/>
                        <a:gd name="connsiteX0" fmla="*/ 0 w 586193"/>
                        <a:gd name="connsiteY0" fmla="*/ 611117 h 701754"/>
                        <a:gd name="connsiteX1" fmla="*/ 256460 w 586193"/>
                        <a:gd name="connsiteY1" fmla="*/ 513429 h 701754"/>
                        <a:gd name="connsiteX2" fmla="*/ 293096 w 586193"/>
                        <a:gd name="connsiteY2" fmla="*/ 568 h 701754"/>
                        <a:gd name="connsiteX3" fmla="*/ 366371 w 586193"/>
                        <a:gd name="connsiteY3" fmla="*/ 623328 h 701754"/>
                        <a:gd name="connsiteX4" fmla="*/ 586193 w 586193"/>
                        <a:gd name="connsiteY4" fmla="*/ 672172 h 701754"/>
                        <a:gd name="connsiteX0" fmla="*/ 0 w 586193"/>
                        <a:gd name="connsiteY0" fmla="*/ 610549 h 678639"/>
                        <a:gd name="connsiteX1" fmla="*/ 256460 w 586193"/>
                        <a:gd name="connsiteY1" fmla="*/ 512861 h 678639"/>
                        <a:gd name="connsiteX2" fmla="*/ 293096 w 586193"/>
                        <a:gd name="connsiteY2" fmla="*/ 0 h 678639"/>
                        <a:gd name="connsiteX3" fmla="*/ 366371 w 586193"/>
                        <a:gd name="connsiteY3" fmla="*/ 512861 h 678639"/>
                        <a:gd name="connsiteX4" fmla="*/ 586193 w 586193"/>
                        <a:gd name="connsiteY4" fmla="*/ 671604 h 678639"/>
                        <a:gd name="connsiteX0" fmla="*/ 0 w 586193"/>
                        <a:gd name="connsiteY0" fmla="*/ 610549 h 628603"/>
                        <a:gd name="connsiteX1" fmla="*/ 256460 w 586193"/>
                        <a:gd name="connsiteY1" fmla="*/ 512861 h 628603"/>
                        <a:gd name="connsiteX2" fmla="*/ 293096 w 586193"/>
                        <a:gd name="connsiteY2" fmla="*/ 0 h 628603"/>
                        <a:gd name="connsiteX3" fmla="*/ 366371 w 586193"/>
                        <a:gd name="connsiteY3" fmla="*/ 512861 h 628603"/>
                        <a:gd name="connsiteX4" fmla="*/ 586193 w 586193"/>
                        <a:gd name="connsiteY4" fmla="*/ 586127 h 628603"/>
                        <a:gd name="connsiteX0" fmla="*/ 0 w 586193"/>
                        <a:gd name="connsiteY0" fmla="*/ 610978 h 629032"/>
                        <a:gd name="connsiteX1" fmla="*/ 256460 w 586193"/>
                        <a:gd name="connsiteY1" fmla="*/ 513290 h 629032"/>
                        <a:gd name="connsiteX2" fmla="*/ 293096 w 586193"/>
                        <a:gd name="connsiteY2" fmla="*/ 429 h 629032"/>
                        <a:gd name="connsiteX3" fmla="*/ 341946 w 586193"/>
                        <a:gd name="connsiteY3" fmla="*/ 427813 h 629032"/>
                        <a:gd name="connsiteX4" fmla="*/ 586193 w 586193"/>
                        <a:gd name="connsiteY4" fmla="*/ 586556 h 629032"/>
                        <a:gd name="connsiteX0" fmla="*/ 0 w 573981"/>
                        <a:gd name="connsiteY0" fmla="*/ 610983 h 629037"/>
                        <a:gd name="connsiteX1" fmla="*/ 256460 w 573981"/>
                        <a:gd name="connsiteY1" fmla="*/ 513295 h 629037"/>
                        <a:gd name="connsiteX2" fmla="*/ 293096 w 573981"/>
                        <a:gd name="connsiteY2" fmla="*/ 434 h 629037"/>
                        <a:gd name="connsiteX3" fmla="*/ 341946 w 573981"/>
                        <a:gd name="connsiteY3" fmla="*/ 427818 h 629037"/>
                        <a:gd name="connsiteX4" fmla="*/ 573981 w 573981"/>
                        <a:gd name="connsiteY4" fmla="*/ 610983 h 629037"/>
                        <a:gd name="connsiteX0" fmla="*/ 0 w 573981"/>
                        <a:gd name="connsiteY0" fmla="*/ 610633 h 622467"/>
                        <a:gd name="connsiteX1" fmla="*/ 244248 w 573981"/>
                        <a:gd name="connsiteY1" fmla="*/ 464101 h 622467"/>
                        <a:gd name="connsiteX2" fmla="*/ 293096 w 573981"/>
                        <a:gd name="connsiteY2" fmla="*/ 84 h 622467"/>
                        <a:gd name="connsiteX3" fmla="*/ 341946 w 573981"/>
                        <a:gd name="connsiteY3" fmla="*/ 427468 h 622467"/>
                        <a:gd name="connsiteX4" fmla="*/ 573981 w 573981"/>
                        <a:gd name="connsiteY4" fmla="*/ 610633 h 622467"/>
                        <a:gd name="connsiteX0" fmla="*/ 0 w 573981"/>
                        <a:gd name="connsiteY0" fmla="*/ 610549 h 619840"/>
                        <a:gd name="connsiteX1" fmla="*/ 219823 w 573981"/>
                        <a:gd name="connsiteY1" fmla="*/ 427384 h 619840"/>
                        <a:gd name="connsiteX2" fmla="*/ 293096 w 573981"/>
                        <a:gd name="connsiteY2" fmla="*/ 0 h 619840"/>
                        <a:gd name="connsiteX3" fmla="*/ 341946 w 573981"/>
                        <a:gd name="connsiteY3" fmla="*/ 427384 h 619840"/>
                        <a:gd name="connsiteX4" fmla="*/ 573981 w 573981"/>
                        <a:gd name="connsiteY4" fmla="*/ 610549 h 619840"/>
                        <a:gd name="connsiteX0" fmla="*/ 0 w 587119"/>
                        <a:gd name="connsiteY0" fmla="*/ 610549 h 619840"/>
                        <a:gd name="connsiteX1" fmla="*/ 232961 w 587119"/>
                        <a:gd name="connsiteY1" fmla="*/ 427384 h 619840"/>
                        <a:gd name="connsiteX2" fmla="*/ 306234 w 587119"/>
                        <a:gd name="connsiteY2" fmla="*/ 0 h 619840"/>
                        <a:gd name="connsiteX3" fmla="*/ 355084 w 587119"/>
                        <a:gd name="connsiteY3" fmla="*/ 427384 h 619840"/>
                        <a:gd name="connsiteX4" fmla="*/ 587119 w 587119"/>
                        <a:gd name="connsiteY4" fmla="*/ 610549 h 619840"/>
                        <a:gd name="connsiteX0" fmla="*/ 0 w 587119"/>
                        <a:gd name="connsiteY0" fmla="*/ 610549 h 615936"/>
                        <a:gd name="connsiteX1" fmla="*/ 232961 w 587119"/>
                        <a:gd name="connsiteY1" fmla="*/ 427384 h 615936"/>
                        <a:gd name="connsiteX2" fmla="*/ 306234 w 587119"/>
                        <a:gd name="connsiteY2" fmla="*/ 0 h 615936"/>
                        <a:gd name="connsiteX3" fmla="*/ 355084 w 587119"/>
                        <a:gd name="connsiteY3" fmla="*/ 427384 h 615936"/>
                        <a:gd name="connsiteX4" fmla="*/ 587119 w 587119"/>
                        <a:gd name="connsiteY4" fmla="*/ 610549 h 615936"/>
                        <a:gd name="connsiteX0" fmla="*/ 0 w 587119"/>
                        <a:gd name="connsiteY0" fmla="*/ 610549 h 610719"/>
                        <a:gd name="connsiteX1" fmla="*/ 232961 w 587119"/>
                        <a:gd name="connsiteY1" fmla="*/ 427384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47706"/>
                        <a:gd name="connsiteY0" fmla="*/ 613251 h 613251"/>
                        <a:gd name="connsiteX1" fmla="*/ 154134 w 547706"/>
                        <a:gd name="connsiteY1" fmla="*/ 424682 h 613251"/>
                        <a:gd name="connsiteX2" fmla="*/ 266821 w 547706"/>
                        <a:gd name="connsiteY2" fmla="*/ 0 h 613251"/>
                        <a:gd name="connsiteX3" fmla="*/ 355085 w 547706"/>
                        <a:gd name="connsiteY3" fmla="*/ 427384 h 613251"/>
                        <a:gd name="connsiteX4" fmla="*/ 547706 w 547706"/>
                        <a:gd name="connsiteY4" fmla="*/ 610549 h 613251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0258" h="610730">
                          <a:moveTo>
                            <a:pt x="0" y="610549"/>
                          </a:moveTo>
                          <a:cubicBezTo>
                            <a:pt x="161662" y="609386"/>
                            <a:pt x="170974" y="534546"/>
                            <a:pt x="206686" y="424682"/>
                          </a:cubicBezTo>
                          <a:cubicBezTo>
                            <a:pt x="242398" y="314818"/>
                            <a:pt x="285881" y="-450"/>
                            <a:pt x="319373" y="0"/>
                          </a:cubicBezTo>
                          <a:cubicBezTo>
                            <a:pt x="352865" y="450"/>
                            <a:pt x="382719" y="317519"/>
                            <a:pt x="407637" y="427384"/>
                          </a:cubicBezTo>
                          <a:cubicBezTo>
                            <a:pt x="441313" y="534546"/>
                            <a:pt x="484117" y="615073"/>
                            <a:pt x="600258" y="610549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8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 defTabSz="4572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>
                        <a:solidFill>
                          <a:prstClr val="black"/>
                        </a:solidFill>
                        <a:latin typeface="News Gothic MT"/>
                        <a:cs typeface="News Gothic MT"/>
                      </a:endParaRPr>
                    </a:p>
                  </p:txBody>
                </p:sp>
                <p:sp>
                  <p:nvSpPr>
                    <p:cNvPr id="322" name="Freeform 321"/>
                    <p:cNvSpPr/>
                    <p:nvPr/>
                  </p:nvSpPr>
                  <p:spPr>
                    <a:xfrm>
                      <a:off x="1794830" y="3337108"/>
                      <a:ext cx="159376" cy="581502"/>
                    </a:xfrm>
                    <a:custGeom>
                      <a:avLst/>
                      <a:gdLst>
                        <a:gd name="connsiteX0" fmla="*/ 0 w 586193"/>
                        <a:gd name="connsiteY0" fmla="*/ 610573 h 701210"/>
                        <a:gd name="connsiteX1" fmla="*/ 232035 w 586193"/>
                        <a:gd name="connsiteY1" fmla="*/ 598362 h 701210"/>
                        <a:gd name="connsiteX2" fmla="*/ 293096 w 586193"/>
                        <a:gd name="connsiteY2" fmla="*/ 24 h 701210"/>
                        <a:gd name="connsiteX3" fmla="*/ 366371 w 586193"/>
                        <a:gd name="connsiteY3" fmla="*/ 622784 h 701210"/>
                        <a:gd name="connsiteX4" fmla="*/ 586193 w 586193"/>
                        <a:gd name="connsiteY4" fmla="*/ 671628 h 701210"/>
                        <a:gd name="connsiteX0" fmla="*/ 0 w 586193"/>
                        <a:gd name="connsiteY0" fmla="*/ 611117 h 701754"/>
                        <a:gd name="connsiteX1" fmla="*/ 256460 w 586193"/>
                        <a:gd name="connsiteY1" fmla="*/ 513429 h 701754"/>
                        <a:gd name="connsiteX2" fmla="*/ 293096 w 586193"/>
                        <a:gd name="connsiteY2" fmla="*/ 568 h 701754"/>
                        <a:gd name="connsiteX3" fmla="*/ 366371 w 586193"/>
                        <a:gd name="connsiteY3" fmla="*/ 623328 h 701754"/>
                        <a:gd name="connsiteX4" fmla="*/ 586193 w 586193"/>
                        <a:gd name="connsiteY4" fmla="*/ 672172 h 701754"/>
                        <a:gd name="connsiteX0" fmla="*/ 0 w 586193"/>
                        <a:gd name="connsiteY0" fmla="*/ 610549 h 678639"/>
                        <a:gd name="connsiteX1" fmla="*/ 256460 w 586193"/>
                        <a:gd name="connsiteY1" fmla="*/ 512861 h 678639"/>
                        <a:gd name="connsiteX2" fmla="*/ 293096 w 586193"/>
                        <a:gd name="connsiteY2" fmla="*/ 0 h 678639"/>
                        <a:gd name="connsiteX3" fmla="*/ 366371 w 586193"/>
                        <a:gd name="connsiteY3" fmla="*/ 512861 h 678639"/>
                        <a:gd name="connsiteX4" fmla="*/ 586193 w 586193"/>
                        <a:gd name="connsiteY4" fmla="*/ 671604 h 678639"/>
                        <a:gd name="connsiteX0" fmla="*/ 0 w 586193"/>
                        <a:gd name="connsiteY0" fmla="*/ 610549 h 628603"/>
                        <a:gd name="connsiteX1" fmla="*/ 256460 w 586193"/>
                        <a:gd name="connsiteY1" fmla="*/ 512861 h 628603"/>
                        <a:gd name="connsiteX2" fmla="*/ 293096 w 586193"/>
                        <a:gd name="connsiteY2" fmla="*/ 0 h 628603"/>
                        <a:gd name="connsiteX3" fmla="*/ 366371 w 586193"/>
                        <a:gd name="connsiteY3" fmla="*/ 512861 h 628603"/>
                        <a:gd name="connsiteX4" fmla="*/ 586193 w 586193"/>
                        <a:gd name="connsiteY4" fmla="*/ 586127 h 628603"/>
                        <a:gd name="connsiteX0" fmla="*/ 0 w 586193"/>
                        <a:gd name="connsiteY0" fmla="*/ 610978 h 629032"/>
                        <a:gd name="connsiteX1" fmla="*/ 256460 w 586193"/>
                        <a:gd name="connsiteY1" fmla="*/ 513290 h 629032"/>
                        <a:gd name="connsiteX2" fmla="*/ 293096 w 586193"/>
                        <a:gd name="connsiteY2" fmla="*/ 429 h 629032"/>
                        <a:gd name="connsiteX3" fmla="*/ 341946 w 586193"/>
                        <a:gd name="connsiteY3" fmla="*/ 427813 h 629032"/>
                        <a:gd name="connsiteX4" fmla="*/ 586193 w 586193"/>
                        <a:gd name="connsiteY4" fmla="*/ 586556 h 629032"/>
                        <a:gd name="connsiteX0" fmla="*/ 0 w 573981"/>
                        <a:gd name="connsiteY0" fmla="*/ 610983 h 629037"/>
                        <a:gd name="connsiteX1" fmla="*/ 256460 w 573981"/>
                        <a:gd name="connsiteY1" fmla="*/ 513295 h 629037"/>
                        <a:gd name="connsiteX2" fmla="*/ 293096 w 573981"/>
                        <a:gd name="connsiteY2" fmla="*/ 434 h 629037"/>
                        <a:gd name="connsiteX3" fmla="*/ 341946 w 573981"/>
                        <a:gd name="connsiteY3" fmla="*/ 427818 h 629037"/>
                        <a:gd name="connsiteX4" fmla="*/ 573981 w 573981"/>
                        <a:gd name="connsiteY4" fmla="*/ 610983 h 629037"/>
                        <a:gd name="connsiteX0" fmla="*/ 0 w 573981"/>
                        <a:gd name="connsiteY0" fmla="*/ 610633 h 622467"/>
                        <a:gd name="connsiteX1" fmla="*/ 244248 w 573981"/>
                        <a:gd name="connsiteY1" fmla="*/ 464101 h 622467"/>
                        <a:gd name="connsiteX2" fmla="*/ 293096 w 573981"/>
                        <a:gd name="connsiteY2" fmla="*/ 84 h 622467"/>
                        <a:gd name="connsiteX3" fmla="*/ 341946 w 573981"/>
                        <a:gd name="connsiteY3" fmla="*/ 427468 h 622467"/>
                        <a:gd name="connsiteX4" fmla="*/ 573981 w 573981"/>
                        <a:gd name="connsiteY4" fmla="*/ 610633 h 622467"/>
                        <a:gd name="connsiteX0" fmla="*/ 0 w 573981"/>
                        <a:gd name="connsiteY0" fmla="*/ 610549 h 619840"/>
                        <a:gd name="connsiteX1" fmla="*/ 219823 w 573981"/>
                        <a:gd name="connsiteY1" fmla="*/ 427384 h 619840"/>
                        <a:gd name="connsiteX2" fmla="*/ 293096 w 573981"/>
                        <a:gd name="connsiteY2" fmla="*/ 0 h 619840"/>
                        <a:gd name="connsiteX3" fmla="*/ 341946 w 573981"/>
                        <a:gd name="connsiteY3" fmla="*/ 427384 h 619840"/>
                        <a:gd name="connsiteX4" fmla="*/ 573981 w 573981"/>
                        <a:gd name="connsiteY4" fmla="*/ 610549 h 619840"/>
                        <a:gd name="connsiteX0" fmla="*/ 0 w 587119"/>
                        <a:gd name="connsiteY0" fmla="*/ 610549 h 619840"/>
                        <a:gd name="connsiteX1" fmla="*/ 232961 w 587119"/>
                        <a:gd name="connsiteY1" fmla="*/ 427384 h 619840"/>
                        <a:gd name="connsiteX2" fmla="*/ 306234 w 587119"/>
                        <a:gd name="connsiteY2" fmla="*/ 0 h 619840"/>
                        <a:gd name="connsiteX3" fmla="*/ 355084 w 587119"/>
                        <a:gd name="connsiteY3" fmla="*/ 427384 h 619840"/>
                        <a:gd name="connsiteX4" fmla="*/ 587119 w 587119"/>
                        <a:gd name="connsiteY4" fmla="*/ 610549 h 619840"/>
                        <a:gd name="connsiteX0" fmla="*/ 0 w 587119"/>
                        <a:gd name="connsiteY0" fmla="*/ 610549 h 615936"/>
                        <a:gd name="connsiteX1" fmla="*/ 232961 w 587119"/>
                        <a:gd name="connsiteY1" fmla="*/ 427384 h 615936"/>
                        <a:gd name="connsiteX2" fmla="*/ 306234 w 587119"/>
                        <a:gd name="connsiteY2" fmla="*/ 0 h 615936"/>
                        <a:gd name="connsiteX3" fmla="*/ 355084 w 587119"/>
                        <a:gd name="connsiteY3" fmla="*/ 427384 h 615936"/>
                        <a:gd name="connsiteX4" fmla="*/ 587119 w 587119"/>
                        <a:gd name="connsiteY4" fmla="*/ 610549 h 615936"/>
                        <a:gd name="connsiteX0" fmla="*/ 0 w 587119"/>
                        <a:gd name="connsiteY0" fmla="*/ 610549 h 610719"/>
                        <a:gd name="connsiteX1" fmla="*/ 232961 w 587119"/>
                        <a:gd name="connsiteY1" fmla="*/ 427384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47706"/>
                        <a:gd name="connsiteY0" fmla="*/ 613251 h 613251"/>
                        <a:gd name="connsiteX1" fmla="*/ 154134 w 547706"/>
                        <a:gd name="connsiteY1" fmla="*/ 424682 h 613251"/>
                        <a:gd name="connsiteX2" fmla="*/ 266821 w 547706"/>
                        <a:gd name="connsiteY2" fmla="*/ 0 h 613251"/>
                        <a:gd name="connsiteX3" fmla="*/ 355085 w 547706"/>
                        <a:gd name="connsiteY3" fmla="*/ 427384 h 613251"/>
                        <a:gd name="connsiteX4" fmla="*/ 547706 w 547706"/>
                        <a:gd name="connsiteY4" fmla="*/ 610549 h 613251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0258" h="610730">
                          <a:moveTo>
                            <a:pt x="0" y="610549"/>
                          </a:moveTo>
                          <a:cubicBezTo>
                            <a:pt x="161662" y="609386"/>
                            <a:pt x="170974" y="534546"/>
                            <a:pt x="206686" y="424682"/>
                          </a:cubicBezTo>
                          <a:cubicBezTo>
                            <a:pt x="242398" y="314818"/>
                            <a:pt x="285881" y="-450"/>
                            <a:pt x="319373" y="0"/>
                          </a:cubicBezTo>
                          <a:cubicBezTo>
                            <a:pt x="352865" y="450"/>
                            <a:pt x="382719" y="317519"/>
                            <a:pt x="407637" y="427384"/>
                          </a:cubicBezTo>
                          <a:cubicBezTo>
                            <a:pt x="441313" y="534546"/>
                            <a:pt x="484117" y="615073"/>
                            <a:pt x="600258" y="610549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accent3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 defTabSz="4572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>
                        <a:solidFill>
                          <a:prstClr val="black"/>
                        </a:solidFill>
                        <a:latin typeface="News Gothic MT"/>
                        <a:cs typeface="News Gothic MT"/>
                      </a:endParaRPr>
                    </a:p>
                  </p:txBody>
                </p:sp>
                <p:sp>
                  <p:nvSpPr>
                    <p:cNvPr id="323" name="Freeform 322"/>
                    <p:cNvSpPr/>
                    <p:nvPr/>
                  </p:nvSpPr>
                  <p:spPr>
                    <a:xfrm>
                      <a:off x="1113069" y="3804635"/>
                      <a:ext cx="142805" cy="113349"/>
                    </a:xfrm>
                    <a:custGeom>
                      <a:avLst/>
                      <a:gdLst>
                        <a:gd name="connsiteX0" fmla="*/ 0 w 586193"/>
                        <a:gd name="connsiteY0" fmla="*/ 610573 h 701210"/>
                        <a:gd name="connsiteX1" fmla="*/ 232035 w 586193"/>
                        <a:gd name="connsiteY1" fmla="*/ 598362 h 701210"/>
                        <a:gd name="connsiteX2" fmla="*/ 293096 w 586193"/>
                        <a:gd name="connsiteY2" fmla="*/ 24 h 701210"/>
                        <a:gd name="connsiteX3" fmla="*/ 366371 w 586193"/>
                        <a:gd name="connsiteY3" fmla="*/ 622784 h 701210"/>
                        <a:gd name="connsiteX4" fmla="*/ 586193 w 586193"/>
                        <a:gd name="connsiteY4" fmla="*/ 671628 h 701210"/>
                        <a:gd name="connsiteX0" fmla="*/ 0 w 586193"/>
                        <a:gd name="connsiteY0" fmla="*/ 611117 h 701754"/>
                        <a:gd name="connsiteX1" fmla="*/ 256460 w 586193"/>
                        <a:gd name="connsiteY1" fmla="*/ 513429 h 701754"/>
                        <a:gd name="connsiteX2" fmla="*/ 293096 w 586193"/>
                        <a:gd name="connsiteY2" fmla="*/ 568 h 701754"/>
                        <a:gd name="connsiteX3" fmla="*/ 366371 w 586193"/>
                        <a:gd name="connsiteY3" fmla="*/ 623328 h 701754"/>
                        <a:gd name="connsiteX4" fmla="*/ 586193 w 586193"/>
                        <a:gd name="connsiteY4" fmla="*/ 672172 h 701754"/>
                        <a:gd name="connsiteX0" fmla="*/ 0 w 586193"/>
                        <a:gd name="connsiteY0" fmla="*/ 610549 h 678639"/>
                        <a:gd name="connsiteX1" fmla="*/ 256460 w 586193"/>
                        <a:gd name="connsiteY1" fmla="*/ 512861 h 678639"/>
                        <a:gd name="connsiteX2" fmla="*/ 293096 w 586193"/>
                        <a:gd name="connsiteY2" fmla="*/ 0 h 678639"/>
                        <a:gd name="connsiteX3" fmla="*/ 366371 w 586193"/>
                        <a:gd name="connsiteY3" fmla="*/ 512861 h 678639"/>
                        <a:gd name="connsiteX4" fmla="*/ 586193 w 586193"/>
                        <a:gd name="connsiteY4" fmla="*/ 671604 h 678639"/>
                        <a:gd name="connsiteX0" fmla="*/ 0 w 586193"/>
                        <a:gd name="connsiteY0" fmla="*/ 610549 h 628603"/>
                        <a:gd name="connsiteX1" fmla="*/ 256460 w 586193"/>
                        <a:gd name="connsiteY1" fmla="*/ 512861 h 628603"/>
                        <a:gd name="connsiteX2" fmla="*/ 293096 w 586193"/>
                        <a:gd name="connsiteY2" fmla="*/ 0 h 628603"/>
                        <a:gd name="connsiteX3" fmla="*/ 366371 w 586193"/>
                        <a:gd name="connsiteY3" fmla="*/ 512861 h 628603"/>
                        <a:gd name="connsiteX4" fmla="*/ 586193 w 586193"/>
                        <a:gd name="connsiteY4" fmla="*/ 586127 h 628603"/>
                        <a:gd name="connsiteX0" fmla="*/ 0 w 586193"/>
                        <a:gd name="connsiteY0" fmla="*/ 610978 h 629032"/>
                        <a:gd name="connsiteX1" fmla="*/ 256460 w 586193"/>
                        <a:gd name="connsiteY1" fmla="*/ 513290 h 629032"/>
                        <a:gd name="connsiteX2" fmla="*/ 293096 w 586193"/>
                        <a:gd name="connsiteY2" fmla="*/ 429 h 629032"/>
                        <a:gd name="connsiteX3" fmla="*/ 341946 w 586193"/>
                        <a:gd name="connsiteY3" fmla="*/ 427813 h 629032"/>
                        <a:gd name="connsiteX4" fmla="*/ 586193 w 586193"/>
                        <a:gd name="connsiteY4" fmla="*/ 586556 h 629032"/>
                        <a:gd name="connsiteX0" fmla="*/ 0 w 573981"/>
                        <a:gd name="connsiteY0" fmla="*/ 610983 h 629037"/>
                        <a:gd name="connsiteX1" fmla="*/ 256460 w 573981"/>
                        <a:gd name="connsiteY1" fmla="*/ 513295 h 629037"/>
                        <a:gd name="connsiteX2" fmla="*/ 293096 w 573981"/>
                        <a:gd name="connsiteY2" fmla="*/ 434 h 629037"/>
                        <a:gd name="connsiteX3" fmla="*/ 341946 w 573981"/>
                        <a:gd name="connsiteY3" fmla="*/ 427818 h 629037"/>
                        <a:gd name="connsiteX4" fmla="*/ 573981 w 573981"/>
                        <a:gd name="connsiteY4" fmla="*/ 610983 h 629037"/>
                        <a:gd name="connsiteX0" fmla="*/ 0 w 573981"/>
                        <a:gd name="connsiteY0" fmla="*/ 610633 h 622467"/>
                        <a:gd name="connsiteX1" fmla="*/ 244248 w 573981"/>
                        <a:gd name="connsiteY1" fmla="*/ 464101 h 622467"/>
                        <a:gd name="connsiteX2" fmla="*/ 293096 w 573981"/>
                        <a:gd name="connsiteY2" fmla="*/ 84 h 622467"/>
                        <a:gd name="connsiteX3" fmla="*/ 341946 w 573981"/>
                        <a:gd name="connsiteY3" fmla="*/ 427468 h 622467"/>
                        <a:gd name="connsiteX4" fmla="*/ 573981 w 573981"/>
                        <a:gd name="connsiteY4" fmla="*/ 610633 h 622467"/>
                        <a:gd name="connsiteX0" fmla="*/ 0 w 573981"/>
                        <a:gd name="connsiteY0" fmla="*/ 610549 h 619840"/>
                        <a:gd name="connsiteX1" fmla="*/ 219823 w 573981"/>
                        <a:gd name="connsiteY1" fmla="*/ 427384 h 619840"/>
                        <a:gd name="connsiteX2" fmla="*/ 293096 w 573981"/>
                        <a:gd name="connsiteY2" fmla="*/ 0 h 619840"/>
                        <a:gd name="connsiteX3" fmla="*/ 341946 w 573981"/>
                        <a:gd name="connsiteY3" fmla="*/ 427384 h 619840"/>
                        <a:gd name="connsiteX4" fmla="*/ 573981 w 573981"/>
                        <a:gd name="connsiteY4" fmla="*/ 610549 h 619840"/>
                        <a:gd name="connsiteX0" fmla="*/ 0 w 587119"/>
                        <a:gd name="connsiteY0" fmla="*/ 610549 h 619840"/>
                        <a:gd name="connsiteX1" fmla="*/ 232961 w 587119"/>
                        <a:gd name="connsiteY1" fmla="*/ 427384 h 619840"/>
                        <a:gd name="connsiteX2" fmla="*/ 306234 w 587119"/>
                        <a:gd name="connsiteY2" fmla="*/ 0 h 619840"/>
                        <a:gd name="connsiteX3" fmla="*/ 355084 w 587119"/>
                        <a:gd name="connsiteY3" fmla="*/ 427384 h 619840"/>
                        <a:gd name="connsiteX4" fmla="*/ 587119 w 587119"/>
                        <a:gd name="connsiteY4" fmla="*/ 610549 h 619840"/>
                        <a:gd name="connsiteX0" fmla="*/ 0 w 587119"/>
                        <a:gd name="connsiteY0" fmla="*/ 610549 h 615936"/>
                        <a:gd name="connsiteX1" fmla="*/ 232961 w 587119"/>
                        <a:gd name="connsiteY1" fmla="*/ 427384 h 615936"/>
                        <a:gd name="connsiteX2" fmla="*/ 306234 w 587119"/>
                        <a:gd name="connsiteY2" fmla="*/ 0 h 615936"/>
                        <a:gd name="connsiteX3" fmla="*/ 355084 w 587119"/>
                        <a:gd name="connsiteY3" fmla="*/ 427384 h 615936"/>
                        <a:gd name="connsiteX4" fmla="*/ 587119 w 587119"/>
                        <a:gd name="connsiteY4" fmla="*/ 610549 h 615936"/>
                        <a:gd name="connsiteX0" fmla="*/ 0 w 587119"/>
                        <a:gd name="connsiteY0" fmla="*/ 610549 h 610719"/>
                        <a:gd name="connsiteX1" fmla="*/ 232961 w 587119"/>
                        <a:gd name="connsiteY1" fmla="*/ 427384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47706"/>
                        <a:gd name="connsiteY0" fmla="*/ 613251 h 613251"/>
                        <a:gd name="connsiteX1" fmla="*/ 154134 w 547706"/>
                        <a:gd name="connsiteY1" fmla="*/ 424682 h 613251"/>
                        <a:gd name="connsiteX2" fmla="*/ 266821 w 547706"/>
                        <a:gd name="connsiteY2" fmla="*/ 0 h 613251"/>
                        <a:gd name="connsiteX3" fmla="*/ 355085 w 547706"/>
                        <a:gd name="connsiteY3" fmla="*/ 427384 h 613251"/>
                        <a:gd name="connsiteX4" fmla="*/ 547706 w 547706"/>
                        <a:gd name="connsiteY4" fmla="*/ 610549 h 613251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0258" h="610730">
                          <a:moveTo>
                            <a:pt x="0" y="610549"/>
                          </a:moveTo>
                          <a:cubicBezTo>
                            <a:pt x="161662" y="609386"/>
                            <a:pt x="170974" y="534546"/>
                            <a:pt x="206686" y="424682"/>
                          </a:cubicBezTo>
                          <a:cubicBezTo>
                            <a:pt x="242398" y="314818"/>
                            <a:pt x="285881" y="-450"/>
                            <a:pt x="319373" y="0"/>
                          </a:cubicBezTo>
                          <a:cubicBezTo>
                            <a:pt x="352865" y="450"/>
                            <a:pt x="382719" y="317519"/>
                            <a:pt x="407637" y="427384"/>
                          </a:cubicBezTo>
                          <a:cubicBezTo>
                            <a:pt x="441313" y="534546"/>
                            <a:pt x="484117" y="615073"/>
                            <a:pt x="600258" y="610549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28575" cmpd="sng">
                      <a:solidFill>
                        <a:srgbClr val="FF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 defTabSz="4572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>
                        <a:solidFill>
                          <a:prstClr val="black"/>
                        </a:solidFill>
                        <a:latin typeface="News Gothic MT"/>
                        <a:cs typeface="News Gothic MT"/>
                      </a:endParaRPr>
                    </a:p>
                  </p:txBody>
                </p:sp>
                <p:sp>
                  <p:nvSpPr>
                    <p:cNvPr id="324" name="Freeform 323"/>
                    <p:cNvSpPr/>
                    <p:nvPr/>
                  </p:nvSpPr>
                  <p:spPr>
                    <a:xfrm>
                      <a:off x="1473539" y="3191581"/>
                      <a:ext cx="178994" cy="727030"/>
                    </a:xfrm>
                    <a:custGeom>
                      <a:avLst/>
                      <a:gdLst>
                        <a:gd name="connsiteX0" fmla="*/ 0 w 586193"/>
                        <a:gd name="connsiteY0" fmla="*/ 610573 h 701210"/>
                        <a:gd name="connsiteX1" fmla="*/ 232035 w 586193"/>
                        <a:gd name="connsiteY1" fmla="*/ 598362 h 701210"/>
                        <a:gd name="connsiteX2" fmla="*/ 293096 w 586193"/>
                        <a:gd name="connsiteY2" fmla="*/ 24 h 701210"/>
                        <a:gd name="connsiteX3" fmla="*/ 366371 w 586193"/>
                        <a:gd name="connsiteY3" fmla="*/ 622784 h 701210"/>
                        <a:gd name="connsiteX4" fmla="*/ 586193 w 586193"/>
                        <a:gd name="connsiteY4" fmla="*/ 671628 h 701210"/>
                        <a:gd name="connsiteX0" fmla="*/ 0 w 586193"/>
                        <a:gd name="connsiteY0" fmla="*/ 611117 h 701754"/>
                        <a:gd name="connsiteX1" fmla="*/ 256460 w 586193"/>
                        <a:gd name="connsiteY1" fmla="*/ 513429 h 701754"/>
                        <a:gd name="connsiteX2" fmla="*/ 293096 w 586193"/>
                        <a:gd name="connsiteY2" fmla="*/ 568 h 701754"/>
                        <a:gd name="connsiteX3" fmla="*/ 366371 w 586193"/>
                        <a:gd name="connsiteY3" fmla="*/ 623328 h 701754"/>
                        <a:gd name="connsiteX4" fmla="*/ 586193 w 586193"/>
                        <a:gd name="connsiteY4" fmla="*/ 672172 h 701754"/>
                        <a:gd name="connsiteX0" fmla="*/ 0 w 586193"/>
                        <a:gd name="connsiteY0" fmla="*/ 610549 h 678639"/>
                        <a:gd name="connsiteX1" fmla="*/ 256460 w 586193"/>
                        <a:gd name="connsiteY1" fmla="*/ 512861 h 678639"/>
                        <a:gd name="connsiteX2" fmla="*/ 293096 w 586193"/>
                        <a:gd name="connsiteY2" fmla="*/ 0 h 678639"/>
                        <a:gd name="connsiteX3" fmla="*/ 366371 w 586193"/>
                        <a:gd name="connsiteY3" fmla="*/ 512861 h 678639"/>
                        <a:gd name="connsiteX4" fmla="*/ 586193 w 586193"/>
                        <a:gd name="connsiteY4" fmla="*/ 671604 h 678639"/>
                        <a:gd name="connsiteX0" fmla="*/ 0 w 586193"/>
                        <a:gd name="connsiteY0" fmla="*/ 610549 h 628603"/>
                        <a:gd name="connsiteX1" fmla="*/ 256460 w 586193"/>
                        <a:gd name="connsiteY1" fmla="*/ 512861 h 628603"/>
                        <a:gd name="connsiteX2" fmla="*/ 293096 w 586193"/>
                        <a:gd name="connsiteY2" fmla="*/ 0 h 628603"/>
                        <a:gd name="connsiteX3" fmla="*/ 366371 w 586193"/>
                        <a:gd name="connsiteY3" fmla="*/ 512861 h 628603"/>
                        <a:gd name="connsiteX4" fmla="*/ 586193 w 586193"/>
                        <a:gd name="connsiteY4" fmla="*/ 586127 h 628603"/>
                        <a:gd name="connsiteX0" fmla="*/ 0 w 586193"/>
                        <a:gd name="connsiteY0" fmla="*/ 610978 h 629032"/>
                        <a:gd name="connsiteX1" fmla="*/ 256460 w 586193"/>
                        <a:gd name="connsiteY1" fmla="*/ 513290 h 629032"/>
                        <a:gd name="connsiteX2" fmla="*/ 293096 w 586193"/>
                        <a:gd name="connsiteY2" fmla="*/ 429 h 629032"/>
                        <a:gd name="connsiteX3" fmla="*/ 341946 w 586193"/>
                        <a:gd name="connsiteY3" fmla="*/ 427813 h 629032"/>
                        <a:gd name="connsiteX4" fmla="*/ 586193 w 586193"/>
                        <a:gd name="connsiteY4" fmla="*/ 586556 h 629032"/>
                        <a:gd name="connsiteX0" fmla="*/ 0 w 573981"/>
                        <a:gd name="connsiteY0" fmla="*/ 610983 h 629037"/>
                        <a:gd name="connsiteX1" fmla="*/ 256460 w 573981"/>
                        <a:gd name="connsiteY1" fmla="*/ 513295 h 629037"/>
                        <a:gd name="connsiteX2" fmla="*/ 293096 w 573981"/>
                        <a:gd name="connsiteY2" fmla="*/ 434 h 629037"/>
                        <a:gd name="connsiteX3" fmla="*/ 341946 w 573981"/>
                        <a:gd name="connsiteY3" fmla="*/ 427818 h 629037"/>
                        <a:gd name="connsiteX4" fmla="*/ 573981 w 573981"/>
                        <a:gd name="connsiteY4" fmla="*/ 610983 h 629037"/>
                        <a:gd name="connsiteX0" fmla="*/ 0 w 573981"/>
                        <a:gd name="connsiteY0" fmla="*/ 610633 h 622467"/>
                        <a:gd name="connsiteX1" fmla="*/ 244248 w 573981"/>
                        <a:gd name="connsiteY1" fmla="*/ 464101 h 622467"/>
                        <a:gd name="connsiteX2" fmla="*/ 293096 w 573981"/>
                        <a:gd name="connsiteY2" fmla="*/ 84 h 622467"/>
                        <a:gd name="connsiteX3" fmla="*/ 341946 w 573981"/>
                        <a:gd name="connsiteY3" fmla="*/ 427468 h 622467"/>
                        <a:gd name="connsiteX4" fmla="*/ 573981 w 573981"/>
                        <a:gd name="connsiteY4" fmla="*/ 610633 h 622467"/>
                        <a:gd name="connsiteX0" fmla="*/ 0 w 573981"/>
                        <a:gd name="connsiteY0" fmla="*/ 610549 h 619840"/>
                        <a:gd name="connsiteX1" fmla="*/ 219823 w 573981"/>
                        <a:gd name="connsiteY1" fmla="*/ 427384 h 619840"/>
                        <a:gd name="connsiteX2" fmla="*/ 293096 w 573981"/>
                        <a:gd name="connsiteY2" fmla="*/ 0 h 619840"/>
                        <a:gd name="connsiteX3" fmla="*/ 341946 w 573981"/>
                        <a:gd name="connsiteY3" fmla="*/ 427384 h 619840"/>
                        <a:gd name="connsiteX4" fmla="*/ 573981 w 573981"/>
                        <a:gd name="connsiteY4" fmla="*/ 610549 h 619840"/>
                        <a:gd name="connsiteX0" fmla="*/ 0 w 587119"/>
                        <a:gd name="connsiteY0" fmla="*/ 610549 h 619840"/>
                        <a:gd name="connsiteX1" fmla="*/ 232961 w 587119"/>
                        <a:gd name="connsiteY1" fmla="*/ 427384 h 619840"/>
                        <a:gd name="connsiteX2" fmla="*/ 306234 w 587119"/>
                        <a:gd name="connsiteY2" fmla="*/ 0 h 619840"/>
                        <a:gd name="connsiteX3" fmla="*/ 355084 w 587119"/>
                        <a:gd name="connsiteY3" fmla="*/ 427384 h 619840"/>
                        <a:gd name="connsiteX4" fmla="*/ 587119 w 587119"/>
                        <a:gd name="connsiteY4" fmla="*/ 610549 h 619840"/>
                        <a:gd name="connsiteX0" fmla="*/ 0 w 587119"/>
                        <a:gd name="connsiteY0" fmla="*/ 610549 h 615936"/>
                        <a:gd name="connsiteX1" fmla="*/ 232961 w 587119"/>
                        <a:gd name="connsiteY1" fmla="*/ 427384 h 615936"/>
                        <a:gd name="connsiteX2" fmla="*/ 306234 w 587119"/>
                        <a:gd name="connsiteY2" fmla="*/ 0 h 615936"/>
                        <a:gd name="connsiteX3" fmla="*/ 355084 w 587119"/>
                        <a:gd name="connsiteY3" fmla="*/ 427384 h 615936"/>
                        <a:gd name="connsiteX4" fmla="*/ 587119 w 587119"/>
                        <a:gd name="connsiteY4" fmla="*/ 610549 h 615936"/>
                        <a:gd name="connsiteX0" fmla="*/ 0 w 587119"/>
                        <a:gd name="connsiteY0" fmla="*/ 610549 h 610719"/>
                        <a:gd name="connsiteX1" fmla="*/ 232961 w 587119"/>
                        <a:gd name="connsiteY1" fmla="*/ 427384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47706"/>
                        <a:gd name="connsiteY0" fmla="*/ 613251 h 613251"/>
                        <a:gd name="connsiteX1" fmla="*/ 154134 w 547706"/>
                        <a:gd name="connsiteY1" fmla="*/ 424682 h 613251"/>
                        <a:gd name="connsiteX2" fmla="*/ 266821 w 547706"/>
                        <a:gd name="connsiteY2" fmla="*/ 0 h 613251"/>
                        <a:gd name="connsiteX3" fmla="*/ 355085 w 547706"/>
                        <a:gd name="connsiteY3" fmla="*/ 427384 h 613251"/>
                        <a:gd name="connsiteX4" fmla="*/ 547706 w 547706"/>
                        <a:gd name="connsiteY4" fmla="*/ 610549 h 613251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0258" h="610730">
                          <a:moveTo>
                            <a:pt x="0" y="610549"/>
                          </a:moveTo>
                          <a:cubicBezTo>
                            <a:pt x="161662" y="609386"/>
                            <a:pt x="170974" y="534546"/>
                            <a:pt x="206686" y="424682"/>
                          </a:cubicBezTo>
                          <a:cubicBezTo>
                            <a:pt x="242398" y="314818"/>
                            <a:pt x="285881" y="-450"/>
                            <a:pt x="319373" y="0"/>
                          </a:cubicBezTo>
                          <a:cubicBezTo>
                            <a:pt x="352865" y="450"/>
                            <a:pt x="382719" y="317519"/>
                            <a:pt x="407637" y="427384"/>
                          </a:cubicBezTo>
                          <a:cubicBezTo>
                            <a:pt x="441313" y="534546"/>
                            <a:pt x="484117" y="615073"/>
                            <a:pt x="600258" y="610549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accent3">
                          <a:lumMod val="50000"/>
                        </a:schemeClr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 defTabSz="4572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>
                        <a:solidFill>
                          <a:prstClr val="black"/>
                        </a:solidFill>
                        <a:latin typeface="News Gothic MT"/>
                        <a:cs typeface="News Gothic MT"/>
                      </a:endParaRPr>
                    </a:p>
                  </p:txBody>
                </p:sp>
                <p:cxnSp>
                  <p:nvCxnSpPr>
                    <p:cNvPr id="325" name="Straight Arrow Connector 324"/>
                    <p:cNvCxnSpPr/>
                    <p:nvPr/>
                  </p:nvCxnSpPr>
                  <p:spPr>
                    <a:xfrm>
                      <a:off x="515192" y="3925145"/>
                      <a:ext cx="1619260" cy="0"/>
                    </a:xfrm>
                    <a:prstGeom prst="straightConnector1">
                      <a:avLst/>
                    </a:prstGeom>
                    <a:ln w="19050" cmpd="sng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313" name="Freeform 312"/>
                <p:cNvSpPr/>
                <p:nvPr/>
              </p:nvSpPr>
              <p:spPr>
                <a:xfrm>
                  <a:off x="3231598" y="5189056"/>
                  <a:ext cx="134007" cy="650314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  <p:sp>
              <p:nvSpPr>
                <p:cNvPr id="314" name="Freeform 313"/>
                <p:cNvSpPr/>
                <p:nvPr/>
              </p:nvSpPr>
              <p:spPr>
                <a:xfrm>
                  <a:off x="3576101" y="5361158"/>
                  <a:ext cx="120164" cy="478211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  <p:sp>
              <p:nvSpPr>
                <p:cNvPr id="315" name="Freeform 314"/>
                <p:cNvSpPr/>
                <p:nvPr/>
              </p:nvSpPr>
              <p:spPr>
                <a:xfrm>
                  <a:off x="3897365" y="5517474"/>
                  <a:ext cx="129439" cy="320465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  <p:sp>
              <p:nvSpPr>
                <p:cNvPr id="316" name="Freeform 315"/>
                <p:cNvSpPr/>
                <p:nvPr/>
              </p:nvSpPr>
              <p:spPr>
                <a:xfrm>
                  <a:off x="3087363" y="5600926"/>
                  <a:ext cx="120164" cy="237012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</p:grpSp>
          <p:grpSp>
            <p:nvGrpSpPr>
              <p:cNvPr id="326" name="Group 325"/>
              <p:cNvGrpSpPr/>
              <p:nvPr/>
            </p:nvGrpSpPr>
            <p:grpSpPr>
              <a:xfrm>
                <a:off x="4750721" y="1839790"/>
                <a:ext cx="2153235" cy="1498165"/>
                <a:chOff x="4137767" y="1738458"/>
                <a:chExt cx="2153235" cy="1498165"/>
              </a:xfrm>
              <a:effectLst/>
            </p:grpSpPr>
            <p:grpSp>
              <p:nvGrpSpPr>
                <p:cNvPr id="327" name="Group 326"/>
                <p:cNvGrpSpPr/>
                <p:nvPr/>
              </p:nvGrpSpPr>
              <p:grpSpPr>
                <a:xfrm>
                  <a:off x="4137767" y="1738458"/>
                  <a:ext cx="2153235" cy="1498165"/>
                  <a:chOff x="141388" y="1779527"/>
                  <a:chExt cx="2153235" cy="1498165"/>
                </a:xfrm>
              </p:grpSpPr>
              <p:sp>
                <p:nvSpPr>
                  <p:cNvPr id="332" name="TextBox 331"/>
                  <p:cNvSpPr txBox="1"/>
                  <p:nvPr/>
                </p:nvSpPr>
                <p:spPr>
                  <a:xfrm>
                    <a:off x="141388" y="2867998"/>
                    <a:ext cx="2153235" cy="4096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900" dirty="0">
                        <a:solidFill>
                          <a:prstClr val="black"/>
                        </a:solidFill>
                        <a:latin typeface="News Gothic MT"/>
                        <a:ea typeface="ＭＳ Ｐゴシック" charset="0"/>
                        <a:cs typeface="News Gothic MT"/>
                      </a:rPr>
                      <a:t>Fragment M/Z </a:t>
                    </a:r>
                  </a:p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900" dirty="0">
                        <a:solidFill>
                          <a:prstClr val="black"/>
                        </a:solidFill>
                        <a:latin typeface="News Gothic MT"/>
                        <a:ea typeface="ＭＳ Ｐゴシック" charset="0"/>
                        <a:cs typeface="News Gothic MT"/>
                      </a:rPr>
                      <a:t>(612-636 M/Z Precursor )</a:t>
                    </a:r>
                  </a:p>
                </p:txBody>
              </p:sp>
              <p:grpSp>
                <p:nvGrpSpPr>
                  <p:cNvPr id="333" name="Group 332"/>
                  <p:cNvGrpSpPr/>
                  <p:nvPr/>
                </p:nvGrpSpPr>
                <p:grpSpPr>
                  <a:xfrm>
                    <a:off x="208749" y="1779527"/>
                    <a:ext cx="1788740" cy="1089357"/>
                    <a:chOff x="198378" y="2746060"/>
                    <a:chExt cx="1936074" cy="1179085"/>
                  </a:xfrm>
                </p:grpSpPr>
                <p:cxnSp>
                  <p:nvCxnSpPr>
                    <p:cNvPr id="334" name="Straight Connector 333"/>
                    <p:cNvCxnSpPr/>
                    <p:nvPr/>
                  </p:nvCxnSpPr>
                  <p:spPr>
                    <a:xfrm>
                      <a:off x="515192" y="2811829"/>
                      <a:ext cx="0" cy="1104214"/>
                    </a:xfrm>
                    <a:prstGeom prst="line">
                      <a:avLst/>
                    </a:prstGeom>
                    <a:ln w="19050" cmpd="sng">
                      <a:solidFill>
                        <a:schemeClr val="tx1"/>
                      </a:solidFill>
                      <a:headEnd type="arrow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35" name="TextBox 334"/>
                    <p:cNvSpPr txBox="1"/>
                    <p:nvPr/>
                  </p:nvSpPr>
                  <p:spPr>
                    <a:xfrm rot="16200000">
                      <a:off x="-191510" y="3135948"/>
                      <a:ext cx="1112356" cy="33258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defTabSz="4572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 dirty="0">
                          <a:solidFill>
                            <a:prstClr val="black"/>
                          </a:solidFill>
                          <a:latin typeface="News Gothic MT"/>
                          <a:ea typeface="ＭＳ Ｐゴシック" charset="0"/>
                          <a:cs typeface="News Gothic MT"/>
                        </a:rPr>
                        <a:t>Intensity</a:t>
                      </a:r>
                    </a:p>
                  </p:txBody>
                </p:sp>
                <p:sp>
                  <p:nvSpPr>
                    <p:cNvPr id="336" name="Freeform 335"/>
                    <p:cNvSpPr/>
                    <p:nvPr/>
                  </p:nvSpPr>
                  <p:spPr>
                    <a:xfrm>
                      <a:off x="865369" y="3704466"/>
                      <a:ext cx="145827" cy="219721"/>
                    </a:xfrm>
                    <a:custGeom>
                      <a:avLst/>
                      <a:gdLst>
                        <a:gd name="connsiteX0" fmla="*/ 0 w 586193"/>
                        <a:gd name="connsiteY0" fmla="*/ 610573 h 701210"/>
                        <a:gd name="connsiteX1" fmla="*/ 232035 w 586193"/>
                        <a:gd name="connsiteY1" fmla="*/ 598362 h 701210"/>
                        <a:gd name="connsiteX2" fmla="*/ 293096 w 586193"/>
                        <a:gd name="connsiteY2" fmla="*/ 24 h 701210"/>
                        <a:gd name="connsiteX3" fmla="*/ 366371 w 586193"/>
                        <a:gd name="connsiteY3" fmla="*/ 622784 h 701210"/>
                        <a:gd name="connsiteX4" fmla="*/ 586193 w 586193"/>
                        <a:gd name="connsiteY4" fmla="*/ 671628 h 701210"/>
                        <a:gd name="connsiteX0" fmla="*/ 0 w 586193"/>
                        <a:gd name="connsiteY0" fmla="*/ 611117 h 701754"/>
                        <a:gd name="connsiteX1" fmla="*/ 256460 w 586193"/>
                        <a:gd name="connsiteY1" fmla="*/ 513429 h 701754"/>
                        <a:gd name="connsiteX2" fmla="*/ 293096 w 586193"/>
                        <a:gd name="connsiteY2" fmla="*/ 568 h 701754"/>
                        <a:gd name="connsiteX3" fmla="*/ 366371 w 586193"/>
                        <a:gd name="connsiteY3" fmla="*/ 623328 h 701754"/>
                        <a:gd name="connsiteX4" fmla="*/ 586193 w 586193"/>
                        <a:gd name="connsiteY4" fmla="*/ 672172 h 701754"/>
                        <a:gd name="connsiteX0" fmla="*/ 0 w 586193"/>
                        <a:gd name="connsiteY0" fmla="*/ 610549 h 678639"/>
                        <a:gd name="connsiteX1" fmla="*/ 256460 w 586193"/>
                        <a:gd name="connsiteY1" fmla="*/ 512861 h 678639"/>
                        <a:gd name="connsiteX2" fmla="*/ 293096 w 586193"/>
                        <a:gd name="connsiteY2" fmla="*/ 0 h 678639"/>
                        <a:gd name="connsiteX3" fmla="*/ 366371 w 586193"/>
                        <a:gd name="connsiteY3" fmla="*/ 512861 h 678639"/>
                        <a:gd name="connsiteX4" fmla="*/ 586193 w 586193"/>
                        <a:gd name="connsiteY4" fmla="*/ 671604 h 678639"/>
                        <a:gd name="connsiteX0" fmla="*/ 0 w 586193"/>
                        <a:gd name="connsiteY0" fmla="*/ 610549 h 628603"/>
                        <a:gd name="connsiteX1" fmla="*/ 256460 w 586193"/>
                        <a:gd name="connsiteY1" fmla="*/ 512861 h 628603"/>
                        <a:gd name="connsiteX2" fmla="*/ 293096 w 586193"/>
                        <a:gd name="connsiteY2" fmla="*/ 0 h 628603"/>
                        <a:gd name="connsiteX3" fmla="*/ 366371 w 586193"/>
                        <a:gd name="connsiteY3" fmla="*/ 512861 h 628603"/>
                        <a:gd name="connsiteX4" fmla="*/ 586193 w 586193"/>
                        <a:gd name="connsiteY4" fmla="*/ 586127 h 628603"/>
                        <a:gd name="connsiteX0" fmla="*/ 0 w 586193"/>
                        <a:gd name="connsiteY0" fmla="*/ 610978 h 629032"/>
                        <a:gd name="connsiteX1" fmla="*/ 256460 w 586193"/>
                        <a:gd name="connsiteY1" fmla="*/ 513290 h 629032"/>
                        <a:gd name="connsiteX2" fmla="*/ 293096 w 586193"/>
                        <a:gd name="connsiteY2" fmla="*/ 429 h 629032"/>
                        <a:gd name="connsiteX3" fmla="*/ 341946 w 586193"/>
                        <a:gd name="connsiteY3" fmla="*/ 427813 h 629032"/>
                        <a:gd name="connsiteX4" fmla="*/ 586193 w 586193"/>
                        <a:gd name="connsiteY4" fmla="*/ 586556 h 629032"/>
                        <a:gd name="connsiteX0" fmla="*/ 0 w 573981"/>
                        <a:gd name="connsiteY0" fmla="*/ 610983 h 629037"/>
                        <a:gd name="connsiteX1" fmla="*/ 256460 w 573981"/>
                        <a:gd name="connsiteY1" fmla="*/ 513295 h 629037"/>
                        <a:gd name="connsiteX2" fmla="*/ 293096 w 573981"/>
                        <a:gd name="connsiteY2" fmla="*/ 434 h 629037"/>
                        <a:gd name="connsiteX3" fmla="*/ 341946 w 573981"/>
                        <a:gd name="connsiteY3" fmla="*/ 427818 h 629037"/>
                        <a:gd name="connsiteX4" fmla="*/ 573981 w 573981"/>
                        <a:gd name="connsiteY4" fmla="*/ 610983 h 629037"/>
                        <a:gd name="connsiteX0" fmla="*/ 0 w 573981"/>
                        <a:gd name="connsiteY0" fmla="*/ 610633 h 622467"/>
                        <a:gd name="connsiteX1" fmla="*/ 244248 w 573981"/>
                        <a:gd name="connsiteY1" fmla="*/ 464101 h 622467"/>
                        <a:gd name="connsiteX2" fmla="*/ 293096 w 573981"/>
                        <a:gd name="connsiteY2" fmla="*/ 84 h 622467"/>
                        <a:gd name="connsiteX3" fmla="*/ 341946 w 573981"/>
                        <a:gd name="connsiteY3" fmla="*/ 427468 h 622467"/>
                        <a:gd name="connsiteX4" fmla="*/ 573981 w 573981"/>
                        <a:gd name="connsiteY4" fmla="*/ 610633 h 622467"/>
                        <a:gd name="connsiteX0" fmla="*/ 0 w 573981"/>
                        <a:gd name="connsiteY0" fmla="*/ 610549 h 619840"/>
                        <a:gd name="connsiteX1" fmla="*/ 219823 w 573981"/>
                        <a:gd name="connsiteY1" fmla="*/ 427384 h 619840"/>
                        <a:gd name="connsiteX2" fmla="*/ 293096 w 573981"/>
                        <a:gd name="connsiteY2" fmla="*/ 0 h 619840"/>
                        <a:gd name="connsiteX3" fmla="*/ 341946 w 573981"/>
                        <a:gd name="connsiteY3" fmla="*/ 427384 h 619840"/>
                        <a:gd name="connsiteX4" fmla="*/ 573981 w 573981"/>
                        <a:gd name="connsiteY4" fmla="*/ 610549 h 619840"/>
                        <a:gd name="connsiteX0" fmla="*/ 0 w 587119"/>
                        <a:gd name="connsiteY0" fmla="*/ 610549 h 619840"/>
                        <a:gd name="connsiteX1" fmla="*/ 232961 w 587119"/>
                        <a:gd name="connsiteY1" fmla="*/ 427384 h 619840"/>
                        <a:gd name="connsiteX2" fmla="*/ 306234 w 587119"/>
                        <a:gd name="connsiteY2" fmla="*/ 0 h 619840"/>
                        <a:gd name="connsiteX3" fmla="*/ 355084 w 587119"/>
                        <a:gd name="connsiteY3" fmla="*/ 427384 h 619840"/>
                        <a:gd name="connsiteX4" fmla="*/ 587119 w 587119"/>
                        <a:gd name="connsiteY4" fmla="*/ 610549 h 619840"/>
                        <a:gd name="connsiteX0" fmla="*/ 0 w 587119"/>
                        <a:gd name="connsiteY0" fmla="*/ 610549 h 615936"/>
                        <a:gd name="connsiteX1" fmla="*/ 232961 w 587119"/>
                        <a:gd name="connsiteY1" fmla="*/ 427384 h 615936"/>
                        <a:gd name="connsiteX2" fmla="*/ 306234 w 587119"/>
                        <a:gd name="connsiteY2" fmla="*/ 0 h 615936"/>
                        <a:gd name="connsiteX3" fmla="*/ 355084 w 587119"/>
                        <a:gd name="connsiteY3" fmla="*/ 427384 h 615936"/>
                        <a:gd name="connsiteX4" fmla="*/ 587119 w 587119"/>
                        <a:gd name="connsiteY4" fmla="*/ 610549 h 615936"/>
                        <a:gd name="connsiteX0" fmla="*/ 0 w 587119"/>
                        <a:gd name="connsiteY0" fmla="*/ 610549 h 610719"/>
                        <a:gd name="connsiteX1" fmla="*/ 232961 w 587119"/>
                        <a:gd name="connsiteY1" fmla="*/ 427384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47706"/>
                        <a:gd name="connsiteY0" fmla="*/ 613251 h 613251"/>
                        <a:gd name="connsiteX1" fmla="*/ 154134 w 547706"/>
                        <a:gd name="connsiteY1" fmla="*/ 424682 h 613251"/>
                        <a:gd name="connsiteX2" fmla="*/ 266821 w 547706"/>
                        <a:gd name="connsiteY2" fmla="*/ 0 h 613251"/>
                        <a:gd name="connsiteX3" fmla="*/ 355085 w 547706"/>
                        <a:gd name="connsiteY3" fmla="*/ 427384 h 613251"/>
                        <a:gd name="connsiteX4" fmla="*/ 547706 w 547706"/>
                        <a:gd name="connsiteY4" fmla="*/ 610549 h 613251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0258" h="610730">
                          <a:moveTo>
                            <a:pt x="0" y="610549"/>
                          </a:moveTo>
                          <a:cubicBezTo>
                            <a:pt x="161662" y="609386"/>
                            <a:pt x="170974" y="534546"/>
                            <a:pt x="206686" y="424682"/>
                          </a:cubicBezTo>
                          <a:cubicBezTo>
                            <a:pt x="242398" y="314818"/>
                            <a:pt x="285881" y="-450"/>
                            <a:pt x="319373" y="0"/>
                          </a:cubicBezTo>
                          <a:cubicBezTo>
                            <a:pt x="352865" y="450"/>
                            <a:pt x="382719" y="317519"/>
                            <a:pt x="407637" y="427384"/>
                          </a:cubicBezTo>
                          <a:cubicBezTo>
                            <a:pt x="441313" y="534546"/>
                            <a:pt x="484117" y="615073"/>
                            <a:pt x="600258" y="610549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 defTabSz="4572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>
                        <a:solidFill>
                          <a:prstClr val="black"/>
                        </a:solidFill>
                        <a:latin typeface="News Gothic MT"/>
                        <a:cs typeface="News Gothic MT"/>
                      </a:endParaRPr>
                    </a:p>
                  </p:txBody>
                </p:sp>
                <p:sp>
                  <p:nvSpPr>
                    <p:cNvPr id="337" name="Freeform 336"/>
                    <p:cNvSpPr/>
                    <p:nvPr/>
                  </p:nvSpPr>
                  <p:spPr>
                    <a:xfrm>
                      <a:off x="1689637" y="3559647"/>
                      <a:ext cx="160683" cy="360840"/>
                    </a:xfrm>
                    <a:custGeom>
                      <a:avLst/>
                      <a:gdLst>
                        <a:gd name="connsiteX0" fmla="*/ 0 w 586193"/>
                        <a:gd name="connsiteY0" fmla="*/ 610573 h 701210"/>
                        <a:gd name="connsiteX1" fmla="*/ 232035 w 586193"/>
                        <a:gd name="connsiteY1" fmla="*/ 598362 h 701210"/>
                        <a:gd name="connsiteX2" fmla="*/ 293096 w 586193"/>
                        <a:gd name="connsiteY2" fmla="*/ 24 h 701210"/>
                        <a:gd name="connsiteX3" fmla="*/ 366371 w 586193"/>
                        <a:gd name="connsiteY3" fmla="*/ 622784 h 701210"/>
                        <a:gd name="connsiteX4" fmla="*/ 586193 w 586193"/>
                        <a:gd name="connsiteY4" fmla="*/ 671628 h 701210"/>
                        <a:gd name="connsiteX0" fmla="*/ 0 w 586193"/>
                        <a:gd name="connsiteY0" fmla="*/ 611117 h 701754"/>
                        <a:gd name="connsiteX1" fmla="*/ 256460 w 586193"/>
                        <a:gd name="connsiteY1" fmla="*/ 513429 h 701754"/>
                        <a:gd name="connsiteX2" fmla="*/ 293096 w 586193"/>
                        <a:gd name="connsiteY2" fmla="*/ 568 h 701754"/>
                        <a:gd name="connsiteX3" fmla="*/ 366371 w 586193"/>
                        <a:gd name="connsiteY3" fmla="*/ 623328 h 701754"/>
                        <a:gd name="connsiteX4" fmla="*/ 586193 w 586193"/>
                        <a:gd name="connsiteY4" fmla="*/ 672172 h 701754"/>
                        <a:gd name="connsiteX0" fmla="*/ 0 w 586193"/>
                        <a:gd name="connsiteY0" fmla="*/ 610549 h 678639"/>
                        <a:gd name="connsiteX1" fmla="*/ 256460 w 586193"/>
                        <a:gd name="connsiteY1" fmla="*/ 512861 h 678639"/>
                        <a:gd name="connsiteX2" fmla="*/ 293096 w 586193"/>
                        <a:gd name="connsiteY2" fmla="*/ 0 h 678639"/>
                        <a:gd name="connsiteX3" fmla="*/ 366371 w 586193"/>
                        <a:gd name="connsiteY3" fmla="*/ 512861 h 678639"/>
                        <a:gd name="connsiteX4" fmla="*/ 586193 w 586193"/>
                        <a:gd name="connsiteY4" fmla="*/ 671604 h 678639"/>
                        <a:gd name="connsiteX0" fmla="*/ 0 w 586193"/>
                        <a:gd name="connsiteY0" fmla="*/ 610549 h 628603"/>
                        <a:gd name="connsiteX1" fmla="*/ 256460 w 586193"/>
                        <a:gd name="connsiteY1" fmla="*/ 512861 h 628603"/>
                        <a:gd name="connsiteX2" fmla="*/ 293096 w 586193"/>
                        <a:gd name="connsiteY2" fmla="*/ 0 h 628603"/>
                        <a:gd name="connsiteX3" fmla="*/ 366371 w 586193"/>
                        <a:gd name="connsiteY3" fmla="*/ 512861 h 628603"/>
                        <a:gd name="connsiteX4" fmla="*/ 586193 w 586193"/>
                        <a:gd name="connsiteY4" fmla="*/ 586127 h 628603"/>
                        <a:gd name="connsiteX0" fmla="*/ 0 w 586193"/>
                        <a:gd name="connsiteY0" fmla="*/ 610978 h 629032"/>
                        <a:gd name="connsiteX1" fmla="*/ 256460 w 586193"/>
                        <a:gd name="connsiteY1" fmla="*/ 513290 h 629032"/>
                        <a:gd name="connsiteX2" fmla="*/ 293096 w 586193"/>
                        <a:gd name="connsiteY2" fmla="*/ 429 h 629032"/>
                        <a:gd name="connsiteX3" fmla="*/ 341946 w 586193"/>
                        <a:gd name="connsiteY3" fmla="*/ 427813 h 629032"/>
                        <a:gd name="connsiteX4" fmla="*/ 586193 w 586193"/>
                        <a:gd name="connsiteY4" fmla="*/ 586556 h 629032"/>
                        <a:gd name="connsiteX0" fmla="*/ 0 w 573981"/>
                        <a:gd name="connsiteY0" fmla="*/ 610983 h 629037"/>
                        <a:gd name="connsiteX1" fmla="*/ 256460 w 573981"/>
                        <a:gd name="connsiteY1" fmla="*/ 513295 h 629037"/>
                        <a:gd name="connsiteX2" fmla="*/ 293096 w 573981"/>
                        <a:gd name="connsiteY2" fmla="*/ 434 h 629037"/>
                        <a:gd name="connsiteX3" fmla="*/ 341946 w 573981"/>
                        <a:gd name="connsiteY3" fmla="*/ 427818 h 629037"/>
                        <a:gd name="connsiteX4" fmla="*/ 573981 w 573981"/>
                        <a:gd name="connsiteY4" fmla="*/ 610983 h 629037"/>
                        <a:gd name="connsiteX0" fmla="*/ 0 w 573981"/>
                        <a:gd name="connsiteY0" fmla="*/ 610633 h 622467"/>
                        <a:gd name="connsiteX1" fmla="*/ 244248 w 573981"/>
                        <a:gd name="connsiteY1" fmla="*/ 464101 h 622467"/>
                        <a:gd name="connsiteX2" fmla="*/ 293096 w 573981"/>
                        <a:gd name="connsiteY2" fmla="*/ 84 h 622467"/>
                        <a:gd name="connsiteX3" fmla="*/ 341946 w 573981"/>
                        <a:gd name="connsiteY3" fmla="*/ 427468 h 622467"/>
                        <a:gd name="connsiteX4" fmla="*/ 573981 w 573981"/>
                        <a:gd name="connsiteY4" fmla="*/ 610633 h 622467"/>
                        <a:gd name="connsiteX0" fmla="*/ 0 w 573981"/>
                        <a:gd name="connsiteY0" fmla="*/ 610549 h 619840"/>
                        <a:gd name="connsiteX1" fmla="*/ 219823 w 573981"/>
                        <a:gd name="connsiteY1" fmla="*/ 427384 h 619840"/>
                        <a:gd name="connsiteX2" fmla="*/ 293096 w 573981"/>
                        <a:gd name="connsiteY2" fmla="*/ 0 h 619840"/>
                        <a:gd name="connsiteX3" fmla="*/ 341946 w 573981"/>
                        <a:gd name="connsiteY3" fmla="*/ 427384 h 619840"/>
                        <a:gd name="connsiteX4" fmla="*/ 573981 w 573981"/>
                        <a:gd name="connsiteY4" fmla="*/ 610549 h 619840"/>
                        <a:gd name="connsiteX0" fmla="*/ 0 w 587119"/>
                        <a:gd name="connsiteY0" fmla="*/ 610549 h 619840"/>
                        <a:gd name="connsiteX1" fmla="*/ 232961 w 587119"/>
                        <a:gd name="connsiteY1" fmla="*/ 427384 h 619840"/>
                        <a:gd name="connsiteX2" fmla="*/ 306234 w 587119"/>
                        <a:gd name="connsiteY2" fmla="*/ 0 h 619840"/>
                        <a:gd name="connsiteX3" fmla="*/ 355084 w 587119"/>
                        <a:gd name="connsiteY3" fmla="*/ 427384 h 619840"/>
                        <a:gd name="connsiteX4" fmla="*/ 587119 w 587119"/>
                        <a:gd name="connsiteY4" fmla="*/ 610549 h 619840"/>
                        <a:gd name="connsiteX0" fmla="*/ 0 w 587119"/>
                        <a:gd name="connsiteY0" fmla="*/ 610549 h 615936"/>
                        <a:gd name="connsiteX1" fmla="*/ 232961 w 587119"/>
                        <a:gd name="connsiteY1" fmla="*/ 427384 h 615936"/>
                        <a:gd name="connsiteX2" fmla="*/ 306234 w 587119"/>
                        <a:gd name="connsiteY2" fmla="*/ 0 h 615936"/>
                        <a:gd name="connsiteX3" fmla="*/ 355084 w 587119"/>
                        <a:gd name="connsiteY3" fmla="*/ 427384 h 615936"/>
                        <a:gd name="connsiteX4" fmla="*/ 587119 w 587119"/>
                        <a:gd name="connsiteY4" fmla="*/ 610549 h 615936"/>
                        <a:gd name="connsiteX0" fmla="*/ 0 w 587119"/>
                        <a:gd name="connsiteY0" fmla="*/ 610549 h 610719"/>
                        <a:gd name="connsiteX1" fmla="*/ 232961 w 587119"/>
                        <a:gd name="connsiteY1" fmla="*/ 427384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47706"/>
                        <a:gd name="connsiteY0" fmla="*/ 613251 h 613251"/>
                        <a:gd name="connsiteX1" fmla="*/ 154134 w 547706"/>
                        <a:gd name="connsiteY1" fmla="*/ 424682 h 613251"/>
                        <a:gd name="connsiteX2" fmla="*/ 266821 w 547706"/>
                        <a:gd name="connsiteY2" fmla="*/ 0 h 613251"/>
                        <a:gd name="connsiteX3" fmla="*/ 355085 w 547706"/>
                        <a:gd name="connsiteY3" fmla="*/ 427384 h 613251"/>
                        <a:gd name="connsiteX4" fmla="*/ 547706 w 547706"/>
                        <a:gd name="connsiteY4" fmla="*/ 610549 h 613251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0258" h="610730">
                          <a:moveTo>
                            <a:pt x="0" y="610549"/>
                          </a:moveTo>
                          <a:cubicBezTo>
                            <a:pt x="161662" y="609386"/>
                            <a:pt x="170974" y="534546"/>
                            <a:pt x="206686" y="424682"/>
                          </a:cubicBezTo>
                          <a:cubicBezTo>
                            <a:pt x="242398" y="314818"/>
                            <a:pt x="285881" y="-450"/>
                            <a:pt x="319373" y="0"/>
                          </a:cubicBezTo>
                          <a:cubicBezTo>
                            <a:pt x="352865" y="450"/>
                            <a:pt x="382719" y="317519"/>
                            <a:pt x="407637" y="427384"/>
                          </a:cubicBezTo>
                          <a:cubicBezTo>
                            <a:pt x="441313" y="534546"/>
                            <a:pt x="484117" y="615073"/>
                            <a:pt x="600258" y="610549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1F497D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 defTabSz="4572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>
                        <a:solidFill>
                          <a:prstClr val="black"/>
                        </a:solidFill>
                        <a:latin typeface="News Gothic MT"/>
                        <a:cs typeface="News Gothic MT"/>
                      </a:endParaRPr>
                    </a:p>
                  </p:txBody>
                </p:sp>
                <p:sp>
                  <p:nvSpPr>
                    <p:cNvPr id="338" name="Freeform 337"/>
                    <p:cNvSpPr/>
                    <p:nvPr/>
                  </p:nvSpPr>
                  <p:spPr>
                    <a:xfrm>
                      <a:off x="1113069" y="3559646"/>
                      <a:ext cx="142805" cy="358340"/>
                    </a:xfrm>
                    <a:custGeom>
                      <a:avLst/>
                      <a:gdLst>
                        <a:gd name="connsiteX0" fmla="*/ 0 w 586193"/>
                        <a:gd name="connsiteY0" fmla="*/ 610573 h 701210"/>
                        <a:gd name="connsiteX1" fmla="*/ 232035 w 586193"/>
                        <a:gd name="connsiteY1" fmla="*/ 598362 h 701210"/>
                        <a:gd name="connsiteX2" fmla="*/ 293096 w 586193"/>
                        <a:gd name="connsiteY2" fmla="*/ 24 h 701210"/>
                        <a:gd name="connsiteX3" fmla="*/ 366371 w 586193"/>
                        <a:gd name="connsiteY3" fmla="*/ 622784 h 701210"/>
                        <a:gd name="connsiteX4" fmla="*/ 586193 w 586193"/>
                        <a:gd name="connsiteY4" fmla="*/ 671628 h 701210"/>
                        <a:gd name="connsiteX0" fmla="*/ 0 w 586193"/>
                        <a:gd name="connsiteY0" fmla="*/ 611117 h 701754"/>
                        <a:gd name="connsiteX1" fmla="*/ 256460 w 586193"/>
                        <a:gd name="connsiteY1" fmla="*/ 513429 h 701754"/>
                        <a:gd name="connsiteX2" fmla="*/ 293096 w 586193"/>
                        <a:gd name="connsiteY2" fmla="*/ 568 h 701754"/>
                        <a:gd name="connsiteX3" fmla="*/ 366371 w 586193"/>
                        <a:gd name="connsiteY3" fmla="*/ 623328 h 701754"/>
                        <a:gd name="connsiteX4" fmla="*/ 586193 w 586193"/>
                        <a:gd name="connsiteY4" fmla="*/ 672172 h 701754"/>
                        <a:gd name="connsiteX0" fmla="*/ 0 w 586193"/>
                        <a:gd name="connsiteY0" fmla="*/ 610549 h 678639"/>
                        <a:gd name="connsiteX1" fmla="*/ 256460 w 586193"/>
                        <a:gd name="connsiteY1" fmla="*/ 512861 h 678639"/>
                        <a:gd name="connsiteX2" fmla="*/ 293096 w 586193"/>
                        <a:gd name="connsiteY2" fmla="*/ 0 h 678639"/>
                        <a:gd name="connsiteX3" fmla="*/ 366371 w 586193"/>
                        <a:gd name="connsiteY3" fmla="*/ 512861 h 678639"/>
                        <a:gd name="connsiteX4" fmla="*/ 586193 w 586193"/>
                        <a:gd name="connsiteY4" fmla="*/ 671604 h 678639"/>
                        <a:gd name="connsiteX0" fmla="*/ 0 w 586193"/>
                        <a:gd name="connsiteY0" fmla="*/ 610549 h 628603"/>
                        <a:gd name="connsiteX1" fmla="*/ 256460 w 586193"/>
                        <a:gd name="connsiteY1" fmla="*/ 512861 h 628603"/>
                        <a:gd name="connsiteX2" fmla="*/ 293096 w 586193"/>
                        <a:gd name="connsiteY2" fmla="*/ 0 h 628603"/>
                        <a:gd name="connsiteX3" fmla="*/ 366371 w 586193"/>
                        <a:gd name="connsiteY3" fmla="*/ 512861 h 628603"/>
                        <a:gd name="connsiteX4" fmla="*/ 586193 w 586193"/>
                        <a:gd name="connsiteY4" fmla="*/ 586127 h 628603"/>
                        <a:gd name="connsiteX0" fmla="*/ 0 w 586193"/>
                        <a:gd name="connsiteY0" fmla="*/ 610978 h 629032"/>
                        <a:gd name="connsiteX1" fmla="*/ 256460 w 586193"/>
                        <a:gd name="connsiteY1" fmla="*/ 513290 h 629032"/>
                        <a:gd name="connsiteX2" fmla="*/ 293096 w 586193"/>
                        <a:gd name="connsiteY2" fmla="*/ 429 h 629032"/>
                        <a:gd name="connsiteX3" fmla="*/ 341946 w 586193"/>
                        <a:gd name="connsiteY3" fmla="*/ 427813 h 629032"/>
                        <a:gd name="connsiteX4" fmla="*/ 586193 w 586193"/>
                        <a:gd name="connsiteY4" fmla="*/ 586556 h 629032"/>
                        <a:gd name="connsiteX0" fmla="*/ 0 w 573981"/>
                        <a:gd name="connsiteY0" fmla="*/ 610983 h 629037"/>
                        <a:gd name="connsiteX1" fmla="*/ 256460 w 573981"/>
                        <a:gd name="connsiteY1" fmla="*/ 513295 h 629037"/>
                        <a:gd name="connsiteX2" fmla="*/ 293096 w 573981"/>
                        <a:gd name="connsiteY2" fmla="*/ 434 h 629037"/>
                        <a:gd name="connsiteX3" fmla="*/ 341946 w 573981"/>
                        <a:gd name="connsiteY3" fmla="*/ 427818 h 629037"/>
                        <a:gd name="connsiteX4" fmla="*/ 573981 w 573981"/>
                        <a:gd name="connsiteY4" fmla="*/ 610983 h 629037"/>
                        <a:gd name="connsiteX0" fmla="*/ 0 w 573981"/>
                        <a:gd name="connsiteY0" fmla="*/ 610633 h 622467"/>
                        <a:gd name="connsiteX1" fmla="*/ 244248 w 573981"/>
                        <a:gd name="connsiteY1" fmla="*/ 464101 h 622467"/>
                        <a:gd name="connsiteX2" fmla="*/ 293096 w 573981"/>
                        <a:gd name="connsiteY2" fmla="*/ 84 h 622467"/>
                        <a:gd name="connsiteX3" fmla="*/ 341946 w 573981"/>
                        <a:gd name="connsiteY3" fmla="*/ 427468 h 622467"/>
                        <a:gd name="connsiteX4" fmla="*/ 573981 w 573981"/>
                        <a:gd name="connsiteY4" fmla="*/ 610633 h 622467"/>
                        <a:gd name="connsiteX0" fmla="*/ 0 w 573981"/>
                        <a:gd name="connsiteY0" fmla="*/ 610549 h 619840"/>
                        <a:gd name="connsiteX1" fmla="*/ 219823 w 573981"/>
                        <a:gd name="connsiteY1" fmla="*/ 427384 h 619840"/>
                        <a:gd name="connsiteX2" fmla="*/ 293096 w 573981"/>
                        <a:gd name="connsiteY2" fmla="*/ 0 h 619840"/>
                        <a:gd name="connsiteX3" fmla="*/ 341946 w 573981"/>
                        <a:gd name="connsiteY3" fmla="*/ 427384 h 619840"/>
                        <a:gd name="connsiteX4" fmla="*/ 573981 w 573981"/>
                        <a:gd name="connsiteY4" fmla="*/ 610549 h 619840"/>
                        <a:gd name="connsiteX0" fmla="*/ 0 w 587119"/>
                        <a:gd name="connsiteY0" fmla="*/ 610549 h 619840"/>
                        <a:gd name="connsiteX1" fmla="*/ 232961 w 587119"/>
                        <a:gd name="connsiteY1" fmla="*/ 427384 h 619840"/>
                        <a:gd name="connsiteX2" fmla="*/ 306234 w 587119"/>
                        <a:gd name="connsiteY2" fmla="*/ 0 h 619840"/>
                        <a:gd name="connsiteX3" fmla="*/ 355084 w 587119"/>
                        <a:gd name="connsiteY3" fmla="*/ 427384 h 619840"/>
                        <a:gd name="connsiteX4" fmla="*/ 587119 w 587119"/>
                        <a:gd name="connsiteY4" fmla="*/ 610549 h 619840"/>
                        <a:gd name="connsiteX0" fmla="*/ 0 w 587119"/>
                        <a:gd name="connsiteY0" fmla="*/ 610549 h 615936"/>
                        <a:gd name="connsiteX1" fmla="*/ 232961 w 587119"/>
                        <a:gd name="connsiteY1" fmla="*/ 427384 h 615936"/>
                        <a:gd name="connsiteX2" fmla="*/ 306234 w 587119"/>
                        <a:gd name="connsiteY2" fmla="*/ 0 h 615936"/>
                        <a:gd name="connsiteX3" fmla="*/ 355084 w 587119"/>
                        <a:gd name="connsiteY3" fmla="*/ 427384 h 615936"/>
                        <a:gd name="connsiteX4" fmla="*/ 587119 w 587119"/>
                        <a:gd name="connsiteY4" fmla="*/ 610549 h 615936"/>
                        <a:gd name="connsiteX0" fmla="*/ 0 w 587119"/>
                        <a:gd name="connsiteY0" fmla="*/ 610549 h 610719"/>
                        <a:gd name="connsiteX1" fmla="*/ 232961 w 587119"/>
                        <a:gd name="connsiteY1" fmla="*/ 427384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47706"/>
                        <a:gd name="connsiteY0" fmla="*/ 613251 h 613251"/>
                        <a:gd name="connsiteX1" fmla="*/ 154134 w 547706"/>
                        <a:gd name="connsiteY1" fmla="*/ 424682 h 613251"/>
                        <a:gd name="connsiteX2" fmla="*/ 266821 w 547706"/>
                        <a:gd name="connsiteY2" fmla="*/ 0 h 613251"/>
                        <a:gd name="connsiteX3" fmla="*/ 355085 w 547706"/>
                        <a:gd name="connsiteY3" fmla="*/ 427384 h 613251"/>
                        <a:gd name="connsiteX4" fmla="*/ 547706 w 547706"/>
                        <a:gd name="connsiteY4" fmla="*/ 610549 h 613251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0258" h="610730">
                          <a:moveTo>
                            <a:pt x="0" y="610549"/>
                          </a:moveTo>
                          <a:cubicBezTo>
                            <a:pt x="161662" y="609386"/>
                            <a:pt x="170974" y="534546"/>
                            <a:pt x="206686" y="424682"/>
                          </a:cubicBezTo>
                          <a:cubicBezTo>
                            <a:pt x="242398" y="314818"/>
                            <a:pt x="285881" y="-450"/>
                            <a:pt x="319373" y="0"/>
                          </a:cubicBezTo>
                          <a:cubicBezTo>
                            <a:pt x="352865" y="450"/>
                            <a:pt x="382719" y="317519"/>
                            <a:pt x="407637" y="427384"/>
                          </a:cubicBezTo>
                          <a:cubicBezTo>
                            <a:pt x="441313" y="534546"/>
                            <a:pt x="484117" y="615073"/>
                            <a:pt x="600258" y="610549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28575" cmpd="sng">
                      <a:solidFill>
                        <a:srgbClr val="FF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 defTabSz="4572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>
                        <a:solidFill>
                          <a:prstClr val="black"/>
                        </a:solidFill>
                        <a:latin typeface="News Gothic MT"/>
                        <a:cs typeface="News Gothic MT"/>
                      </a:endParaRPr>
                    </a:p>
                  </p:txBody>
                </p:sp>
                <p:sp>
                  <p:nvSpPr>
                    <p:cNvPr id="339" name="Freeform 338"/>
                    <p:cNvSpPr/>
                    <p:nvPr/>
                  </p:nvSpPr>
                  <p:spPr>
                    <a:xfrm>
                      <a:off x="1290765" y="3183593"/>
                      <a:ext cx="182775" cy="729893"/>
                    </a:xfrm>
                    <a:custGeom>
                      <a:avLst/>
                      <a:gdLst>
                        <a:gd name="connsiteX0" fmla="*/ 0 w 586193"/>
                        <a:gd name="connsiteY0" fmla="*/ 610573 h 701210"/>
                        <a:gd name="connsiteX1" fmla="*/ 232035 w 586193"/>
                        <a:gd name="connsiteY1" fmla="*/ 598362 h 701210"/>
                        <a:gd name="connsiteX2" fmla="*/ 293096 w 586193"/>
                        <a:gd name="connsiteY2" fmla="*/ 24 h 701210"/>
                        <a:gd name="connsiteX3" fmla="*/ 366371 w 586193"/>
                        <a:gd name="connsiteY3" fmla="*/ 622784 h 701210"/>
                        <a:gd name="connsiteX4" fmla="*/ 586193 w 586193"/>
                        <a:gd name="connsiteY4" fmla="*/ 671628 h 701210"/>
                        <a:gd name="connsiteX0" fmla="*/ 0 w 586193"/>
                        <a:gd name="connsiteY0" fmla="*/ 611117 h 701754"/>
                        <a:gd name="connsiteX1" fmla="*/ 256460 w 586193"/>
                        <a:gd name="connsiteY1" fmla="*/ 513429 h 701754"/>
                        <a:gd name="connsiteX2" fmla="*/ 293096 w 586193"/>
                        <a:gd name="connsiteY2" fmla="*/ 568 h 701754"/>
                        <a:gd name="connsiteX3" fmla="*/ 366371 w 586193"/>
                        <a:gd name="connsiteY3" fmla="*/ 623328 h 701754"/>
                        <a:gd name="connsiteX4" fmla="*/ 586193 w 586193"/>
                        <a:gd name="connsiteY4" fmla="*/ 672172 h 701754"/>
                        <a:gd name="connsiteX0" fmla="*/ 0 w 586193"/>
                        <a:gd name="connsiteY0" fmla="*/ 610549 h 678639"/>
                        <a:gd name="connsiteX1" fmla="*/ 256460 w 586193"/>
                        <a:gd name="connsiteY1" fmla="*/ 512861 h 678639"/>
                        <a:gd name="connsiteX2" fmla="*/ 293096 w 586193"/>
                        <a:gd name="connsiteY2" fmla="*/ 0 h 678639"/>
                        <a:gd name="connsiteX3" fmla="*/ 366371 w 586193"/>
                        <a:gd name="connsiteY3" fmla="*/ 512861 h 678639"/>
                        <a:gd name="connsiteX4" fmla="*/ 586193 w 586193"/>
                        <a:gd name="connsiteY4" fmla="*/ 671604 h 678639"/>
                        <a:gd name="connsiteX0" fmla="*/ 0 w 586193"/>
                        <a:gd name="connsiteY0" fmla="*/ 610549 h 628603"/>
                        <a:gd name="connsiteX1" fmla="*/ 256460 w 586193"/>
                        <a:gd name="connsiteY1" fmla="*/ 512861 h 628603"/>
                        <a:gd name="connsiteX2" fmla="*/ 293096 w 586193"/>
                        <a:gd name="connsiteY2" fmla="*/ 0 h 628603"/>
                        <a:gd name="connsiteX3" fmla="*/ 366371 w 586193"/>
                        <a:gd name="connsiteY3" fmla="*/ 512861 h 628603"/>
                        <a:gd name="connsiteX4" fmla="*/ 586193 w 586193"/>
                        <a:gd name="connsiteY4" fmla="*/ 586127 h 628603"/>
                        <a:gd name="connsiteX0" fmla="*/ 0 w 586193"/>
                        <a:gd name="connsiteY0" fmla="*/ 610978 h 629032"/>
                        <a:gd name="connsiteX1" fmla="*/ 256460 w 586193"/>
                        <a:gd name="connsiteY1" fmla="*/ 513290 h 629032"/>
                        <a:gd name="connsiteX2" fmla="*/ 293096 w 586193"/>
                        <a:gd name="connsiteY2" fmla="*/ 429 h 629032"/>
                        <a:gd name="connsiteX3" fmla="*/ 341946 w 586193"/>
                        <a:gd name="connsiteY3" fmla="*/ 427813 h 629032"/>
                        <a:gd name="connsiteX4" fmla="*/ 586193 w 586193"/>
                        <a:gd name="connsiteY4" fmla="*/ 586556 h 629032"/>
                        <a:gd name="connsiteX0" fmla="*/ 0 w 573981"/>
                        <a:gd name="connsiteY0" fmla="*/ 610983 h 629037"/>
                        <a:gd name="connsiteX1" fmla="*/ 256460 w 573981"/>
                        <a:gd name="connsiteY1" fmla="*/ 513295 h 629037"/>
                        <a:gd name="connsiteX2" fmla="*/ 293096 w 573981"/>
                        <a:gd name="connsiteY2" fmla="*/ 434 h 629037"/>
                        <a:gd name="connsiteX3" fmla="*/ 341946 w 573981"/>
                        <a:gd name="connsiteY3" fmla="*/ 427818 h 629037"/>
                        <a:gd name="connsiteX4" fmla="*/ 573981 w 573981"/>
                        <a:gd name="connsiteY4" fmla="*/ 610983 h 629037"/>
                        <a:gd name="connsiteX0" fmla="*/ 0 w 573981"/>
                        <a:gd name="connsiteY0" fmla="*/ 610633 h 622467"/>
                        <a:gd name="connsiteX1" fmla="*/ 244248 w 573981"/>
                        <a:gd name="connsiteY1" fmla="*/ 464101 h 622467"/>
                        <a:gd name="connsiteX2" fmla="*/ 293096 w 573981"/>
                        <a:gd name="connsiteY2" fmla="*/ 84 h 622467"/>
                        <a:gd name="connsiteX3" fmla="*/ 341946 w 573981"/>
                        <a:gd name="connsiteY3" fmla="*/ 427468 h 622467"/>
                        <a:gd name="connsiteX4" fmla="*/ 573981 w 573981"/>
                        <a:gd name="connsiteY4" fmla="*/ 610633 h 622467"/>
                        <a:gd name="connsiteX0" fmla="*/ 0 w 573981"/>
                        <a:gd name="connsiteY0" fmla="*/ 610549 h 619840"/>
                        <a:gd name="connsiteX1" fmla="*/ 219823 w 573981"/>
                        <a:gd name="connsiteY1" fmla="*/ 427384 h 619840"/>
                        <a:gd name="connsiteX2" fmla="*/ 293096 w 573981"/>
                        <a:gd name="connsiteY2" fmla="*/ 0 h 619840"/>
                        <a:gd name="connsiteX3" fmla="*/ 341946 w 573981"/>
                        <a:gd name="connsiteY3" fmla="*/ 427384 h 619840"/>
                        <a:gd name="connsiteX4" fmla="*/ 573981 w 573981"/>
                        <a:gd name="connsiteY4" fmla="*/ 610549 h 619840"/>
                        <a:gd name="connsiteX0" fmla="*/ 0 w 587119"/>
                        <a:gd name="connsiteY0" fmla="*/ 610549 h 619840"/>
                        <a:gd name="connsiteX1" fmla="*/ 232961 w 587119"/>
                        <a:gd name="connsiteY1" fmla="*/ 427384 h 619840"/>
                        <a:gd name="connsiteX2" fmla="*/ 306234 w 587119"/>
                        <a:gd name="connsiteY2" fmla="*/ 0 h 619840"/>
                        <a:gd name="connsiteX3" fmla="*/ 355084 w 587119"/>
                        <a:gd name="connsiteY3" fmla="*/ 427384 h 619840"/>
                        <a:gd name="connsiteX4" fmla="*/ 587119 w 587119"/>
                        <a:gd name="connsiteY4" fmla="*/ 610549 h 619840"/>
                        <a:gd name="connsiteX0" fmla="*/ 0 w 587119"/>
                        <a:gd name="connsiteY0" fmla="*/ 610549 h 615936"/>
                        <a:gd name="connsiteX1" fmla="*/ 232961 w 587119"/>
                        <a:gd name="connsiteY1" fmla="*/ 427384 h 615936"/>
                        <a:gd name="connsiteX2" fmla="*/ 306234 w 587119"/>
                        <a:gd name="connsiteY2" fmla="*/ 0 h 615936"/>
                        <a:gd name="connsiteX3" fmla="*/ 355084 w 587119"/>
                        <a:gd name="connsiteY3" fmla="*/ 427384 h 615936"/>
                        <a:gd name="connsiteX4" fmla="*/ 587119 w 587119"/>
                        <a:gd name="connsiteY4" fmla="*/ 610549 h 615936"/>
                        <a:gd name="connsiteX0" fmla="*/ 0 w 587119"/>
                        <a:gd name="connsiteY0" fmla="*/ 610549 h 610719"/>
                        <a:gd name="connsiteX1" fmla="*/ 232961 w 587119"/>
                        <a:gd name="connsiteY1" fmla="*/ 427384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47706"/>
                        <a:gd name="connsiteY0" fmla="*/ 613251 h 613251"/>
                        <a:gd name="connsiteX1" fmla="*/ 154134 w 547706"/>
                        <a:gd name="connsiteY1" fmla="*/ 424682 h 613251"/>
                        <a:gd name="connsiteX2" fmla="*/ 266821 w 547706"/>
                        <a:gd name="connsiteY2" fmla="*/ 0 h 613251"/>
                        <a:gd name="connsiteX3" fmla="*/ 355085 w 547706"/>
                        <a:gd name="connsiteY3" fmla="*/ 427384 h 613251"/>
                        <a:gd name="connsiteX4" fmla="*/ 547706 w 547706"/>
                        <a:gd name="connsiteY4" fmla="*/ 610549 h 613251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0258" h="610730">
                          <a:moveTo>
                            <a:pt x="0" y="610549"/>
                          </a:moveTo>
                          <a:cubicBezTo>
                            <a:pt x="161662" y="609386"/>
                            <a:pt x="170974" y="534546"/>
                            <a:pt x="206686" y="424682"/>
                          </a:cubicBezTo>
                          <a:cubicBezTo>
                            <a:pt x="242398" y="314818"/>
                            <a:pt x="285881" y="-450"/>
                            <a:pt x="319373" y="0"/>
                          </a:cubicBezTo>
                          <a:cubicBezTo>
                            <a:pt x="352865" y="450"/>
                            <a:pt x="382719" y="317519"/>
                            <a:pt x="407637" y="427384"/>
                          </a:cubicBezTo>
                          <a:cubicBezTo>
                            <a:pt x="441313" y="534546"/>
                            <a:pt x="484117" y="615073"/>
                            <a:pt x="600258" y="610549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00FF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 defTabSz="4572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>
                        <a:solidFill>
                          <a:prstClr val="black"/>
                        </a:solidFill>
                        <a:latin typeface="News Gothic MT"/>
                        <a:cs typeface="News Gothic MT"/>
                      </a:endParaRPr>
                    </a:p>
                  </p:txBody>
                </p:sp>
                <p:cxnSp>
                  <p:nvCxnSpPr>
                    <p:cNvPr id="340" name="Straight Arrow Connector 339"/>
                    <p:cNvCxnSpPr/>
                    <p:nvPr/>
                  </p:nvCxnSpPr>
                  <p:spPr>
                    <a:xfrm>
                      <a:off x="515192" y="3925145"/>
                      <a:ext cx="1619260" cy="0"/>
                    </a:xfrm>
                    <a:prstGeom prst="straightConnector1">
                      <a:avLst/>
                    </a:prstGeom>
                    <a:ln w="19050" cmpd="sng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328" name="Freeform 327"/>
                <p:cNvSpPr/>
                <p:nvPr/>
              </p:nvSpPr>
              <p:spPr>
                <a:xfrm>
                  <a:off x="4906757" y="2172981"/>
                  <a:ext cx="134007" cy="650314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  <p:sp>
              <p:nvSpPr>
                <p:cNvPr id="329" name="Freeform 328"/>
                <p:cNvSpPr/>
                <p:nvPr/>
              </p:nvSpPr>
              <p:spPr>
                <a:xfrm>
                  <a:off x="5751671" y="2344028"/>
                  <a:ext cx="120164" cy="478211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  <p:sp>
              <p:nvSpPr>
                <p:cNvPr id="330" name="Freeform 329"/>
                <p:cNvSpPr/>
                <p:nvPr/>
              </p:nvSpPr>
              <p:spPr>
                <a:xfrm>
                  <a:off x="5443331" y="2501399"/>
                  <a:ext cx="129439" cy="320465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  <p:sp>
              <p:nvSpPr>
                <p:cNvPr id="331" name="Freeform 330"/>
                <p:cNvSpPr/>
                <p:nvPr/>
              </p:nvSpPr>
              <p:spPr>
                <a:xfrm>
                  <a:off x="4633329" y="2584851"/>
                  <a:ext cx="120164" cy="237012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</p:grpSp>
          <p:grpSp>
            <p:nvGrpSpPr>
              <p:cNvPr id="341" name="Group 340"/>
              <p:cNvGrpSpPr/>
              <p:nvPr/>
            </p:nvGrpSpPr>
            <p:grpSpPr>
              <a:xfrm>
                <a:off x="4903121" y="4862079"/>
                <a:ext cx="2153235" cy="1498165"/>
                <a:chOff x="4290167" y="4760747"/>
                <a:chExt cx="2153235" cy="1498165"/>
              </a:xfrm>
              <a:effectLst/>
            </p:grpSpPr>
            <p:grpSp>
              <p:nvGrpSpPr>
                <p:cNvPr id="342" name="Group 341"/>
                <p:cNvGrpSpPr/>
                <p:nvPr/>
              </p:nvGrpSpPr>
              <p:grpSpPr>
                <a:xfrm>
                  <a:off x="4290167" y="4760747"/>
                  <a:ext cx="2153235" cy="1498165"/>
                  <a:chOff x="141388" y="1779527"/>
                  <a:chExt cx="2153235" cy="1498165"/>
                </a:xfrm>
              </p:grpSpPr>
              <p:sp>
                <p:nvSpPr>
                  <p:cNvPr id="347" name="TextBox 346"/>
                  <p:cNvSpPr txBox="1"/>
                  <p:nvPr/>
                </p:nvSpPr>
                <p:spPr>
                  <a:xfrm>
                    <a:off x="141388" y="2867998"/>
                    <a:ext cx="2153235" cy="4096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900" dirty="0">
                        <a:solidFill>
                          <a:prstClr val="black"/>
                        </a:solidFill>
                        <a:latin typeface="News Gothic MT"/>
                        <a:ea typeface="ＭＳ Ｐゴシック" charset="0"/>
                        <a:cs typeface="News Gothic MT"/>
                      </a:rPr>
                      <a:t>Fragment M/Z </a:t>
                    </a:r>
                  </a:p>
                  <a:p>
                    <a:pPr algn="ctr" defTabSz="4572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900" dirty="0">
                        <a:solidFill>
                          <a:prstClr val="black"/>
                        </a:solidFill>
                        <a:latin typeface="News Gothic MT"/>
                        <a:ea typeface="ＭＳ Ｐゴシック" charset="0"/>
                        <a:cs typeface="News Gothic MT"/>
                      </a:rPr>
                      <a:t>(612-636 M/Z Precursor )</a:t>
                    </a:r>
                  </a:p>
                </p:txBody>
              </p:sp>
              <p:grpSp>
                <p:nvGrpSpPr>
                  <p:cNvPr id="348" name="Group 347"/>
                  <p:cNvGrpSpPr/>
                  <p:nvPr/>
                </p:nvGrpSpPr>
                <p:grpSpPr>
                  <a:xfrm>
                    <a:off x="208749" y="1779527"/>
                    <a:ext cx="1788740" cy="1089357"/>
                    <a:chOff x="198378" y="2746060"/>
                    <a:chExt cx="1936074" cy="1179085"/>
                  </a:xfrm>
                </p:grpSpPr>
                <p:cxnSp>
                  <p:nvCxnSpPr>
                    <p:cNvPr id="349" name="Straight Connector 348"/>
                    <p:cNvCxnSpPr/>
                    <p:nvPr/>
                  </p:nvCxnSpPr>
                  <p:spPr>
                    <a:xfrm>
                      <a:off x="515192" y="2811829"/>
                      <a:ext cx="0" cy="1104214"/>
                    </a:xfrm>
                    <a:prstGeom prst="line">
                      <a:avLst/>
                    </a:prstGeom>
                    <a:ln w="19050" cmpd="sng">
                      <a:solidFill>
                        <a:schemeClr val="tx1"/>
                      </a:solidFill>
                      <a:headEnd type="arrow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50" name="TextBox 349"/>
                    <p:cNvSpPr txBox="1"/>
                    <p:nvPr/>
                  </p:nvSpPr>
                  <p:spPr>
                    <a:xfrm rot="16200000">
                      <a:off x="-191510" y="3135948"/>
                      <a:ext cx="1112356" cy="33258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defTabSz="4572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 dirty="0">
                          <a:solidFill>
                            <a:prstClr val="black"/>
                          </a:solidFill>
                          <a:latin typeface="News Gothic MT"/>
                          <a:ea typeface="ＭＳ Ｐゴシック" charset="0"/>
                          <a:cs typeface="News Gothic MT"/>
                        </a:rPr>
                        <a:t>Intensity</a:t>
                      </a:r>
                    </a:p>
                  </p:txBody>
                </p:sp>
                <p:sp>
                  <p:nvSpPr>
                    <p:cNvPr id="351" name="Freeform 350"/>
                    <p:cNvSpPr/>
                    <p:nvPr/>
                  </p:nvSpPr>
                  <p:spPr>
                    <a:xfrm>
                      <a:off x="865369" y="3245384"/>
                      <a:ext cx="145827" cy="678803"/>
                    </a:xfrm>
                    <a:custGeom>
                      <a:avLst/>
                      <a:gdLst>
                        <a:gd name="connsiteX0" fmla="*/ 0 w 586193"/>
                        <a:gd name="connsiteY0" fmla="*/ 610573 h 701210"/>
                        <a:gd name="connsiteX1" fmla="*/ 232035 w 586193"/>
                        <a:gd name="connsiteY1" fmla="*/ 598362 h 701210"/>
                        <a:gd name="connsiteX2" fmla="*/ 293096 w 586193"/>
                        <a:gd name="connsiteY2" fmla="*/ 24 h 701210"/>
                        <a:gd name="connsiteX3" fmla="*/ 366371 w 586193"/>
                        <a:gd name="connsiteY3" fmla="*/ 622784 h 701210"/>
                        <a:gd name="connsiteX4" fmla="*/ 586193 w 586193"/>
                        <a:gd name="connsiteY4" fmla="*/ 671628 h 701210"/>
                        <a:gd name="connsiteX0" fmla="*/ 0 w 586193"/>
                        <a:gd name="connsiteY0" fmla="*/ 611117 h 701754"/>
                        <a:gd name="connsiteX1" fmla="*/ 256460 w 586193"/>
                        <a:gd name="connsiteY1" fmla="*/ 513429 h 701754"/>
                        <a:gd name="connsiteX2" fmla="*/ 293096 w 586193"/>
                        <a:gd name="connsiteY2" fmla="*/ 568 h 701754"/>
                        <a:gd name="connsiteX3" fmla="*/ 366371 w 586193"/>
                        <a:gd name="connsiteY3" fmla="*/ 623328 h 701754"/>
                        <a:gd name="connsiteX4" fmla="*/ 586193 w 586193"/>
                        <a:gd name="connsiteY4" fmla="*/ 672172 h 701754"/>
                        <a:gd name="connsiteX0" fmla="*/ 0 w 586193"/>
                        <a:gd name="connsiteY0" fmla="*/ 610549 h 678639"/>
                        <a:gd name="connsiteX1" fmla="*/ 256460 w 586193"/>
                        <a:gd name="connsiteY1" fmla="*/ 512861 h 678639"/>
                        <a:gd name="connsiteX2" fmla="*/ 293096 w 586193"/>
                        <a:gd name="connsiteY2" fmla="*/ 0 h 678639"/>
                        <a:gd name="connsiteX3" fmla="*/ 366371 w 586193"/>
                        <a:gd name="connsiteY3" fmla="*/ 512861 h 678639"/>
                        <a:gd name="connsiteX4" fmla="*/ 586193 w 586193"/>
                        <a:gd name="connsiteY4" fmla="*/ 671604 h 678639"/>
                        <a:gd name="connsiteX0" fmla="*/ 0 w 586193"/>
                        <a:gd name="connsiteY0" fmla="*/ 610549 h 628603"/>
                        <a:gd name="connsiteX1" fmla="*/ 256460 w 586193"/>
                        <a:gd name="connsiteY1" fmla="*/ 512861 h 628603"/>
                        <a:gd name="connsiteX2" fmla="*/ 293096 w 586193"/>
                        <a:gd name="connsiteY2" fmla="*/ 0 h 628603"/>
                        <a:gd name="connsiteX3" fmla="*/ 366371 w 586193"/>
                        <a:gd name="connsiteY3" fmla="*/ 512861 h 628603"/>
                        <a:gd name="connsiteX4" fmla="*/ 586193 w 586193"/>
                        <a:gd name="connsiteY4" fmla="*/ 586127 h 628603"/>
                        <a:gd name="connsiteX0" fmla="*/ 0 w 586193"/>
                        <a:gd name="connsiteY0" fmla="*/ 610978 h 629032"/>
                        <a:gd name="connsiteX1" fmla="*/ 256460 w 586193"/>
                        <a:gd name="connsiteY1" fmla="*/ 513290 h 629032"/>
                        <a:gd name="connsiteX2" fmla="*/ 293096 w 586193"/>
                        <a:gd name="connsiteY2" fmla="*/ 429 h 629032"/>
                        <a:gd name="connsiteX3" fmla="*/ 341946 w 586193"/>
                        <a:gd name="connsiteY3" fmla="*/ 427813 h 629032"/>
                        <a:gd name="connsiteX4" fmla="*/ 586193 w 586193"/>
                        <a:gd name="connsiteY4" fmla="*/ 586556 h 629032"/>
                        <a:gd name="connsiteX0" fmla="*/ 0 w 573981"/>
                        <a:gd name="connsiteY0" fmla="*/ 610983 h 629037"/>
                        <a:gd name="connsiteX1" fmla="*/ 256460 w 573981"/>
                        <a:gd name="connsiteY1" fmla="*/ 513295 h 629037"/>
                        <a:gd name="connsiteX2" fmla="*/ 293096 w 573981"/>
                        <a:gd name="connsiteY2" fmla="*/ 434 h 629037"/>
                        <a:gd name="connsiteX3" fmla="*/ 341946 w 573981"/>
                        <a:gd name="connsiteY3" fmla="*/ 427818 h 629037"/>
                        <a:gd name="connsiteX4" fmla="*/ 573981 w 573981"/>
                        <a:gd name="connsiteY4" fmla="*/ 610983 h 629037"/>
                        <a:gd name="connsiteX0" fmla="*/ 0 w 573981"/>
                        <a:gd name="connsiteY0" fmla="*/ 610633 h 622467"/>
                        <a:gd name="connsiteX1" fmla="*/ 244248 w 573981"/>
                        <a:gd name="connsiteY1" fmla="*/ 464101 h 622467"/>
                        <a:gd name="connsiteX2" fmla="*/ 293096 w 573981"/>
                        <a:gd name="connsiteY2" fmla="*/ 84 h 622467"/>
                        <a:gd name="connsiteX3" fmla="*/ 341946 w 573981"/>
                        <a:gd name="connsiteY3" fmla="*/ 427468 h 622467"/>
                        <a:gd name="connsiteX4" fmla="*/ 573981 w 573981"/>
                        <a:gd name="connsiteY4" fmla="*/ 610633 h 622467"/>
                        <a:gd name="connsiteX0" fmla="*/ 0 w 573981"/>
                        <a:gd name="connsiteY0" fmla="*/ 610549 h 619840"/>
                        <a:gd name="connsiteX1" fmla="*/ 219823 w 573981"/>
                        <a:gd name="connsiteY1" fmla="*/ 427384 h 619840"/>
                        <a:gd name="connsiteX2" fmla="*/ 293096 w 573981"/>
                        <a:gd name="connsiteY2" fmla="*/ 0 h 619840"/>
                        <a:gd name="connsiteX3" fmla="*/ 341946 w 573981"/>
                        <a:gd name="connsiteY3" fmla="*/ 427384 h 619840"/>
                        <a:gd name="connsiteX4" fmla="*/ 573981 w 573981"/>
                        <a:gd name="connsiteY4" fmla="*/ 610549 h 619840"/>
                        <a:gd name="connsiteX0" fmla="*/ 0 w 587119"/>
                        <a:gd name="connsiteY0" fmla="*/ 610549 h 619840"/>
                        <a:gd name="connsiteX1" fmla="*/ 232961 w 587119"/>
                        <a:gd name="connsiteY1" fmla="*/ 427384 h 619840"/>
                        <a:gd name="connsiteX2" fmla="*/ 306234 w 587119"/>
                        <a:gd name="connsiteY2" fmla="*/ 0 h 619840"/>
                        <a:gd name="connsiteX3" fmla="*/ 355084 w 587119"/>
                        <a:gd name="connsiteY3" fmla="*/ 427384 h 619840"/>
                        <a:gd name="connsiteX4" fmla="*/ 587119 w 587119"/>
                        <a:gd name="connsiteY4" fmla="*/ 610549 h 619840"/>
                        <a:gd name="connsiteX0" fmla="*/ 0 w 587119"/>
                        <a:gd name="connsiteY0" fmla="*/ 610549 h 615936"/>
                        <a:gd name="connsiteX1" fmla="*/ 232961 w 587119"/>
                        <a:gd name="connsiteY1" fmla="*/ 427384 h 615936"/>
                        <a:gd name="connsiteX2" fmla="*/ 306234 w 587119"/>
                        <a:gd name="connsiteY2" fmla="*/ 0 h 615936"/>
                        <a:gd name="connsiteX3" fmla="*/ 355084 w 587119"/>
                        <a:gd name="connsiteY3" fmla="*/ 427384 h 615936"/>
                        <a:gd name="connsiteX4" fmla="*/ 587119 w 587119"/>
                        <a:gd name="connsiteY4" fmla="*/ 610549 h 615936"/>
                        <a:gd name="connsiteX0" fmla="*/ 0 w 587119"/>
                        <a:gd name="connsiteY0" fmla="*/ 610549 h 610719"/>
                        <a:gd name="connsiteX1" fmla="*/ 232961 w 587119"/>
                        <a:gd name="connsiteY1" fmla="*/ 427384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47706"/>
                        <a:gd name="connsiteY0" fmla="*/ 613251 h 613251"/>
                        <a:gd name="connsiteX1" fmla="*/ 154134 w 547706"/>
                        <a:gd name="connsiteY1" fmla="*/ 424682 h 613251"/>
                        <a:gd name="connsiteX2" fmla="*/ 266821 w 547706"/>
                        <a:gd name="connsiteY2" fmla="*/ 0 h 613251"/>
                        <a:gd name="connsiteX3" fmla="*/ 355085 w 547706"/>
                        <a:gd name="connsiteY3" fmla="*/ 427384 h 613251"/>
                        <a:gd name="connsiteX4" fmla="*/ 547706 w 547706"/>
                        <a:gd name="connsiteY4" fmla="*/ 610549 h 613251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0258" h="610730">
                          <a:moveTo>
                            <a:pt x="0" y="610549"/>
                          </a:moveTo>
                          <a:cubicBezTo>
                            <a:pt x="161662" y="609386"/>
                            <a:pt x="170974" y="534546"/>
                            <a:pt x="206686" y="424682"/>
                          </a:cubicBezTo>
                          <a:cubicBezTo>
                            <a:pt x="242398" y="314818"/>
                            <a:pt x="285881" y="-450"/>
                            <a:pt x="319373" y="0"/>
                          </a:cubicBezTo>
                          <a:cubicBezTo>
                            <a:pt x="352865" y="450"/>
                            <a:pt x="382719" y="317519"/>
                            <a:pt x="407637" y="427384"/>
                          </a:cubicBezTo>
                          <a:cubicBezTo>
                            <a:pt x="441313" y="534546"/>
                            <a:pt x="484117" y="615073"/>
                            <a:pt x="600258" y="610549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 defTabSz="4572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>
                        <a:solidFill>
                          <a:prstClr val="black"/>
                        </a:solidFill>
                        <a:latin typeface="News Gothic MT"/>
                        <a:cs typeface="News Gothic MT"/>
                      </a:endParaRPr>
                    </a:p>
                  </p:txBody>
                </p:sp>
                <p:sp>
                  <p:nvSpPr>
                    <p:cNvPr id="352" name="Freeform 351"/>
                    <p:cNvSpPr/>
                    <p:nvPr/>
                  </p:nvSpPr>
                  <p:spPr>
                    <a:xfrm>
                      <a:off x="1689637" y="3733846"/>
                      <a:ext cx="160683" cy="186639"/>
                    </a:xfrm>
                    <a:custGeom>
                      <a:avLst/>
                      <a:gdLst>
                        <a:gd name="connsiteX0" fmla="*/ 0 w 586193"/>
                        <a:gd name="connsiteY0" fmla="*/ 610573 h 701210"/>
                        <a:gd name="connsiteX1" fmla="*/ 232035 w 586193"/>
                        <a:gd name="connsiteY1" fmla="*/ 598362 h 701210"/>
                        <a:gd name="connsiteX2" fmla="*/ 293096 w 586193"/>
                        <a:gd name="connsiteY2" fmla="*/ 24 h 701210"/>
                        <a:gd name="connsiteX3" fmla="*/ 366371 w 586193"/>
                        <a:gd name="connsiteY3" fmla="*/ 622784 h 701210"/>
                        <a:gd name="connsiteX4" fmla="*/ 586193 w 586193"/>
                        <a:gd name="connsiteY4" fmla="*/ 671628 h 701210"/>
                        <a:gd name="connsiteX0" fmla="*/ 0 w 586193"/>
                        <a:gd name="connsiteY0" fmla="*/ 611117 h 701754"/>
                        <a:gd name="connsiteX1" fmla="*/ 256460 w 586193"/>
                        <a:gd name="connsiteY1" fmla="*/ 513429 h 701754"/>
                        <a:gd name="connsiteX2" fmla="*/ 293096 w 586193"/>
                        <a:gd name="connsiteY2" fmla="*/ 568 h 701754"/>
                        <a:gd name="connsiteX3" fmla="*/ 366371 w 586193"/>
                        <a:gd name="connsiteY3" fmla="*/ 623328 h 701754"/>
                        <a:gd name="connsiteX4" fmla="*/ 586193 w 586193"/>
                        <a:gd name="connsiteY4" fmla="*/ 672172 h 701754"/>
                        <a:gd name="connsiteX0" fmla="*/ 0 w 586193"/>
                        <a:gd name="connsiteY0" fmla="*/ 610549 h 678639"/>
                        <a:gd name="connsiteX1" fmla="*/ 256460 w 586193"/>
                        <a:gd name="connsiteY1" fmla="*/ 512861 h 678639"/>
                        <a:gd name="connsiteX2" fmla="*/ 293096 w 586193"/>
                        <a:gd name="connsiteY2" fmla="*/ 0 h 678639"/>
                        <a:gd name="connsiteX3" fmla="*/ 366371 w 586193"/>
                        <a:gd name="connsiteY3" fmla="*/ 512861 h 678639"/>
                        <a:gd name="connsiteX4" fmla="*/ 586193 w 586193"/>
                        <a:gd name="connsiteY4" fmla="*/ 671604 h 678639"/>
                        <a:gd name="connsiteX0" fmla="*/ 0 w 586193"/>
                        <a:gd name="connsiteY0" fmla="*/ 610549 h 628603"/>
                        <a:gd name="connsiteX1" fmla="*/ 256460 w 586193"/>
                        <a:gd name="connsiteY1" fmla="*/ 512861 h 628603"/>
                        <a:gd name="connsiteX2" fmla="*/ 293096 w 586193"/>
                        <a:gd name="connsiteY2" fmla="*/ 0 h 628603"/>
                        <a:gd name="connsiteX3" fmla="*/ 366371 w 586193"/>
                        <a:gd name="connsiteY3" fmla="*/ 512861 h 628603"/>
                        <a:gd name="connsiteX4" fmla="*/ 586193 w 586193"/>
                        <a:gd name="connsiteY4" fmla="*/ 586127 h 628603"/>
                        <a:gd name="connsiteX0" fmla="*/ 0 w 586193"/>
                        <a:gd name="connsiteY0" fmla="*/ 610978 h 629032"/>
                        <a:gd name="connsiteX1" fmla="*/ 256460 w 586193"/>
                        <a:gd name="connsiteY1" fmla="*/ 513290 h 629032"/>
                        <a:gd name="connsiteX2" fmla="*/ 293096 w 586193"/>
                        <a:gd name="connsiteY2" fmla="*/ 429 h 629032"/>
                        <a:gd name="connsiteX3" fmla="*/ 341946 w 586193"/>
                        <a:gd name="connsiteY3" fmla="*/ 427813 h 629032"/>
                        <a:gd name="connsiteX4" fmla="*/ 586193 w 586193"/>
                        <a:gd name="connsiteY4" fmla="*/ 586556 h 629032"/>
                        <a:gd name="connsiteX0" fmla="*/ 0 w 573981"/>
                        <a:gd name="connsiteY0" fmla="*/ 610983 h 629037"/>
                        <a:gd name="connsiteX1" fmla="*/ 256460 w 573981"/>
                        <a:gd name="connsiteY1" fmla="*/ 513295 h 629037"/>
                        <a:gd name="connsiteX2" fmla="*/ 293096 w 573981"/>
                        <a:gd name="connsiteY2" fmla="*/ 434 h 629037"/>
                        <a:gd name="connsiteX3" fmla="*/ 341946 w 573981"/>
                        <a:gd name="connsiteY3" fmla="*/ 427818 h 629037"/>
                        <a:gd name="connsiteX4" fmla="*/ 573981 w 573981"/>
                        <a:gd name="connsiteY4" fmla="*/ 610983 h 629037"/>
                        <a:gd name="connsiteX0" fmla="*/ 0 w 573981"/>
                        <a:gd name="connsiteY0" fmla="*/ 610633 h 622467"/>
                        <a:gd name="connsiteX1" fmla="*/ 244248 w 573981"/>
                        <a:gd name="connsiteY1" fmla="*/ 464101 h 622467"/>
                        <a:gd name="connsiteX2" fmla="*/ 293096 w 573981"/>
                        <a:gd name="connsiteY2" fmla="*/ 84 h 622467"/>
                        <a:gd name="connsiteX3" fmla="*/ 341946 w 573981"/>
                        <a:gd name="connsiteY3" fmla="*/ 427468 h 622467"/>
                        <a:gd name="connsiteX4" fmla="*/ 573981 w 573981"/>
                        <a:gd name="connsiteY4" fmla="*/ 610633 h 622467"/>
                        <a:gd name="connsiteX0" fmla="*/ 0 w 573981"/>
                        <a:gd name="connsiteY0" fmla="*/ 610549 h 619840"/>
                        <a:gd name="connsiteX1" fmla="*/ 219823 w 573981"/>
                        <a:gd name="connsiteY1" fmla="*/ 427384 h 619840"/>
                        <a:gd name="connsiteX2" fmla="*/ 293096 w 573981"/>
                        <a:gd name="connsiteY2" fmla="*/ 0 h 619840"/>
                        <a:gd name="connsiteX3" fmla="*/ 341946 w 573981"/>
                        <a:gd name="connsiteY3" fmla="*/ 427384 h 619840"/>
                        <a:gd name="connsiteX4" fmla="*/ 573981 w 573981"/>
                        <a:gd name="connsiteY4" fmla="*/ 610549 h 619840"/>
                        <a:gd name="connsiteX0" fmla="*/ 0 w 587119"/>
                        <a:gd name="connsiteY0" fmla="*/ 610549 h 619840"/>
                        <a:gd name="connsiteX1" fmla="*/ 232961 w 587119"/>
                        <a:gd name="connsiteY1" fmla="*/ 427384 h 619840"/>
                        <a:gd name="connsiteX2" fmla="*/ 306234 w 587119"/>
                        <a:gd name="connsiteY2" fmla="*/ 0 h 619840"/>
                        <a:gd name="connsiteX3" fmla="*/ 355084 w 587119"/>
                        <a:gd name="connsiteY3" fmla="*/ 427384 h 619840"/>
                        <a:gd name="connsiteX4" fmla="*/ 587119 w 587119"/>
                        <a:gd name="connsiteY4" fmla="*/ 610549 h 619840"/>
                        <a:gd name="connsiteX0" fmla="*/ 0 w 587119"/>
                        <a:gd name="connsiteY0" fmla="*/ 610549 h 615936"/>
                        <a:gd name="connsiteX1" fmla="*/ 232961 w 587119"/>
                        <a:gd name="connsiteY1" fmla="*/ 427384 h 615936"/>
                        <a:gd name="connsiteX2" fmla="*/ 306234 w 587119"/>
                        <a:gd name="connsiteY2" fmla="*/ 0 h 615936"/>
                        <a:gd name="connsiteX3" fmla="*/ 355084 w 587119"/>
                        <a:gd name="connsiteY3" fmla="*/ 427384 h 615936"/>
                        <a:gd name="connsiteX4" fmla="*/ 587119 w 587119"/>
                        <a:gd name="connsiteY4" fmla="*/ 610549 h 615936"/>
                        <a:gd name="connsiteX0" fmla="*/ 0 w 587119"/>
                        <a:gd name="connsiteY0" fmla="*/ 610549 h 610719"/>
                        <a:gd name="connsiteX1" fmla="*/ 232961 w 587119"/>
                        <a:gd name="connsiteY1" fmla="*/ 427384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47706"/>
                        <a:gd name="connsiteY0" fmla="*/ 613251 h 613251"/>
                        <a:gd name="connsiteX1" fmla="*/ 154134 w 547706"/>
                        <a:gd name="connsiteY1" fmla="*/ 424682 h 613251"/>
                        <a:gd name="connsiteX2" fmla="*/ 266821 w 547706"/>
                        <a:gd name="connsiteY2" fmla="*/ 0 h 613251"/>
                        <a:gd name="connsiteX3" fmla="*/ 355085 w 547706"/>
                        <a:gd name="connsiteY3" fmla="*/ 427384 h 613251"/>
                        <a:gd name="connsiteX4" fmla="*/ 547706 w 547706"/>
                        <a:gd name="connsiteY4" fmla="*/ 610549 h 613251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0258" h="610730">
                          <a:moveTo>
                            <a:pt x="0" y="610549"/>
                          </a:moveTo>
                          <a:cubicBezTo>
                            <a:pt x="161662" y="609386"/>
                            <a:pt x="170974" y="534546"/>
                            <a:pt x="206686" y="424682"/>
                          </a:cubicBezTo>
                          <a:cubicBezTo>
                            <a:pt x="242398" y="314818"/>
                            <a:pt x="285881" y="-450"/>
                            <a:pt x="319373" y="0"/>
                          </a:cubicBezTo>
                          <a:cubicBezTo>
                            <a:pt x="352865" y="450"/>
                            <a:pt x="382719" y="317519"/>
                            <a:pt x="407637" y="427384"/>
                          </a:cubicBezTo>
                          <a:cubicBezTo>
                            <a:pt x="441313" y="534546"/>
                            <a:pt x="484117" y="615073"/>
                            <a:pt x="600258" y="610549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1F497D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 defTabSz="4572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>
                        <a:solidFill>
                          <a:prstClr val="black"/>
                        </a:solidFill>
                        <a:latin typeface="News Gothic MT"/>
                        <a:cs typeface="News Gothic MT"/>
                      </a:endParaRPr>
                    </a:p>
                  </p:txBody>
                </p:sp>
                <p:sp>
                  <p:nvSpPr>
                    <p:cNvPr id="353" name="Freeform 352"/>
                    <p:cNvSpPr/>
                    <p:nvPr/>
                  </p:nvSpPr>
                  <p:spPr>
                    <a:xfrm>
                      <a:off x="1113069" y="3426813"/>
                      <a:ext cx="142805" cy="491172"/>
                    </a:xfrm>
                    <a:custGeom>
                      <a:avLst/>
                      <a:gdLst>
                        <a:gd name="connsiteX0" fmla="*/ 0 w 586193"/>
                        <a:gd name="connsiteY0" fmla="*/ 610573 h 701210"/>
                        <a:gd name="connsiteX1" fmla="*/ 232035 w 586193"/>
                        <a:gd name="connsiteY1" fmla="*/ 598362 h 701210"/>
                        <a:gd name="connsiteX2" fmla="*/ 293096 w 586193"/>
                        <a:gd name="connsiteY2" fmla="*/ 24 h 701210"/>
                        <a:gd name="connsiteX3" fmla="*/ 366371 w 586193"/>
                        <a:gd name="connsiteY3" fmla="*/ 622784 h 701210"/>
                        <a:gd name="connsiteX4" fmla="*/ 586193 w 586193"/>
                        <a:gd name="connsiteY4" fmla="*/ 671628 h 701210"/>
                        <a:gd name="connsiteX0" fmla="*/ 0 w 586193"/>
                        <a:gd name="connsiteY0" fmla="*/ 611117 h 701754"/>
                        <a:gd name="connsiteX1" fmla="*/ 256460 w 586193"/>
                        <a:gd name="connsiteY1" fmla="*/ 513429 h 701754"/>
                        <a:gd name="connsiteX2" fmla="*/ 293096 w 586193"/>
                        <a:gd name="connsiteY2" fmla="*/ 568 h 701754"/>
                        <a:gd name="connsiteX3" fmla="*/ 366371 w 586193"/>
                        <a:gd name="connsiteY3" fmla="*/ 623328 h 701754"/>
                        <a:gd name="connsiteX4" fmla="*/ 586193 w 586193"/>
                        <a:gd name="connsiteY4" fmla="*/ 672172 h 701754"/>
                        <a:gd name="connsiteX0" fmla="*/ 0 w 586193"/>
                        <a:gd name="connsiteY0" fmla="*/ 610549 h 678639"/>
                        <a:gd name="connsiteX1" fmla="*/ 256460 w 586193"/>
                        <a:gd name="connsiteY1" fmla="*/ 512861 h 678639"/>
                        <a:gd name="connsiteX2" fmla="*/ 293096 w 586193"/>
                        <a:gd name="connsiteY2" fmla="*/ 0 h 678639"/>
                        <a:gd name="connsiteX3" fmla="*/ 366371 w 586193"/>
                        <a:gd name="connsiteY3" fmla="*/ 512861 h 678639"/>
                        <a:gd name="connsiteX4" fmla="*/ 586193 w 586193"/>
                        <a:gd name="connsiteY4" fmla="*/ 671604 h 678639"/>
                        <a:gd name="connsiteX0" fmla="*/ 0 w 586193"/>
                        <a:gd name="connsiteY0" fmla="*/ 610549 h 628603"/>
                        <a:gd name="connsiteX1" fmla="*/ 256460 w 586193"/>
                        <a:gd name="connsiteY1" fmla="*/ 512861 h 628603"/>
                        <a:gd name="connsiteX2" fmla="*/ 293096 w 586193"/>
                        <a:gd name="connsiteY2" fmla="*/ 0 h 628603"/>
                        <a:gd name="connsiteX3" fmla="*/ 366371 w 586193"/>
                        <a:gd name="connsiteY3" fmla="*/ 512861 h 628603"/>
                        <a:gd name="connsiteX4" fmla="*/ 586193 w 586193"/>
                        <a:gd name="connsiteY4" fmla="*/ 586127 h 628603"/>
                        <a:gd name="connsiteX0" fmla="*/ 0 w 586193"/>
                        <a:gd name="connsiteY0" fmla="*/ 610978 h 629032"/>
                        <a:gd name="connsiteX1" fmla="*/ 256460 w 586193"/>
                        <a:gd name="connsiteY1" fmla="*/ 513290 h 629032"/>
                        <a:gd name="connsiteX2" fmla="*/ 293096 w 586193"/>
                        <a:gd name="connsiteY2" fmla="*/ 429 h 629032"/>
                        <a:gd name="connsiteX3" fmla="*/ 341946 w 586193"/>
                        <a:gd name="connsiteY3" fmla="*/ 427813 h 629032"/>
                        <a:gd name="connsiteX4" fmla="*/ 586193 w 586193"/>
                        <a:gd name="connsiteY4" fmla="*/ 586556 h 629032"/>
                        <a:gd name="connsiteX0" fmla="*/ 0 w 573981"/>
                        <a:gd name="connsiteY0" fmla="*/ 610983 h 629037"/>
                        <a:gd name="connsiteX1" fmla="*/ 256460 w 573981"/>
                        <a:gd name="connsiteY1" fmla="*/ 513295 h 629037"/>
                        <a:gd name="connsiteX2" fmla="*/ 293096 w 573981"/>
                        <a:gd name="connsiteY2" fmla="*/ 434 h 629037"/>
                        <a:gd name="connsiteX3" fmla="*/ 341946 w 573981"/>
                        <a:gd name="connsiteY3" fmla="*/ 427818 h 629037"/>
                        <a:gd name="connsiteX4" fmla="*/ 573981 w 573981"/>
                        <a:gd name="connsiteY4" fmla="*/ 610983 h 629037"/>
                        <a:gd name="connsiteX0" fmla="*/ 0 w 573981"/>
                        <a:gd name="connsiteY0" fmla="*/ 610633 h 622467"/>
                        <a:gd name="connsiteX1" fmla="*/ 244248 w 573981"/>
                        <a:gd name="connsiteY1" fmla="*/ 464101 h 622467"/>
                        <a:gd name="connsiteX2" fmla="*/ 293096 w 573981"/>
                        <a:gd name="connsiteY2" fmla="*/ 84 h 622467"/>
                        <a:gd name="connsiteX3" fmla="*/ 341946 w 573981"/>
                        <a:gd name="connsiteY3" fmla="*/ 427468 h 622467"/>
                        <a:gd name="connsiteX4" fmla="*/ 573981 w 573981"/>
                        <a:gd name="connsiteY4" fmla="*/ 610633 h 622467"/>
                        <a:gd name="connsiteX0" fmla="*/ 0 w 573981"/>
                        <a:gd name="connsiteY0" fmla="*/ 610549 h 619840"/>
                        <a:gd name="connsiteX1" fmla="*/ 219823 w 573981"/>
                        <a:gd name="connsiteY1" fmla="*/ 427384 h 619840"/>
                        <a:gd name="connsiteX2" fmla="*/ 293096 w 573981"/>
                        <a:gd name="connsiteY2" fmla="*/ 0 h 619840"/>
                        <a:gd name="connsiteX3" fmla="*/ 341946 w 573981"/>
                        <a:gd name="connsiteY3" fmla="*/ 427384 h 619840"/>
                        <a:gd name="connsiteX4" fmla="*/ 573981 w 573981"/>
                        <a:gd name="connsiteY4" fmla="*/ 610549 h 619840"/>
                        <a:gd name="connsiteX0" fmla="*/ 0 w 587119"/>
                        <a:gd name="connsiteY0" fmla="*/ 610549 h 619840"/>
                        <a:gd name="connsiteX1" fmla="*/ 232961 w 587119"/>
                        <a:gd name="connsiteY1" fmla="*/ 427384 h 619840"/>
                        <a:gd name="connsiteX2" fmla="*/ 306234 w 587119"/>
                        <a:gd name="connsiteY2" fmla="*/ 0 h 619840"/>
                        <a:gd name="connsiteX3" fmla="*/ 355084 w 587119"/>
                        <a:gd name="connsiteY3" fmla="*/ 427384 h 619840"/>
                        <a:gd name="connsiteX4" fmla="*/ 587119 w 587119"/>
                        <a:gd name="connsiteY4" fmla="*/ 610549 h 619840"/>
                        <a:gd name="connsiteX0" fmla="*/ 0 w 587119"/>
                        <a:gd name="connsiteY0" fmla="*/ 610549 h 615936"/>
                        <a:gd name="connsiteX1" fmla="*/ 232961 w 587119"/>
                        <a:gd name="connsiteY1" fmla="*/ 427384 h 615936"/>
                        <a:gd name="connsiteX2" fmla="*/ 306234 w 587119"/>
                        <a:gd name="connsiteY2" fmla="*/ 0 h 615936"/>
                        <a:gd name="connsiteX3" fmla="*/ 355084 w 587119"/>
                        <a:gd name="connsiteY3" fmla="*/ 427384 h 615936"/>
                        <a:gd name="connsiteX4" fmla="*/ 587119 w 587119"/>
                        <a:gd name="connsiteY4" fmla="*/ 610549 h 615936"/>
                        <a:gd name="connsiteX0" fmla="*/ 0 w 587119"/>
                        <a:gd name="connsiteY0" fmla="*/ 610549 h 610719"/>
                        <a:gd name="connsiteX1" fmla="*/ 232961 w 587119"/>
                        <a:gd name="connsiteY1" fmla="*/ 427384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47706"/>
                        <a:gd name="connsiteY0" fmla="*/ 613251 h 613251"/>
                        <a:gd name="connsiteX1" fmla="*/ 154134 w 547706"/>
                        <a:gd name="connsiteY1" fmla="*/ 424682 h 613251"/>
                        <a:gd name="connsiteX2" fmla="*/ 266821 w 547706"/>
                        <a:gd name="connsiteY2" fmla="*/ 0 h 613251"/>
                        <a:gd name="connsiteX3" fmla="*/ 355085 w 547706"/>
                        <a:gd name="connsiteY3" fmla="*/ 427384 h 613251"/>
                        <a:gd name="connsiteX4" fmla="*/ 547706 w 547706"/>
                        <a:gd name="connsiteY4" fmla="*/ 610549 h 613251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0258" h="610730">
                          <a:moveTo>
                            <a:pt x="0" y="610549"/>
                          </a:moveTo>
                          <a:cubicBezTo>
                            <a:pt x="161662" y="609386"/>
                            <a:pt x="170974" y="534546"/>
                            <a:pt x="206686" y="424682"/>
                          </a:cubicBezTo>
                          <a:cubicBezTo>
                            <a:pt x="242398" y="314818"/>
                            <a:pt x="285881" y="-450"/>
                            <a:pt x="319373" y="0"/>
                          </a:cubicBezTo>
                          <a:cubicBezTo>
                            <a:pt x="352865" y="450"/>
                            <a:pt x="382719" y="317519"/>
                            <a:pt x="407637" y="427384"/>
                          </a:cubicBezTo>
                          <a:cubicBezTo>
                            <a:pt x="441313" y="534546"/>
                            <a:pt x="484117" y="615073"/>
                            <a:pt x="600258" y="610549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28575" cmpd="sng">
                      <a:solidFill>
                        <a:srgbClr val="FF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 defTabSz="4572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>
                        <a:solidFill>
                          <a:prstClr val="black"/>
                        </a:solidFill>
                        <a:latin typeface="News Gothic MT"/>
                        <a:cs typeface="News Gothic MT"/>
                      </a:endParaRPr>
                    </a:p>
                  </p:txBody>
                </p:sp>
                <p:sp>
                  <p:nvSpPr>
                    <p:cNvPr id="354" name="Freeform 353"/>
                    <p:cNvSpPr/>
                    <p:nvPr/>
                  </p:nvSpPr>
                  <p:spPr>
                    <a:xfrm>
                      <a:off x="1290765" y="3489470"/>
                      <a:ext cx="182775" cy="424014"/>
                    </a:xfrm>
                    <a:custGeom>
                      <a:avLst/>
                      <a:gdLst>
                        <a:gd name="connsiteX0" fmla="*/ 0 w 586193"/>
                        <a:gd name="connsiteY0" fmla="*/ 610573 h 701210"/>
                        <a:gd name="connsiteX1" fmla="*/ 232035 w 586193"/>
                        <a:gd name="connsiteY1" fmla="*/ 598362 h 701210"/>
                        <a:gd name="connsiteX2" fmla="*/ 293096 w 586193"/>
                        <a:gd name="connsiteY2" fmla="*/ 24 h 701210"/>
                        <a:gd name="connsiteX3" fmla="*/ 366371 w 586193"/>
                        <a:gd name="connsiteY3" fmla="*/ 622784 h 701210"/>
                        <a:gd name="connsiteX4" fmla="*/ 586193 w 586193"/>
                        <a:gd name="connsiteY4" fmla="*/ 671628 h 701210"/>
                        <a:gd name="connsiteX0" fmla="*/ 0 w 586193"/>
                        <a:gd name="connsiteY0" fmla="*/ 611117 h 701754"/>
                        <a:gd name="connsiteX1" fmla="*/ 256460 w 586193"/>
                        <a:gd name="connsiteY1" fmla="*/ 513429 h 701754"/>
                        <a:gd name="connsiteX2" fmla="*/ 293096 w 586193"/>
                        <a:gd name="connsiteY2" fmla="*/ 568 h 701754"/>
                        <a:gd name="connsiteX3" fmla="*/ 366371 w 586193"/>
                        <a:gd name="connsiteY3" fmla="*/ 623328 h 701754"/>
                        <a:gd name="connsiteX4" fmla="*/ 586193 w 586193"/>
                        <a:gd name="connsiteY4" fmla="*/ 672172 h 701754"/>
                        <a:gd name="connsiteX0" fmla="*/ 0 w 586193"/>
                        <a:gd name="connsiteY0" fmla="*/ 610549 h 678639"/>
                        <a:gd name="connsiteX1" fmla="*/ 256460 w 586193"/>
                        <a:gd name="connsiteY1" fmla="*/ 512861 h 678639"/>
                        <a:gd name="connsiteX2" fmla="*/ 293096 w 586193"/>
                        <a:gd name="connsiteY2" fmla="*/ 0 h 678639"/>
                        <a:gd name="connsiteX3" fmla="*/ 366371 w 586193"/>
                        <a:gd name="connsiteY3" fmla="*/ 512861 h 678639"/>
                        <a:gd name="connsiteX4" fmla="*/ 586193 w 586193"/>
                        <a:gd name="connsiteY4" fmla="*/ 671604 h 678639"/>
                        <a:gd name="connsiteX0" fmla="*/ 0 w 586193"/>
                        <a:gd name="connsiteY0" fmla="*/ 610549 h 628603"/>
                        <a:gd name="connsiteX1" fmla="*/ 256460 w 586193"/>
                        <a:gd name="connsiteY1" fmla="*/ 512861 h 628603"/>
                        <a:gd name="connsiteX2" fmla="*/ 293096 w 586193"/>
                        <a:gd name="connsiteY2" fmla="*/ 0 h 628603"/>
                        <a:gd name="connsiteX3" fmla="*/ 366371 w 586193"/>
                        <a:gd name="connsiteY3" fmla="*/ 512861 h 628603"/>
                        <a:gd name="connsiteX4" fmla="*/ 586193 w 586193"/>
                        <a:gd name="connsiteY4" fmla="*/ 586127 h 628603"/>
                        <a:gd name="connsiteX0" fmla="*/ 0 w 586193"/>
                        <a:gd name="connsiteY0" fmla="*/ 610978 h 629032"/>
                        <a:gd name="connsiteX1" fmla="*/ 256460 w 586193"/>
                        <a:gd name="connsiteY1" fmla="*/ 513290 h 629032"/>
                        <a:gd name="connsiteX2" fmla="*/ 293096 w 586193"/>
                        <a:gd name="connsiteY2" fmla="*/ 429 h 629032"/>
                        <a:gd name="connsiteX3" fmla="*/ 341946 w 586193"/>
                        <a:gd name="connsiteY3" fmla="*/ 427813 h 629032"/>
                        <a:gd name="connsiteX4" fmla="*/ 586193 w 586193"/>
                        <a:gd name="connsiteY4" fmla="*/ 586556 h 629032"/>
                        <a:gd name="connsiteX0" fmla="*/ 0 w 573981"/>
                        <a:gd name="connsiteY0" fmla="*/ 610983 h 629037"/>
                        <a:gd name="connsiteX1" fmla="*/ 256460 w 573981"/>
                        <a:gd name="connsiteY1" fmla="*/ 513295 h 629037"/>
                        <a:gd name="connsiteX2" fmla="*/ 293096 w 573981"/>
                        <a:gd name="connsiteY2" fmla="*/ 434 h 629037"/>
                        <a:gd name="connsiteX3" fmla="*/ 341946 w 573981"/>
                        <a:gd name="connsiteY3" fmla="*/ 427818 h 629037"/>
                        <a:gd name="connsiteX4" fmla="*/ 573981 w 573981"/>
                        <a:gd name="connsiteY4" fmla="*/ 610983 h 629037"/>
                        <a:gd name="connsiteX0" fmla="*/ 0 w 573981"/>
                        <a:gd name="connsiteY0" fmla="*/ 610633 h 622467"/>
                        <a:gd name="connsiteX1" fmla="*/ 244248 w 573981"/>
                        <a:gd name="connsiteY1" fmla="*/ 464101 h 622467"/>
                        <a:gd name="connsiteX2" fmla="*/ 293096 w 573981"/>
                        <a:gd name="connsiteY2" fmla="*/ 84 h 622467"/>
                        <a:gd name="connsiteX3" fmla="*/ 341946 w 573981"/>
                        <a:gd name="connsiteY3" fmla="*/ 427468 h 622467"/>
                        <a:gd name="connsiteX4" fmla="*/ 573981 w 573981"/>
                        <a:gd name="connsiteY4" fmla="*/ 610633 h 622467"/>
                        <a:gd name="connsiteX0" fmla="*/ 0 w 573981"/>
                        <a:gd name="connsiteY0" fmla="*/ 610549 h 619840"/>
                        <a:gd name="connsiteX1" fmla="*/ 219823 w 573981"/>
                        <a:gd name="connsiteY1" fmla="*/ 427384 h 619840"/>
                        <a:gd name="connsiteX2" fmla="*/ 293096 w 573981"/>
                        <a:gd name="connsiteY2" fmla="*/ 0 h 619840"/>
                        <a:gd name="connsiteX3" fmla="*/ 341946 w 573981"/>
                        <a:gd name="connsiteY3" fmla="*/ 427384 h 619840"/>
                        <a:gd name="connsiteX4" fmla="*/ 573981 w 573981"/>
                        <a:gd name="connsiteY4" fmla="*/ 610549 h 619840"/>
                        <a:gd name="connsiteX0" fmla="*/ 0 w 587119"/>
                        <a:gd name="connsiteY0" fmla="*/ 610549 h 619840"/>
                        <a:gd name="connsiteX1" fmla="*/ 232961 w 587119"/>
                        <a:gd name="connsiteY1" fmla="*/ 427384 h 619840"/>
                        <a:gd name="connsiteX2" fmla="*/ 306234 w 587119"/>
                        <a:gd name="connsiteY2" fmla="*/ 0 h 619840"/>
                        <a:gd name="connsiteX3" fmla="*/ 355084 w 587119"/>
                        <a:gd name="connsiteY3" fmla="*/ 427384 h 619840"/>
                        <a:gd name="connsiteX4" fmla="*/ 587119 w 587119"/>
                        <a:gd name="connsiteY4" fmla="*/ 610549 h 619840"/>
                        <a:gd name="connsiteX0" fmla="*/ 0 w 587119"/>
                        <a:gd name="connsiteY0" fmla="*/ 610549 h 615936"/>
                        <a:gd name="connsiteX1" fmla="*/ 232961 w 587119"/>
                        <a:gd name="connsiteY1" fmla="*/ 427384 h 615936"/>
                        <a:gd name="connsiteX2" fmla="*/ 306234 w 587119"/>
                        <a:gd name="connsiteY2" fmla="*/ 0 h 615936"/>
                        <a:gd name="connsiteX3" fmla="*/ 355084 w 587119"/>
                        <a:gd name="connsiteY3" fmla="*/ 427384 h 615936"/>
                        <a:gd name="connsiteX4" fmla="*/ 587119 w 587119"/>
                        <a:gd name="connsiteY4" fmla="*/ 610549 h 615936"/>
                        <a:gd name="connsiteX0" fmla="*/ 0 w 587119"/>
                        <a:gd name="connsiteY0" fmla="*/ 610549 h 610719"/>
                        <a:gd name="connsiteX1" fmla="*/ 232961 w 587119"/>
                        <a:gd name="connsiteY1" fmla="*/ 427384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55084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19"/>
                        <a:gd name="connsiteX1" fmla="*/ 193547 w 587119"/>
                        <a:gd name="connsiteY1" fmla="*/ 424682 h 610719"/>
                        <a:gd name="connsiteX2" fmla="*/ 306234 w 587119"/>
                        <a:gd name="connsiteY2" fmla="*/ 0 h 610719"/>
                        <a:gd name="connsiteX3" fmla="*/ 394498 w 587119"/>
                        <a:gd name="connsiteY3" fmla="*/ 427384 h 610719"/>
                        <a:gd name="connsiteX4" fmla="*/ 587119 w 587119"/>
                        <a:gd name="connsiteY4" fmla="*/ 610549 h 610719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87119"/>
                        <a:gd name="connsiteY0" fmla="*/ 610549 h 610730"/>
                        <a:gd name="connsiteX1" fmla="*/ 193547 w 587119"/>
                        <a:gd name="connsiteY1" fmla="*/ 424682 h 610730"/>
                        <a:gd name="connsiteX2" fmla="*/ 306234 w 587119"/>
                        <a:gd name="connsiteY2" fmla="*/ 0 h 610730"/>
                        <a:gd name="connsiteX3" fmla="*/ 394498 w 587119"/>
                        <a:gd name="connsiteY3" fmla="*/ 427384 h 610730"/>
                        <a:gd name="connsiteX4" fmla="*/ 587119 w 587119"/>
                        <a:gd name="connsiteY4" fmla="*/ 610549 h 610730"/>
                        <a:gd name="connsiteX0" fmla="*/ 0 w 547706"/>
                        <a:gd name="connsiteY0" fmla="*/ 613251 h 613251"/>
                        <a:gd name="connsiteX1" fmla="*/ 154134 w 547706"/>
                        <a:gd name="connsiteY1" fmla="*/ 424682 h 613251"/>
                        <a:gd name="connsiteX2" fmla="*/ 266821 w 547706"/>
                        <a:gd name="connsiteY2" fmla="*/ 0 h 613251"/>
                        <a:gd name="connsiteX3" fmla="*/ 355085 w 547706"/>
                        <a:gd name="connsiteY3" fmla="*/ 427384 h 613251"/>
                        <a:gd name="connsiteX4" fmla="*/ 547706 w 547706"/>
                        <a:gd name="connsiteY4" fmla="*/ 610549 h 613251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  <a:gd name="connsiteX0" fmla="*/ 0 w 600258"/>
                        <a:gd name="connsiteY0" fmla="*/ 610549 h 610730"/>
                        <a:gd name="connsiteX1" fmla="*/ 206686 w 600258"/>
                        <a:gd name="connsiteY1" fmla="*/ 424682 h 610730"/>
                        <a:gd name="connsiteX2" fmla="*/ 319373 w 600258"/>
                        <a:gd name="connsiteY2" fmla="*/ 0 h 610730"/>
                        <a:gd name="connsiteX3" fmla="*/ 407637 w 600258"/>
                        <a:gd name="connsiteY3" fmla="*/ 427384 h 610730"/>
                        <a:gd name="connsiteX4" fmla="*/ 600258 w 600258"/>
                        <a:gd name="connsiteY4" fmla="*/ 610549 h 6107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0258" h="610730">
                          <a:moveTo>
                            <a:pt x="0" y="610549"/>
                          </a:moveTo>
                          <a:cubicBezTo>
                            <a:pt x="161662" y="609386"/>
                            <a:pt x="170974" y="534546"/>
                            <a:pt x="206686" y="424682"/>
                          </a:cubicBezTo>
                          <a:cubicBezTo>
                            <a:pt x="242398" y="314818"/>
                            <a:pt x="285881" y="-450"/>
                            <a:pt x="319373" y="0"/>
                          </a:cubicBezTo>
                          <a:cubicBezTo>
                            <a:pt x="352865" y="450"/>
                            <a:pt x="382719" y="317519"/>
                            <a:pt x="407637" y="427384"/>
                          </a:cubicBezTo>
                          <a:cubicBezTo>
                            <a:pt x="441313" y="534546"/>
                            <a:pt x="484117" y="615073"/>
                            <a:pt x="600258" y="610549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00FF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 defTabSz="4572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>
                        <a:solidFill>
                          <a:prstClr val="black"/>
                        </a:solidFill>
                        <a:latin typeface="News Gothic MT"/>
                        <a:cs typeface="News Gothic MT"/>
                      </a:endParaRPr>
                    </a:p>
                  </p:txBody>
                </p:sp>
                <p:cxnSp>
                  <p:nvCxnSpPr>
                    <p:cNvPr id="355" name="Straight Arrow Connector 354"/>
                    <p:cNvCxnSpPr/>
                    <p:nvPr/>
                  </p:nvCxnSpPr>
                  <p:spPr>
                    <a:xfrm>
                      <a:off x="515192" y="3925145"/>
                      <a:ext cx="1619260" cy="0"/>
                    </a:xfrm>
                    <a:prstGeom prst="straightConnector1">
                      <a:avLst/>
                    </a:prstGeom>
                    <a:ln w="19050" cmpd="sng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343" name="Freeform 342"/>
                <p:cNvSpPr/>
                <p:nvPr/>
              </p:nvSpPr>
              <p:spPr>
                <a:xfrm>
                  <a:off x="5038725" y="5194426"/>
                  <a:ext cx="134007" cy="650314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  <p:sp>
              <p:nvSpPr>
                <p:cNvPr id="344" name="Freeform 343"/>
                <p:cNvSpPr/>
                <p:nvPr/>
              </p:nvSpPr>
              <p:spPr>
                <a:xfrm>
                  <a:off x="5883639" y="5365473"/>
                  <a:ext cx="120164" cy="478211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  <p:sp>
              <p:nvSpPr>
                <p:cNvPr id="345" name="Freeform 344"/>
                <p:cNvSpPr/>
                <p:nvPr/>
              </p:nvSpPr>
              <p:spPr>
                <a:xfrm>
                  <a:off x="5575299" y="5522844"/>
                  <a:ext cx="129439" cy="320465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  <p:sp>
              <p:nvSpPr>
                <p:cNvPr id="346" name="Freeform 345"/>
                <p:cNvSpPr/>
                <p:nvPr/>
              </p:nvSpPr>
              <p:spPr>
                <a:xfrm>
                  <a:off x="4765297" y="5606296"/>
                  <a:ext cx="120164" cy="237012"/>
                </a:xfrm>
                <a:custGeom>
                  <a:avLst/>
                  <a:gdLst>
                    <a:gd name="connsiteX0" fmla="*/ 0 w 586193"/>
                    <a:gd name="connsiteY0" fmla="*/ 610573 h 701210"/>
                    <a:gd name="connsiteX1" fmla="*/ 232035 w 586193"/>
                    <a:gd name="connsiteY1" fmla="*/ 598362 h 701210"/>
                    <a:gd name="connsiteX2" fmla="*/ 293096 w 586193"/>
                    <a:gd name="connsiteY2" fmla="*/ 24 h 701210"/>
                    <a:gd name="connsiteX3" fmla="*/ 366371 w 586193"/>
                    <a:gd name="connsiteY3" fmla="*/ 622784 h 701210"/>
                    <a:gd name="connsiteX4" fmla="*/ 586193 w 586193"/>
                    <a:gd name="connsiteY4" fmla="*/ 671628 h 701210"/>
                    <a:gd name="connsiteX0" fmla="*/ 0 w 586193"/>
                    <a:gd name="connsiteY0" fmla="*/ 611117 h 701754"/>
                    <a:gd name="connsiteX1" fmla="*/ 256460 w 586193"/>
                    <a:gd name="connsiteY1" fmla="*/ 513429 h 701754"/>
                    <a:gd name="connsiteX2" fmla="*/ 293096 w 586193"/>
                    <a:gd name="connsiteY2" fmla="*/ 568 h 701754"/>
                    <a:gd name="connsiteX3" fmla="*/ 366371 w 586193"/>
                    <a:gd name="connsiteY3" fmla="*/ 623328 h 701754"/>
                    <a:gd name="connsiteX4" fmla="*/ 586193 w 586193"/>
                    <a:gd name="connsiteY4" fmla="*/ 672172 h 701754"/>
                    <a:gd name="connsiteX0" fmla="*/ 0 w 586193"/>
                    <a:gd name="connsiteY0" fmla="*/ 610549 h 678639"/>
                    <a:gd name="connsiteX1" fmla="*/ 256460 w 586193"/>
                    <a:gd name="connsiteY1" fmla="*/ 512861 h 678639"/>
                    <a:gd name="connsiteX2" fmla="*/ 293096 w 586193"/>
                    <a:gd name="connsiteY2" fmla="*/ 0 h 678639"/>
                    <a:gd name="connsiteX3" fmla="*/ 366371 w 586193"/>
                    <a:gd name="connsiteY3" fmla="*/ 512861 h 678639"/>
                    <a:gd name="connsiteX4" fmla="*/ 586193 w 586193"/>
                    <a:gd name="connsiteY4" fmla="*/ 671604 h 678639"/>
                    <a:gd name="connsiteX0" fmla="*/ 0 w 586193"/>
                    <a:gd name="connsiteY0" fmla="*/ 610549 h 628603"/>
                    <a:gd name="connsiteX1" fmla="*/ 256460 w 586193"/>
                    <a:gd name="connsiteY1" fmla="*/ 512861 h 628603"/>
                    <a:gd name="connsiteX2" fmla="*/ 293096 w 586193"/>
                    <a:gd name="connsiteY2" fmla="*/ 0 h 628603"/>
                    <a:gd name="connsiteX3" fmla="*/ 366371 w 586193"/>
                    <a:gd name="connsiteY3" fmla="*/ 512861 h 628603"/>
                    <a:gd name="connsiteX4" fmla="*/ 586193 w 586193"/>
                    <a:gd name="connsiteY4" fmla="*/ 586127 h 628603"/>
                    <a:gd name="connsiteX0" fmla="*/ 0 w 586193"/>
                    <a:gd name="connsiteY0" fmla="*/ 610978 h 629032"/>
                    <a:gd name="connsiteX1" fmla="*/ 256460 w 586193"/>
                    <a:gd name="connsiteY1" fmla="*/ 513290 h 629032"/>
                    <a:gd name="connsiteX2" fmla="*/ 293096 w 586193"/>
                    <a:gd name="connsiteY2" fmla="*/ 429 h 629032"/>
                    <a:gd name="connsiteX3" fmla="*/ 341946 w 586193"/>
                    <a:gd name="connsiteY3" fmla="*/ 427813 h 629032"/>
                    <a:gd name="connsiteX4" fmla="*/ 586193 w 586193"/>
                    <a:gd name="connsiteY4" fmla="*/ 586556 h 629032"/>
                    <a:gd name="connsiteX0" fmla="*/ 0 w 573981"/>
                    <a:gd name="connsiteY0" fmla="*/ 610983 h 629037"/>
                    <a:gd name="connsiteX1" fmla="*/ 256460 w 573981"/>
                    <a:gd name="connsiteY1" fmla="*/ 513295 h 629037"/>
                    <a:gd name="connsiteX2" fmla="*/ 293096 w 573981"/>
                    <a:gd name="connsiteY2" fmla="*/ 434 h 629037"/>
                    <a:gd name="connsiteX3" fmla="*/ 341946 w 573981"/>
                    <a:gd name="connsiteY3" fmla="*/ 427818 h 629037"/>
                    <a:gd name="connsiteX4" fmla="*/ 573981 w 573981"/>
                    <a:gd name="connsiteY4" fmla="*/ 610983 h 629037"/>
                    <a:gd name="connsiteX0" fmla="*/ 0 w 573981"/>
                    <a:gd name="connsiteY0" fmla="*/ 610633 h 622467"/>
                    <a:gd name="connsiteX1" fmla="*/ 244248 w 573981"/>
                    <a:gd name="connsiteY1" fmla="*/ 464101 h 622467"/>
                    <a:gd name="connsiteX2" fmla="*/ 293096 w 573981"/>
                    <a:gd name="connsiteY2" fmla="*/ 84 h 622467"/>
                    <a:gd name="connsiteX3" fmla="*/ 341946 w 573981"/>
                    <a:gd name="connsiteY3" fmla="*/ 427468 h 622467"/>
                    <a:gd name="connsiteX4" fmla="*/ 573981 w 573981"/>
                    <a:gd name="connsiteY4" fmla="*/ 610633 h 622467"/>
                    <a:gd name="connsiteX0" fmla="*/ 0 w 573981"/>
                    <a:gd name="connsiteY0" fmla="*/ 610549 h 619840"/>
                    <a:gd name="connsiteX1" fmla="*/ 219823 w 573981"/>
                    <a:gd name="connsiteY1" fmla="*/ 427384 h 619840"/>
                    <a:gd name="connsiteX2" fmla="*/ 293096 w 573981"/>
                    <a:gd name="connsiteY2" fmla="*/ 0 h 619840"/>
                    <a:gd name="connsiteX3" fmla="*/ 341946 w 573981"/>
                    <a:gd name="connsiteY3" fmla="*/ 427384 h 619840"/>
                    <a:gd name="connsiteX4" fmla="*/ 573981 w 573981"/>
                    <a:gd name="connsiteY4" fmla="*/ 610549 h 619840"/>
                    <a:gd name="connsiteX0" fmla="*/ 0 w 587119"/>
                    <a:gd name="connsiteY0" fmla="*/ 610549 h 619840"/>
                    <a:gd name="connsiteX1" fmla="*/ 232961 w 587119"/>
                    <a:gd name="connsiteY1" fmla="*/ 427384 h 619840"/>
                    <a:gd name="connsiteX2" fmla="*/ 306234 w 587119"/>
                    <a:gd name="connsiteY2" fmla="*/ 0 h 619840"/>
                    <a:gd name="connsiteX3" fmla="*/ 355084 w 587119"/>
                    <a:gd name="connsiteY3" fmla="*/ 427384 h 619840"/>
                    <a:gd name="connsiteX4" fmla="*/ 587119 w 587119"/>
                    <a:gd name="connsiteY4" fmla="*/ 610549 h 619840"/>
                    <a:gd name="connsiteX0" fmla="*/ 0 w 587119"/>
                    <a:gd name="connsiteY0" fmla="*/ 610549 h 615936"/>
                    <a:gd name="connsiteX1" fmla="*/ 232961 w 587119"/>
                    <a:gd name="connsiteY1" fmla="*/ 427384 h 615936"/>
                    <a:gd name="connsiteX2" fmla="*/ 306234 w 587119"/>
                    <a:gd name="connsiteY2" fmla="*/ 0 h 615936"/>
                    <a:gd name="connsiteX3" fmla="*/ 355084 w 587119"/>
                    <a:gd name="connsiteY3" fmla="*/ 427384 h 615936"/>
                    <a:gd name="connsiteX4" fmla="*/ 587119 w 587119"/>
                    <a:gd name="connsiteY4" fmla="*/ 610549 h 615936"/>
                    <a:gd name="connsiteX0" fmla="*/ 0 w 587119"/>
                    <a:gd name="connsiteY0" fmla="*/ 610549 h 610719"/>
                    <a:gd name="connsiteX1" fmla="*/ 232961 w 587119"/>
                    <a:gd name="connsiteY1" fmla="*/ 427384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55084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19"/>
                    <a:gd name="connsiteX1" fmla="*/ 193547 w 587119"/>
                    <a:gd name="connsiteY1" fmla="*/ 424682 h 610719"/>
                    <a:gd name="connsiteX2" fmla="*/ 306234 w 587119"/>
                    <a:gd name="connsiteY2" fmla="*/ 0 h 610719"/>
                    <a:gd name="connsiteX3" fmla="*/ 394498 w 587119"/>
                    <a:gd name="connsiteY3" fmla="*/ 427384 h 610719"/>
                    <a:gd name="connsiteX4" fmla="*/ 587119 w 587119"/>
                    <a:gd name="connsiteY4" fmla="*/ 610549 h 610719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87119"/>
                    <a:gd name="connsiteY0" fmla="*/ 610549 h 610730"/>
                    <a:gd name="connsiteX1" fmla="*/ 193547 w 587119"/>
                    <a:gd name="connsiteY1" fmla="*/ 424682 h 610730"/>
                    <a:gd name="connsiteX2" fmla="*/ 306234 w 587119"/>
                    <a:gd name="connsiteY2" fmla="*/ 0 h 610730"/>
                    <a:gd name="connsiteX3" fmla="*/ 394498 w 587119"/>
                    <a:gd name="connsiteY3" fmla="*/ 427384 h 610730"/>
                    <a:gd name="connsiteX4" fmla="*/ 587119 w 587119"/>
                    <a:gd name="connsiteY4" fmla="*/ 610549 h 610730"/>
                    <a:gd name="connsiteX0" fmla="*/ 0 w 547706"/>
                    <a:gd name="connsiteY0" fmla="*/ 613251 h 613251"/>
                    <a:gd name="connsiteX1" fmla="*/ 154134 w 547706"/>
                    <a:gd name="connsiteY1" fmla="*/ 424682 h 613251"/>
                    <a:gd name="connsiteX2" fmla="*/ 266821 w 547706"/>
                    <a:gd name="connsiteY2" fmla="*/ 0 h 613251"/>
                    <a:gd name="connsiteX3" fmla="*/ 355085 w 547706"/>
                    <a:gd name="connsiteY3" fmla="*/ 427384 h 613251"/>
                    <a:gd name="connsiteX4" fmla="*/ 547706 w 547706"/>
                    <a:gd name="connsiteY4" fmla="*/ 610549 h 613251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  <a:gd name="connsiteX0" fmla="*/ 0 w 600258"/>
                    <a:gd name="connsiteY0" fmla="*/ 610549 h 610730"/>
                    <a:gd name="connsiteX1" fmla="*/ 206686 w 600258"/>
                    <a:gd name="connsiteY1" fmla="*/ 424682 h 610730"/>
                    <a:gd name="connsiteX2" fmla="*/ 319373 w 600258"/>
                    <a:gd name="connsiteY2" fmla="*/ 0 h 610730"/>
                    <a:gd name="connsiteX3" fmla="*/ 407637 w 600258"/>
                    <a:gd name="connsiteY3" fmla="*/ 427384 h 610730"/>
                    <a:gd name="connsiteX4" fmla="*/ 600258 w 600258"/>
                    <a:gd name="connsiteY4" fmla="*/ 610549 h 61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258" h="610730">
                      <a:moveTo>
                        <a:pt x="0" y="610549"/>
                      </a:moveTo>
                      <a:cubicBezTo>
                        <a:pt x="161662" y="609386"/>
                        <a:pt x="170974" y="534546"/>
                        <a:pt x="206686" y="424682"/>
                      </a:cubicBezTo>
                      <a:cubicBezTo>
                        <a:pt x="242398" y="314818"/>
                        <a:pt x="285881" y="-450"/>
                        <a:pt x="319373" y="0"/>
                      </a:cubicBezTo>
                      <a:cubicBezTo>
                        <a:pt x="352865" y="450"/>
                        <a:pt x="382719" y="317519"/>
                        <a:pt x="407637" y="427384"/>
                      </a:cubicBezTo>
                      <a:cubicBezTo>
                        <a:pt x="441313" y="534546"/>
                        <a:pt x="484117" y="615073"/>
                        <a:pt x="600258" y="610549"/>
                      </a:cubicBezTo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4572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prstClr val="black"/>
                    </a:solidFill>
                    <a:latin typeface="News Gothic MT"/>
                    <a:cs typeface="News Gothic MT"/>
                  </a:endParaRPr>
                </a:p>
              </p:txBody>
            </p:sp>
          </p:grpSp>
          <p:sp>
            <p:nvSpPr>
              <p:cNvPr id="356" name="Freeform 355"/>
              <p:cNvSpPr/>
              <p:nvPr/>
            </p:nvSpPr>
            <p:spPr>
              <a:xfrm>
                <a:off x="4852184" y="4318760"/>
                <a:ext cx="149523" cy="85662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F79646"/>
              </a:solidFill>
              <a:ln w="28575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sp>
            <p:nvSpPr>
              <p:cNvPr id="357" name="Freeform 356"/>
              <p:cNvSpPr/>
              <p:nvPr/>
            </p:nvSpPr>
            <p:spPr>
              <a:xfrm>
                <a:off x="5228728" y="4353189"/>
                <a:ext cx="137719" cy="45719"/>
              </a:xfrm>
              <a:custGeom>
                <a:avLst/>
                <a:gdLst>
                  <a:gd name="connsiteX0" fmla="*/ 0 w 586193"/>
                  <a:gd name="connsiteY0" fmla="*/ 610573 h 701210"/>
                  <a:gd name="connsiteX1" fmla="*/ 232035 w 586193"/>
                  <a:gd name="connsiteY1" fmla="*/ 598362 h 701210"/>
                  <a:gd name="connsiteX2" fmla="*/ 293096 w 586193"/>
                  <a:gd name="connsiteY2" fmla="*/ 24 h 701210"/>
                  <a:gd name="connsiteX3" fmla="*/ 366371 w 586193"/>
                  <a:gd name="connsiteY3" fmla="*/ 622784 h 701210"/>
                  <a:gd name="connsiteX4" fmla="*/ 586193 w 586193"/>
                  <a:gd name="connsiteY4" fmla="*/ 671628 h 701210"/>
                  <a:gd name="connsiteX0" fmla="*/ 0 w 586193"/>
                  <a:gd name="connsiteY0" fmla="*/ 611117 h 701754"/>
                  <a:gd name="connsiteX1" fmla="*/ 256460 w 586193"/>
                  <a:gd name="connsiteY1" fmla="*/ 513429 h 701754"/>
                  <a:gd name="connsiteX2" fmla="*/ 293096 w 586193"/>
                  <a:gd name="connsiteY2" fmla="*/ 568 h 701754"/>
                  <a:gd name="connsiteX3" fmla="*/ 366371 w 586193"/>
                  <a:gd name="connsiteY3" fmla="*/ 623328 h 701754"/>
                  <a:gd name="connsiteX4" fmla="*/ 586193 w 586193"/>
                  <a:gd name="connsiteY4" fmla="*/ 672172 h 701754"/>
                  <a:gd name="connsiteX0" fmla="*/ 0 w 586193"/>
                  <a:gd name="connsiteY0" fmla="*/ 610549 h 678639"/>
                  <a:gd name="connsiteX1" fmla="*/ 256460 w 586193"/>
                  <a:gd name="connsiteY1" fmla="*/ 512861 h 678639"/>
                  <a:gd name="connsiteX2" fmla="*/ 293096 w 586193"/>
                  <a:gd name="connsiteY2" fmla="*/ 0 h 678639"/>
                  <a:gd name="connsiteX3" fmla="*/ 366371 w 586193"/>
                  <a:gd name="connsiteY3" fmla="*/ 512861 h 678639"/>
                  <a:gd name="connsiteX4" fmla="*/ 586193 w 586193"/>
                  <a:gd name="connsiteY4" fmla="*/ 671604 h 678639"/>
                  <a:gd name="connsiteX0" fmla="*/ 0 w 586193"/>
                  <a:gd name="connsiteY0" fmla="*/ 610549 h 628603"/>
                  <a:gd name="connsiteX1" fmla="*/ 256460 w 586193"/>
                  <a:gd name="connsiteY1" fmla="*/ 512861 h 628603"/>
                  <a:gd name="connsiteX2" fmla="*/ 293096 w 586193"/>
                  <a:gd name="connsiteY2" fmla="*/ 0 h 628603"/>
                  <a:gd name="connsiteX3" fmla="*/ 366371 w 586193"/>
                  <a:gd name="connsiteY3" fmla="*/ 512861 h 628603"/>
                  <a:gd name="connsiteX4" fmla="*/ 586193 w 586193"/>
                  <a:gd name="connsiteY4" fmla="*/ 586127 h 628603"/>
                  <a:gd name="connsiteX0" fmla="*/ 0 w 586193"/>
                  <a:gd name="connsiteY0" fmla="*/ 610978 h 629032"/>
                  <a:gd name="connsiteX1" fmla="*/ 256460 w 586193"/>
                  <a:gd name="connsiteY1" fmla="*/ 513290 h 629032"/>
                  <a:gd name="connsiteX2" fmla="*/ 293096 w 586193"/>
                  <a:gd name="connsiteY2" fmla="*/ 429 h 629032"/>
                  <a:gd name="connsiteX3" fmla="*/ 341946 w 586193"/>
                  <a:gd name="connsiteY3" fmla="*/ 427813 h 629032"/>
                  <a:gd name="connsiteX4" fmla="*/ 586193 w 586193"/>
                  <a:gd name="connsiteY4" fmla="*/ 586556 h 629032"/>
                  <a:gd name="connsiteX0" fmla="*/ 0 w 573981"/>
                  <a:gd name="connsiteY0" fmla="*/ 610983 h 629037"/>
                  <a:gd name="connsiteX1" fmla="*/ 256460 w 573981"/>
                  <a:gd name="connsiteY1" fmla="*/ 513295 h 629037"/>
                  <a:gd name="connsiteX2" fmla="*/ 293096 w 573981"/>
                  <a:gd name="connsiteY2" fmla="*/ 434 h 629037"/>
                  <a:gd name="connsiteX3" fmla="*/ 341946 w 573981"/>
                  <a:gd name="connsiteY3" fmla="*/ 427818 h 629037"/>
                  <a:gd name="connsiteX4" fmla="*/ 573981 w 573981"/>
                  <a:gd name="connsiteY4" fmla="*/ 610983 h 629037"/>
                  <a:gd name="connsiteX0" fmla="*/ 0 w 573981"/>
                  <a:gd name="connsiteY0" fmla="*/ 610633 h 622467"/>
                  <a:gd name="connsiteX1" fmla="*/ 244248 w 573981"/>
                  <a:gd name="connsiteY1" fmla="*/ 464101 h 622467"/>
                  <a:gd name="connsiteX2" fmla="*/ 293096 w 573981"/>
                  <a:gd name="connsiteY2" fmla="*/ 84 h 622467"/>
                  <a:gd name="connsiteX3" fmla="*/ 341946 w 573981"/>
                  <a:gd name="connsiteY3" fmla="*/ 427468 h 622467"/>
                  <a:gd name="connsiteX4" fmla="*/ 573981 w 573981"/>
                  <a:gd name="connsiteY4" fmla="*/ 610633 h 622467"/>
                  <a:gd name="connsiteX0" fmla="*/ 0 w 573981"/>
                  <a:gd name="connsiteY0" fmla="*/ 610549 h 619840"/>
                  <a:gd name="connsiteX1" fmla="*/ 219823 w 573981"/>
                  <a:gd name="connsiteY1" fmla="*/ 427384 h 619840"/>
                  <a:gd name="connsiteX2" fmla="*/ 293096 w 573981"/>
                  <a:gd name="connsiteY2" fmla="*/ 0 h 619840"/>
                  <a:gd name="connsiteX3" fmla="*/ 341946 w 573981"/>
                  <a:gd name="connsiteY3" fmla="*/ 427384 h 619840"/>
                  <a:gd name="connsiteX4" fmla="*/ 573981 w 573981"/>
                  <a:gd name="connsiteY4" fmla="*/ 610549 h 619840"/>
                  <a:gd name="connsiteX0" fmla="*/ 0 w 587119"/>
                  <a:gd name="connsiteY0" fmla="*/ 610549 h 619840"/>
                  <a:gd name="connsiteX1" fmla="*/ 232961 w 587119"/>
                  <a:gd name="connsiteY1" fmla="*/ 427384 h 619840"/>
                  <a:gd name="connsiteX2" fmla="*/ 306234 w 587119"/>
                  <a:gd name="connsiteY2" fmla="*/ 0 h 619840"/>
                  <a:gd name="connsiteX3" fmla="*/ 355084 w 587119"/>
                  <a:gd name="connsiteY3" fmla="*/ 427384 h 619840"/>
                  <a:gd name="connsiteX4" fmla="*/ 587119 w 587119"/>
                  <a:gd name="connsiteY4" fmla="*/ 610549 h 619840"/>
                  <a:gd name="connsiteX0" fmla="*/ 0 w 587119"/>
                  <a:gd name="connsiteY0" fmla="*/ 610549 h 615936"/>
                  <a:gd name="connsiteX1" fmla="*/ 232961 w 587119"/>
                  <a:gd name="connsiteY1" fmla="*/ 427384 h 615936"/>
                  <a:gd name="connsiteX2" fmla="*/ 306234 w 587119"/>
                  <a:gd name="connsiteY2" fmla="*/ 0 h 615936"/>
                  <a:gd name="connsiteX3" fmla="*/ 355084 w 587119"/>
                  <a:gd name="connsiteY3" fmla="*/ 427384 h 615936"/>
                  <a:gd name="connsiteX4" fmla="*/ 587119 w 587119"/>
                  <a:gd name="connsiteY4" fmla="*/ 610549 h 615936"/>
                  <a:gd name="connsiteX0" fmla="*/ 0 w 587119"/>
                  <a:gd name="connsiteY0" fmla="*/ 610549 h 610719"/>
                  <a:gd name="connsiteX1" fmla="*/ 232961 w 587119"/>
                  <a:gd name="connsiteY1" fmla="*/ 427384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55084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19"/>
                  <a:gd name="connsiteX1" fmla="*/ 193547 w 587119"/>
                  <a:gd name="connsiteY1" fmla="*/ 424682 h 610719"/>
                  <a:gd name="connsiteX2" fmla="*/ 306234 w 587119"/>
                  <a:gd name="connsiteY2" fmla="*/ 0 h 610719"/>
                  <a:gd name="connsiteX3" fmla="*/ 394498 w 587119"/>
                  <a:gd name="connsiteY3" fmla="*/ 427384 h 610719"/>
                  <a:gd name="connsiteX4" fmla="*/ 587119 w 587119"/>
                  <a:gd name="connsiteY4" fmla="*/ 610549 h 610719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87119"/>
                  <a:gd name="connsiteY0" fmla="*/ 610549 h 610730"/>
                  <a:gd name="connsiteX1" fmla="*/ 193547 w 587119"/>
                  <a:gd name="connsiteY1" fmla="*/ 424682 h 610730"/>
                  <a:gd name="connsiteX2" fmla="*/ 306234 w 587119"/>
                  <a:gd name="connsiteY2" fmla="*/ 0 h 610730"/>
                  <a:gd name="connsiteX3" fmla="*/ 394498 w 587119"/>
                  <a:gd name="connsiteY3" fmla="*/ 427384 h 610730"/>
                  <a:gd name="connsiteX4" fmla="*/ 587119 w 587119"/>
                  <a:gd name="connsiteY4" fmla="*/ 610549 h 610730"/>
                  <a:gd name="connsiteX0" fmla="*/ 0 w 547706"/>
                  <a:gd name="connsiteY0" fmla="*/ 613251 h 613251"/>
                  <a:gd name="connsiteX1" fmla="*/ 154134 w 547706"/>
                  <a:gd name="connsiteY1" fmla="*/ 424682 h 613251"/>
                  <a:gd name="connsiteX2" fmla="*/ 266821 w 547706"/>
                  <a:gd name="connsiteY2" fmla="*/ 0 h 613251"/>
                  <a:gd name="connsiteX3" fmla="*/ 355085 w 547706"/>
                  <a:gd name="connsiteY3" fmla="*/ 427384 h 613251"/>
                  <a:gd name="connsiteX4" fmla="*/ 547706 w 547706"/>
                  <a:gd name="connsiteY4" fmla="*/ 610549 h 613251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  <a:gd name="connsiteX0" fmla="*/ 0 w 600258"/>
                  <a:gd name="connsiteY0" fmla="*/ 610549 h 610730"/>
                  <a:gd name="connsiteX1" fmla="*/ 206686 w 600258"/>
                  <a:gd name="connsiteY1" fmla="*/ 424682 h 610730"/>
                  <a:gd name="connsiteX2" fmla="*/ 319373 w 600258"/>
                  <a:gd name="connsiteY2" fmla="*/ 0 h 610730"/>
                  <a:gd name="connsiteX3" fmla="*/ 407637 w 600258"/>
                  <a:gd name="connsiteY3" fmla="*/ 427384 h 610730"/>
                  <a:gd name="connsiteX4" fmla="*/ 600258 w 600258"/>
                  <a:gd name="connsiteY4" fmla="*/ 610549 h 61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58" h="610730">
                    <a:moveTo>
                      <a:pt x="0" y="610549"/>
                    </a:moveTo>
                    <a:cubicBezTo>
                      <a:pt x="161662" y="609386"/>
                      <a:pt x="170974" y="534546"/>
                      <a:pt x="206686" y="424682"/>
                    </a:cubicBezTo>
                    <a:cubicBezTo>
                      <a:pt x="242398" y="314818"/>
                      <a:pt x="285881" y="-450"/>
                      <a:pt x="319373" y="0"/>
                    </a:cubicBezTo>
                    <a:cubicBezTo>
                      <a:pt x="352865" y="450"/>
                      <a:pt x="382719" y="317519"/>
                      <a:pt x="407637" y="427384"/>
                    </a:cubicBezTo>
                    <a:cubicBezTo>
                      <a:pt x="441313" y="534546"/>
                      <a:pt x="484117" y="615073"/>
                      <a:pt x="600258" y="610549"/>
                    </a:cubicBezTo>
                  </a:path>
                </a:pathLst>
              </a:custGeom>
              <a:solidFill>
                <a:srgbClr val="F79646"/>
              </a:solidFill>
              <a:ln w="28575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prstClr val="black"/>
                  </a:solidFill>
                  <a:latin typeface="News Gothic MT"/>
                  <a:cs typeface="News Gothic MT"/>
                </a:endParaRPr>
              </a:p>
            </p:txBody>
          </p:sp>
          <p:cxnSp>
            <p:nvCxnSpPr>
              <p:cNvPr id="358" name="Straight Arrow Connector 357"/>
              <p:cNvCxnSpPr/>
              <p:nvPr/>
            </p:nvCxnSpPr>
            <p:spPr>
              <a:xfrm>
                <a:off x="4228671" y="4410347"/>
                <a:ext cx="1496036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6" name="Rectangle 205"/>
            <p:cNvSpPr/>
            <p:nvPr/>
          </p:nvSpPr>
          <p:spPr>
            <a:xfrm>
              <a:off x="4415081" y="1104381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5083702" y="1213032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08" name="Rectangle 207"/>
            <p:cNvSpPr/>
            <p:nvPr/>
          </p:nvSpPr>
          <p:spPr>
            <a:xfrm>
              <a:off x="5752323" y="1321683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09" name="Rectangle 208"/>
            <p:cNvSpPr/>
            <p:nvPr/>
          </p:nvSpPr>
          <p:spPr>
            <a:xfrm>
              <a:off x="6420944" y="1430334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7097923" y="1538985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3738102" y="995730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4068234" y="377255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4736855" y="485906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5405476" y="594557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15" name="Rectangle 214"/>
            <p:cNvSpPr/>
            <p:nvPr/>
          </p:nvSpPr>
          <p:spPr>
            <a:xfrm>
              <a:off x="6082455" y="703208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16" name="Rectangle 215"/>
            <p:cNvSpPr/>
            <p:nvPr/>
          </p:nvSpPr>
          <p:spPr>
            <a:xfrm>
              <a:off x="6759434" y="811859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17" name="Rectangle 216"/>
            <p:cNvSpPr/>
            <p:nvPr/>
          </p:nvSpPr>
          <p:spPr>
            <a:xfrm>
              <a:off x="4068234" y="1714499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18" name="Rectangle 217"/>
            <p:cNvSpPr/>
            <p:nvPr/>
          </p:nvSpPr>
          <p:spPr>
            <a:xfrm>
              <a:off x="4736855" y="1823150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19" name="Rectangle 218"/>
            <p:cNvSpPr/>
            <p:nvPr/>
          </p:nvSpPr>
          <p:spPr>
            <a:xfrm>
              <a:off x="5405476" y="1931801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20" name="Rectangle 219"/>
            <p:cNvSpPr/>
            <p:nvPr/>
          </p:nvSpPr>
          <p:spPr>
            <a:xfrm>
              <a:off x="6082455" y="2040452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21" name="Rectangle 220"/>
            <p:cNvSpPr/>
            <p:nvPr/>
          </p:nvSpPr>
          <p:spPr>
            <a:xfrm>
              <a:off x="6759434" y="2149103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222" name="Straight Connector 221"/>
            <p:cNvCxnSpPr>
              <a:stCxn id="212" idx="3"/>
              <a:endCxn id="217" idx="3"/>
            </p:cNvCxnSpPr>
            <p:nvPr/>
          </p:nvCxnSpPr>
          <p:spPr>
            <a:xfrm>
              <a:off x="4736855" y="427402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>
              <a:stCxn id="213" idx="3"/>
              <a:endCxn id="218" idx="3"/>
            </p:cNvCxnSpPr>
            <p:nvPr/>
          </p:nvCxnSpPr>
          <p:spPr>
            <a:xfrm>
              <a:off x="5405476" y="536053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>
              <a:stCxn id="214" idx="3"/>
              <a:endCxn id="219" idx="3"/>
            </p:cNvCxnSpPr>
            <p:nvPr/>
          </p:nvCxnSpPr>
          <p:spPr>
            <a:xfrm>
              <a:off x="6074097" y="644704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>
              <a:stCxn id="215" idx="3"/>
              <a:endCxn id="220" idx="3"/>
            </p:cNvCxnSpPr>
            <p:nvPr/>
          </p:nvCxnSpPr>
          <p:spPr>
            <a:xfrm>
              <a:off x="6751076" y="753355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>
              <a:stCxn id="216" idx="3"/>
              <a:endCxn id="221" idx="3"/>
            </p:cNvCxnSpPr>
            <p:nvPr/>
          </p:nvCxnSpPr>
          <p:spPr>
            <a:xfrm>
              <a:off x="7428055" y="862006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>
              <a:stCxn id="212" idx="1"/>
              <a:endCxn id="217" idx="1"/>
            </p:cNvCxnSpPr>
            <p:nvPr/>
          </p:nvCxnSpPr>
          <p:spPr>
            <a:xfrm>
              <a:off x="4068234" y="427402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TextBox 227"/>
            <p:cNvSpPr txBox="1"/>
            <p:nvPr/>
          </p:nvSpPr>
          <p:spPr>
            <a:xfrm>
              <a:off x="3756939" y="1054520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229" name="TextBox 228"/>
            <p:cNvSpPr txBox="1"/>
            <p:nvPr/>
          </p:nvSpPr>
          <p:spPr>
            <a:xfrm>
              <a:off x="4430384" y="1163171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230" name="TextBox 229"/>
            <p:cNvSpPr txBox="1"/>
            <p:nvPr/>
          </p:nvSpPr>
          <p:spPr>
            <a:xfrm>
              <a:off x="5097552" y="1272502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231" name="TextBox 230"/>
            <p:cNvSpPr txBox="1"/>
            <p:nvPr/>
          </p:nvSpPr>
          <p:spPr>
            <a:xfrm>
              <a:off x="5770999" y="1381152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6447976" y="1489805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233" name="TextBox 232"/>
            <p:cNvSpPr txBox="1"/>
            <p:nvPr/>
          </p:nvSpPr>
          <p:spPr>
            <a:xfrm>
              <a:off x="7116921" y="1598455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234" name="Rectangle 233"/>
            <p:cNvSpPr/>
            <p:nvPr/>
          </p:nvSpPr>
          <p:spPr>
            <a:xfrm>
              <a:off x="5752323" y="1330041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35" name="Rectangle 234"/>
            <p:cNvSpPr/>
            <p:nvPr/>
          </p:nvSpPr>
          <p:spPr>
            <a:xfrm>
              <a:off x="5405476" y="602915"/>
              <a:ext cx="668621" cy="100293"/>
            </a:xfrm>
            <a:prstGeom prst="rect">
              <a:avLst/>
            </a:prstGeom>
            <a:solidFill>
              <a:srgbClr val="9BBB59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36" name="Rectangle 235"/>
            <p:cNvSpPr/>
            <p:nvPr/>
          </p:nvSpPr>
          <p:spPr>
            <a:xfrm>
              <a:off x="6082455" y="711566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37" name="Rectangle 236"/>
            <p:cNvSpPr/>
            <p:nvPr/>
          </p:nvSpPr>
          <p:spPr>
            <a:xfrm>
              <a:off x="5395825" y="1940159"/>
              <a:ext cx="668621" cy="100293"/>
            </a:xfrm>
            <a:prstGeom prst="rect">
              <a:avLst/>
            </a:prstGeom>
            <a:solidFill>
              <a:srgbClr val="9BBB59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38" name="Rectangle 237"/>
            <p:cNvSpPr/>
            <p:nvPr/>
          </p:nvSpPr>
          <p:spPr>
            <a:xfrm>
              <a:off x="6072804" y="2048810"/>
              <a:ext cx="668621" cy="100293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39" name="TextBox 238"/>
            <p:cNvSpPr txBox="1"/>
            <p:nvPr/>
          </p:nvSpPr>
          <p:spPr>
            <a:xfrm>
              <a:off x="2553500" y="464415"/>
              <a:ext cx="1787199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= T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−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1</a:t>
              </a:r>
            </a:p>
          </p:txBody>
        </p:sp>
        <p:sp>
          <p:nvSpPr>
            <p:cNvPr id="240" name="TextBox 239"/>
            <p:cNvSpPr txBox="1"/>
            <p:nvPr/>
          </p:nvSpPr>
          <p:spPr>
            <a:xfrm>
              <a:off x="2553500" y="1159305"/>
              <a:ext cx="1787199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</a:t>
              </a: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=</a:t>
              </a: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 T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0</a:t>
              </a:r>
            </a:p>
          </p:txBody>
        </p:sp>
        <p:sp>
          <p:nvSpPr>
            <p:cNvPr id="241" name="TextBox 240"/>
            <p:cNvSpPr txBox="1"/>
            <p:nvPr/>
          </p:nvSpPr>
          <p:spPr>
            <a:xfrm>
              <a:off x="2553500" y="1826085"/>
              <a:ext cx="1787199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Time = T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ゴシック"/>
                  <a:cs typeface="News Gothic MT"/>
                </a:rPr>
                <a:t>+</a:t>
              </a:r>
              <a:r>
                <a:rPr lang="en-US" sz="1200" b="1" baseline="-25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1</a:t>
              </a:r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7771601" y="1660942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7433112" y="933815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sp>
          <p:nvSpPr>
            <p:cNvPr id="244" name="Rectangle 243"/>
            <p:cNvSpPr/>
            <p:nvPr/>
          </p:nvSpPr>
          <p:spPr>
            <a:xfrm>
              <a:off x="7433112" y="2271059"/>
              <a:ext cx="668621" cy="1002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  <p:cxnSp>
          <p:nvCxnSpPr>
            <p:cNvPr id="245" name="Straight Connector 244"/>
            <p:cNvCxnSpPr>
              <a:stCxn id="243" idx="3"/>
              <a:endCxn id="244" idx="3"/>
            </p:cNvCxnSpPr>
            <p:nvPr/>
          </p:nvCxnSpPr>
          <p:spPr>
            <a:xfrm>
              <a:off x="8101733" y="983962"/>
              <a:ext cx="0" cy="133724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TextBox 245"/>
            <p:cNvSpPr txBox="1"/>
            <p:nvPr/>
          </p:nvSpPr>
          <p:spPr>
            <a:xfrm>
              <a:off x="7790598" y="1720411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News Gothic MT"/>
                  <a:ea typeface="ＭＳ Ｐゴシック" charset="0"/>
                  <a:cs typeface="News Gothic MT"/>
                </a:rPr>
                <a:t>24  m/z</a:t>
              </a:r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5752323" y="1326967"/>
              <a:ext cx="320481" cy="103367"/>
            </a:xfrm>
            <a:prstGeom prst="rect">
              <a:avLst/>
            </a:prstGeom>
            <a:solidFill>
              <a:schemeClr val="accent3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  <a:latin typeface="News Gothic MT"/>
                <a:cs typeface="News Gothic M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43796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Processing Bruker Data Set 3 in Skyline</a:t>
            </a:r>
          </a:p>
        </p:txBody>
      </p:sp>
    </p:spTree>
    <p:extLst>
      <p:ext uri="{BB962C8B-B14F-4D97-AF65-F5344CB8AC3E}">
        <p14:creationId xmlns:p14="http://schemas.microsoft.com/office/powerpoint/2010/main" val="245867813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854"/>
            <a:ext cx="10515600" cy="1325563"/>
          </a:xfrm>
        </p:spPr>
        <p:txBody>
          <a:bodyPr/>
          <a:lstStyle/>
          <a:p>
            <a:r>
              <a:rPr lang="en-US" dirty="0"/>
              <a:t>Learn More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199" y="1219200"/>
            <a:ext cx="10231878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Webinar #16: Pan Human DIA with Skyline</a:t>
            </a:r>
          </a:p>
          <a:p>
            <a:pPr lvl="1"/>
            <a:r>
              <a:rPr lang="en-US" dirty="0"/>
              <a:t>1 billion peaks</a:t>
            </a:r>
          </a:p>
          <a:p>
            <a:r>
              <a:rPr lang="en-US" dirty="0"/>
              <a:t>Weeklong Courses 2017 </a:t>
            </a:r>
          </a:p>
          <a:p>
            <a:pPr lvl="1"/>
            <a:r>
              <a:rPr lang="en-US" dirty="0"/>
              <a:t>Northeastern University, Boston – May 1-3 – </a:t>
            </a:r>
            <a:r>
              <a:rPr lang="en-US" dirty="0">
                <a:solidFill>
                  <a:srgbClr val="FFC000"/>
                </a:solidFill>
              </a:rPr>
              <a:t>Full</a:t>
            </a:r>
          </a:p>
          <a:p>
            <a:pPr lvl="1"/>
            <a:r>
              <a:rPr lang="en-US" dirty="0"/>
              <a:t>ETH, Zurich, June 26 – 30 – </a:t>
            </a:r>
            <a:r>
              <a:rPr lang="en-US" dirty="0">
                <a:solidFill>
                  <a:srgbClr val="FFC000"/>
                </a:solidFill>
              </a:rPr>
              <a:t>Full</a:t>
            </a:r>
          </a:p>
          <a:p>
            <a:pPr lvl="1"/>
            <a:r>
              <a:rPr lang="en-US" dirty="0"/>
              <a:t>University of Washington, Seattle – July 24-28 – </a:t>
            </a:r>
            <a:r>
              <a:rPr lang="en-US" dirty="0">
                <a:solidFill>
                  <a:srgbClr val="C00000"/>
                </a:solidFill>
              </a:rPr>
              <a:t>Register now! </a:t>
            </a:r>
            <a:endParaRPr lang="en-US" dirty="0"/>
          </a:p>
          <a:p>
            <a:r>
              <a:rPr lang="en-US" dirty="0"/>
              <a:t>Workshops and Conferences 2017</a:t>
            </a:r>
          </a:p>
          <a:p>
            <a:pPr lvl="1"/>
            <a:r>
              <a:rPr lang="en-US" dirty="0"/>
              <a:t>Short Course #21: Case Studies in Quantitative Proteomics at ASMS, Indianapolis – June 3-4 – </a:t>
            </a:r>
            <a:r>
              <a:rPr lang="en-US" dirty="0">
                <a:solidFill>
                  <a:srgbClr val="C00000"/>
                </a:solidFill>
              </a:rPr>
              <a:t>Register now! </a:t>
            </a:r>
            <a:endParaRPr lang="en-US" dirty="0"/>
          </a:p>
          <a:p>
            <a:pPr lvl="1"/>
            <a:r>
              <a:rPr lang="en-US" dirty="0"/>
              <a:t>Skyline User Group Meeting at ASMS, Indianapolis –</a:t>
            </a:r>
            <a:br>
              <a:rPr lang="en-US" dirty="0"/>
            </a:br>
            <a:r>
              <a:rPr lang="en-US" dirty="0"/>
              <a:t>June 4 – </a:t>
            </a:r>
            <a:r>
              <a:rPr lang="en-US" dirty="0">
                <a:solidFill>
                  <a:srgbClr val="C00000"/>
                </a:solidFill>
              </a:rPr>
              <a:t>Register now! </a:t>
            </a:r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/>
              <a:t>Listings updated in </a:t>
            </a:r>
            <a:r>
              <a:rPr lang="en-US" b="1" dirty="0"/>
              <a:t>Join Us </a:t>
            </a:r>
            <a:r>
              <a:rPr lang="en-US" dirty="0"/>
              <a:t>section of Skyline homepage: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 algn="ctr">
              <a:buNone/>
            </a:pPr>
            <a:r>
              <a:rPr lang="en-US" b="1" dirty="0">
                <a:hlinkClick r:id="rId2"/>
              </a:rPr>
              <a:t>https://skyline.ms/Skyline.url</a:t>
            </a:r>
            <a:r>
              <a:rPr lang="en-US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214421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219200"/>
            <a:ext cx="8686800" cy="4937760"/>
          </a:xfrm>
        </p:spPr>
        <p:txBody>
          <a:bodyPr/>
          <a:lstStyle/>
          <a:p>
            <a:pPr algn="ctr"/>
            <a:r>
              <a:rPr lang="en-US" dirty="0"/>
              <a:t>Ask any questions at the following form: 	</a:t>
            </a:r>
            <a:br>
              <a:rPr lang="en-US" dirty="0"/>
            </a:br>
            <a:endParaRPr lang="en-US" dirty="0"/>
          </a:p>
          <a:p>
            <a:pPr marL="457200" lvl="1" indent="0" algn="ctr">
              <a:buNone/>
            </a:pPr>
            <a:r>
              <a:rPr lang="en-US" sz="2800" b="1" u="sng" dirty="0">
                <a:hlinkClick r:id="rId2"/>
              </a:rPr>
              <a:t>https://skyline.ms/QA4Skyline.url</a:t>
            </a:r>
            <a:r>
              <a:rPr lang="en-US" sz="2800" b="1" dirty="0"/>
              <a:t> </a:t>
            </a:r>
          </a:p>
          <a:p>
            <a:pPr marL="457200" lvl="1" indent="0" algn="ctr">
              <a:buNone/>
            </a:pPr>
            <a:endParaRPr lang="en-US" b="1" dirty="0"/>
          </a:p>
          <a:p>
            <a:r>
              <a:rPr lang="en-US" dirty="0"/>
              <a:t>Take the post-webinar survey:</a:t>
            </a:r>
          </a:p>
          <a:p>
            <a:pPr marL="0" indent="0" algn="ctr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b="1" u="sng" dirty="0">
                <a:hlinkClick r:id="rId3"/>
              </a:rPr>
              <a:t>https://skyline.ms/survey4webinar.url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364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Machine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Face Recognition (Google)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94" y="2444416"/>
            <a:ext cx="1756961" cy="695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516" y="2444416"/>
            <a:ext cx="42672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9716" y="2395287"/>
            <a:ext cx="2790825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226" y="4049375"/>
            <a:ext cx="1209675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1816" y="2444416"/>
            <a:ext cx="122872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138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111125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/>
              <a:t>Tutorial Webinar #15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9450" y="1485900"/>
            <a:ext cx="8382000" cy="464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This ends this Skyline Tutorial Webinar.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Please give us feedback on the webinar at the following survey: </a:t>
            </a:r>
          </a:p>
          <a:p>
            <a:pPr marL="0" indent="0" algn="ctr">
              <a:buNone/>
            </a:pPr>
            <a:r>
              <a:rPr lang="en-US" sz="2000" b="1" u="sng" dirty="0">
                <a:hlinkClick r:id="rId2"/>
              </a:rPr>
              <a:t>https://skyline.ms/survey4webinar.url</a:t>
            </a:r>
            <a:endParaRPr lang="en-US" sz="2000" b="1" u="sng" dirty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A recording of today’s meeting will be available shortly at the Skyline website. 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We look forward to seeing you at a future Skyline Tutorial Webinar.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52400"/>
            <a:ext cx="2438400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045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Machine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Face Recognition (Google)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94" y="2444416"/>
            <a:ext cx="1756961" cy="695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516" y="2444416"/>
            <a:ext cx="42672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9716" y="2395287"/>
            <a:ext cx="2790825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94" y="4013466"/>
            <a:ext cx="1756961" cy="637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291" y="3992228"/>
            <a:ext cx="581025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516" y="3992228"/>
            <a:ext cx="1247775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291" y="4020803"/>
            <a:ext cx="122872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1816" y="2444416"/>
            <a:ext cx="122872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21094" y="2395287"/>
            <a:ext cx="9301078" cy="1515979"/>
          </a:xfrm>
          <a:prstGeom prst="rect">
            <a:avLst/>
          </a:prstGeom>
          <a:solidFill>
            <a:schemeClr val="bg1">
              <a:lumMod val="85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75861" y="5038531"/>
            <a:ext cx="1373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 value = 0.3</a:t>
            </a:r>
          </a:p>
        </p:txBody>
      </p:sp>
    </p:spTree>
    <p:extLst>
      <p:ext uri="{BB962C8B-B14F-4D97-AF65-F5344CB8AC3E}">
        <p14:creationId xmlns:p14="http://schemas.microsoft.com/office/powerpoint/2010/main" val="1743362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Statistical Analysis of Noisy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Face identification raw data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190183"/>
              </p:ext>
            </p:extLst>
          </p:nvPr>
        </p:nvGraphicFramePr>
        <p:xfrm>
          <a:off x="1643529" y="2865219"/>
          <a:ext cx="8331200" cy="2966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36199628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70236722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107911916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395083718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68003217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18621607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8535850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12757141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26725052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83446528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190857489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86296195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364403107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371389348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374611515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29787674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405854995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389706899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193125045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369236667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347813962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126565978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95316015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30978689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54050576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165318659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42834061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8823305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72661677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30028179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175581999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5564827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8688916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109976403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80362089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8321349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57827137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302667017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304089867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14439530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63248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55522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00627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09068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37431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7515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803864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8151427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32329" y="285675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1295" y="322430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6446" y="36017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14493" y="397924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14492" y="4356717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12902" y="471441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12903" y="543797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2006</a:t>
            </a:r>
          </a:p>
        </p:txBody>
      </p:sp>
    </p:spTree>
    <p:extLst>
      <p:ext uri="{BB962C8B-B14F-4D97-AF65-F5344CB8AC3E}">
        <p14:creationId xmlns:p14="http://schemas.microsoft.com/office/powerpoint/2010/main" val="2076098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Statistical Analysis of Noisy Data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81F008FA-AC45-4875-8A28-6698BAA7F1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6043395"/>
              </p:ext>
            </p:extLst>
          </p:nvPr>
        </p:nvGraphicFramePr>
        <p:xfrm>
          <a:off x="838200" y="1690688"/>
          <a:ext cx="10515600" cy="4841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Arrow Connector 4"/>
          <p:cNvCxnSpPr/>
          <p:nvPr/>
        </p:nvCxnSpPr>
        <p:spPr>
          <a:xfrm>
            <a:off x="4973216" y="3256384"/>
            <a:ext cx="0" cy="92373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296556" y="2610053"/>
            <a:ext cx="13533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Film Camera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Retired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11552" y="2314583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iPhones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15079" y="3926818"/>
            <a:ext cx="1083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Alex Born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10220" y="3533583"/>
            <a:ext cx="127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Simon Born</a:t>
            </a:r>
          </a:p>
        </p:txBody>
      </p:sp>
    </p:spTree>
    <p:extLst>
      <p:ext uri="{BB962C8B-B14F-4D97-AF65-F5344CB8AC3E}">
        <p14:creationId xmlns:p14="http://schemas.microsoft.com/office/powerpoint/2010/main" val="1830529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Webinar 8: DDA to Targeted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ABRF </a:t>
            </a:r>
            <a:r>
              <a:rPr lang="en-US" dirty="0" err="1"/>
              <a:t>iPRG</a:t>
            </a:r>
            <a:r>
              <a:rPr lang="en-US" dirty="0"/>
              <a:t> 2014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610087"/>
              </p:ext>
            </p:extLst>
          </p:nvPr>
        </p:nvGraphicFramePr>
        <p:xfrm>
          <a:off x="1688123" y="2696308"/>
          <a:ext cx="76962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6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979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Fake Accession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Origin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Molecular Weight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P44015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Ovalbumin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Chicken Egg White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45KD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P55752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Myoglobin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Equine Heart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17KD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P44374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Phosphorylase</a:t>
                      </a:r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 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Rabbit Muscle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97KD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P44983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Beta-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Galactosidase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Escherichia Coli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116KD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P44683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Bovine Serum Albumin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Bovine Serum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66KD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P55249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Carbonic Anhydrase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Bovine Erythrocytes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29KD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flipV="1">
            <a:off x="2754923" y="5591908"/>
            <a:ext cx="0" cy="1143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02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Preparation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ABRF </a:t>
            </a:r>
            <a:r>
              <a:rPr lang="en-US" dirty="0" err="1"/>
              <a:t>iPRG</a:t>
            </a:r>
            <a:r>
              <a:rPr lang="en-US" dirty="0"/>
              <a:t> 2014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0539598"/>
              </p:ext>
            </p:extLst>
          </p:nvPr>
        </p:nvGraphicFramePr>
        <p:xfrm>
          <a:off x="2561494" y="2968451"/>
          <a:ext cx="3124200" cy="22776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5362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65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55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55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65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65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55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42294" y="3230099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Sample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42293" y="4002985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Sample 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42292" y="4753317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Sample 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90094" y="2587451"/>
            <a:ext cx="6705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           B          C            D              E           F    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fmol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2256214"/>
              </p:ext>
            </p:extLst>
          </p:nvPr>
        </p:nvGraphicFramePr>
        <p:xfrm>
          <a:off x="5838094" y="2968451"/>
          <a:ext cx="1524000" cy="22776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5362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500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88668" y="3153509"/>
            <a:ext cx="2252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+ 200 ng yeast digest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88666" y="3894519"/>
            <a:ext cx="2252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+ 200 ng yeast digest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88666" y="4656519"/>
            <a:ext cx="2252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+ 200 ng yeast digest  </a:t>
            </a:r>
          </a:p>
        </p:txBody>
      </p:sp>
    </p:spTree>
    <p:extLst>
      <p:ext uri="{BB962C8B-B14F-4D97-AF65-F5344CB8AC3E}">
        <p14:creationId xmlns:p14="http://schemas.microsoft.com/office/powerpoint/2010/main" val="1596193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s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1812</TotalTime>
  <Words>1509</Words>
  <Application>Microsoft Office PowerPoint</Application>
  <PresentationFormat>Widescreen</PresentationFormat>
  <Paragraphs>658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50" baseType="lpstr">
      <vt:lpstr>ＭＳ ゴシック</vt:lpstr>
      <vt:lpstr>ＭＳ Ｐゴシック</vt:lpstr>
      <vt:lpstr>Arial</vt:lpstr>
      <vt:lpstr>Bookman Old Style</vt:lpstr>
      <vt:lpstr>Calibri</vt:lpstr>
      <vt:lpstr>Calibri Light</vt:lpstr>
      <vt:lpstr>News Gothic MT</vt:lpstr>
      <vt:lpstr>Times New Roman</vt:lpstr>
      <vt:lpstr>Office Theme</vt:lpstr>
      <vt:lpstr>gs template</vt:lpstr>
      <vt:lpstr>   Optimizing Large Scale DIA  with Skyline</vt:lpstr>
      <vt:lpstr>Agenda</vt:lpstr>
      <vt:lpstr>On Machine Learning</vt:lpstr>
      <vt:lpstr>On Machine Learning</vt:lpstr>
      <vt:lpstr>On Machine Learning</vt:lpstr>
      <vt:lpstr>Statistical Analysis of Noisy Data</vt:lpstr>
      <vt:lpstr>Statistical Analysis of Noisy Data</vt:lpstr>
      <vt:lpstr>Webinar 8: DDA to Targeted</vt:lpstr>
      <vt:lpstr>Sample Preparation</vt:lpstr>
      <vt:lpstr>Peptide Differences (q value &lt; 0.05)</vt:lpstr>
      <vt:lpstr>PowerPoint Presentation</vt:lpstr>
      <vt:lpstr>PowerPoint Presentation</vt:lpstr>
      <vt:lpstr>PowerPoint Presentation</vt:lpstr>
      <vt:lpstr>PowerPoint Presentation</vt:lpstr>
      <vt:lpstr>Skyline Compared (Statistically)</vt:lpstr>
      <vt:lpstr>Before (May 2015)</vt:lpstr>
      <vt:lpstr>Extraction Width</vt:lpstr>
      <vt:lpstr>After (October 2016)</vt:lpstr>
      <vt:lpstr>Long Before (January 2014)</vt:lpstr>
      <vt:lpstr>Shortly After (January 2014)</vt:lpstr>
      <vt:lpstr>The Next Day</vt:lpstr>
      <vt:lpstr>More Recently (June 2016)</vt:lpstr>
      <vt:lpstr>Mass Error Issue</vt:lpstr>
      <vt:lpstr>Spectronaut Mass Error Correction</vt:lpstr>
      <vt:lpstr>Mass Errors from Skyline Reports (R plots)</vt:lpstr>
      <vt:lpstr>Mass Errors from Skyline Reports (R plots)</vt:lpstr>
      <vt:lpstr>After Bruker Calibrated Dataset 2 (July 2016)</vt:lpstr>
      <vt:lpstr>Bruker Dataset 1 and 2 Review in Skyline</vt:lpstr>
      <vt:lpstr>Dataset 3: MacCoss Lab Specified</vt:lpstr>
      <vt:lpstr>Overlapping Isolation Scheme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Processing Bruker Data Set 3 in Skyline</vt:lpstr>
      <vt:lpstr>Learn More</vt:lpstr>
      <vt:lpstr>Questions? </vt:lpstr>
      <vt:lpstr>Tutorial Webinar #15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Nat Brace</cp:lastModifiedBy>
  <cp:revision>61</cp:revision>
  <dcterms:created xsi:type="dcterms:W3CDTF">2016-03-31T18:48:24Z</dcterms:created>
  <dcterms:modified xsi:type="dcterms:W3CDTF">2017-04-05T17:10:49Z</dcterms:modified>
</cp:coreProperties>
</file>