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8" r:id="rId2"/>
    <p:sldId id="259" r:id="rId3"/>
    <p:sldId id="283" r:id="rId4"/>
    <p:sldId id="290" r:id="rId5"/>
    <p:sldId id="281" r:id="rId6"/>
    <p:sldId id="282" r:id="rId7"/>
    <p:sldId id="284" r:id="rId8"/>
    <p:sldId id="285" r:id="rId9"/>
    <p:sldId id="286" r:id="rId10"/>
    <p:sldId id="278" r:id="rId11"/>
    <p:sldId id="280" r:id="rId12"/>
    <p:sldId id="279" r:id="rId13"/>
    <p:sldId id="287" r:id="rId14"/>
    <p:sldId id="264" r:id="rId15"/>
    <p:sldId id="289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88" r:id="rId29"/>
    <p:sldId id="291" r:id="rId30"/>
    <p:sldId id="292" r:id="rId31"/>
    <p:sldId id="260" r:id="rId32"/>
    <p:sldId id="261" r:id="rId33"/>
    <p:sldId id="262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2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rendan\Dropbox\Articles\2015_Navarro_quant_compare\Skyline%20Full-Scan%20Settings%20Analys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rendan\Dropbox\Articles\2015_Navarro_quant_compare\Skyline%20Full-Scan%20Settings%20Analysi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Sheet1!$C$9</c:f>
              <c:strCache>
                <c:ptCount val="1"/>
                <c:pt idx="0">
                  <c:v>iRT-C18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31975300846828109"/>
                  <c:y val="0.21240203527190679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2000"/>
                  </a:pPr>
                  <a:endParaRPr lang="en-US"/>
                </a:p>
              </c:txPr>
            </c:trendlineLbl>
          </c:trendline>
          <c:xVal>
            <c:numRef>
              <c:f>Sheet1!$B$10:$B$20</c:f>
              <c:numCache>
                <c:formatCode>General</c:formatCode>
                <c:ptCount val="11"/>
                <c:pt idx="0">
                  <c:v>11.286191940307599</c:v>
                </c:pt>
                <c:pt idx="1">
                  <c:v>15.607408523559601</c:v>
                </c:pt>
                <c:pt idx="2">
                  <c:v>16.995498657226602</c:v>
                </c:pt>
                <c:pt idx="3">
                  <c:v>18.1365661621094</c:v>
                </c:pt>
                <c:pt idx="4">
                  <c:v>19.103858947753899</c:v>
                </c:pt>
                <c:pt idx="5">
                  <c:v>19.833576202392599</c:v>
                </c:pt>
                <c:pt idx="6">
                  <c:v>21.436367034912099</c:v>
                </c:pt>
                <c:pt idx="7">
                  <c:v>23.1859245300293</c:v>
                </c:pt>
                <c:pt idx="8">
                  <c:v>25.897150039672901</c:v>
                </c:pt>
                <c:pt idx="9">
                  <c:v>28.410640716552699</c:v>
                </c:pt>
                <c:pt idx="10">
                  <c:v>30.394607543945298</c:v>
                </c:pt>
              </c:numCache>
            </c:numRef>
          </c:xVal>
          <c:yVal>
            <c:numRef>
              <c:f>Sheet1!$C$10:$C$20</c:f>
              <c:numCache>
                <c:formatCode>General</c:formatCode>
                <c:ptCount val="11"/>
                <c:pt idx="0">
                  <c:v>-29.2226849540247</c:v>
                </c:pt>
                <c:pt idx="1">
                  <c:v>0</c:v>
                </c:pt>
                <c:pt idx="2">
                  <c:v>9.3871065896479795</c:v>
                </c:pt>
                <c:pt idx="3">
                  <c:v>17.103696481416701</c:v>
                </c:pt>
                <c:pt idx="4">
                  <c:v>23.645116423834601</c:v>
                </c:pt>
                <c:pt idx="5">
                  <c:v>28.579906667968601</c:v>
                </c:pt>
                <c:pt idx="6">
                  <c:v>39.418949479997501</c:v>
                </c:pt>
                <c:pt idx="7">
                  <c:v>51.250517396985899</c:v>
                </c:pt>
                <c:pt idx="8">
                  <c:v>69.585467145791199</c:v>
                </c:pt>
                <c:pt idx="9">
                  <c:v>86.583214139084305</c:v>
                </c:pt>
                <c:pt idx="10">
                  <c:v>100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C2A-4348-B799-AD5DD129A6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3189456"/>
        <c:axId val="373175312"/>
      </c:scatterChart>
      <c:valAx>
        <c:axId val="373189456"/>
        <c:scaling>
          <c:orientation val="minMax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Measured</a:t>
                </a:r>
                <a:r>
                  <a:rPr lang="en-US" sz="1600" baseline="0"/>
                  <a:t> Time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73175312"/>
        <c:crosses val="autoZero"/>
        <c:crossBetween val="midCat"/>
      </c:valAx>
      <c:valAx>
        <c:axId val="373175312"/>
        <c:scaling>
          <c:orientation val="minMax"/>
        </c:scaling>
        <c:delete val="0"/>
        <c:axPos val="l"/>
        <c:majorGridlines/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7318945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Resolving Power</a:t>
            </a:r>
            <a:r>
              <a:rPr lang="en-US" baseline="0" dirty="0"/>
              <a:t> Settings in 6600 with 64 Variable Windows</a:t>
            </a:r>
            <a:endParaRPr lang="en-US" dirty="0"/>
          </a:p>
        </c:rich>
      </c:tx>
      <c:layout>
        <c:manualLayout>
          <c:xMode val="edge"/>
          <c:yMode val="edge"/>
          <c:x val="0.11174759405074366"/>
          <c:y val="1.4705882352941176E-2"/>
        </c:manualLayout>
      </c:layout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'Resolving Power'!$B$2</c:f>
              <c:strCache>
                <c:ptCount val="1"/>
                <c:pt idx="0">
                  <c:v>Peptides</c:v>
                </c:pt>
              </c:strCache>
            </c:strRef>
          </c:tx>
          <c:spPr>
            <a:ln w="28575">
              <a:noFill/>
            </a:ln>
          </c:spPr>
          <c:xVal>
            <c:numRef>
              <c:f>'Resolving Power'!$A$3:$A$7</c:f>
              <c:numCache>
                <c:formatCode>General</c:formatCode>
                <c:ptCount val="5"/>
                <c:pt idx="0">
                  <c:v>10</c:v>
                </c:pt>
                <c:pt idx="1">
                  <c:v>30</c:v>
                </c:pt>
                <c:pt idx="2">
                  <c:v>45</c:v>
                </c:pt>
                <c:pt idx="3">
                  <c:v>60</c:v>
                </c:pt>
                <c:pt idx="4">
                  <c:v>90</c:v>
                </c:pt>
              </c:numCache>
            </c:numRef>
          </c:xVal>
          <c:yVal>
            <c:numRef>
              <c:f>'Resolving Power'!$B$3:$B$7</c:f>
              <c:numCache>
                <c:formatCode>General</c:formatCode>
                <c:ptCount val="5"/>
                <c:pt idx="0">
                  <c:v>29495</c:v>
                </c:pt>
                <c:pt idx="1">
                  <c:v>37460</c:v>
                </c:pt>
                <c:pt idx="2">
                  <c:v>38742</c:v>
                </c:pt>
                <c:pt idx="3">
                  <c:v>39074</c:v>
                </c:pt>
                <c:pt idx="4">
                  <c:v>39003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C78-42CE-AF6E-4D3695518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0903504"/>
        <c:axId val="300907856"/>
      </c:scatterChart>
      <c:scatterChart>
        <c:scatterStyle val="lineMarker"/>
        <c:varyColors val="0"/>
        <c:ser>
          <c:idx val="1"/>
          <c:order val="1"/>
          <c:tx>
            <c:strRef>
              <c:f>'Resolving Power'!$C$2</c:f>
              <c:strCache>
                <c:ptCount val="1"/>
                <c:pt idx="0">
                  <c:v>Proteins</c:v>
                </c:pt>
              </c:strCache>
            </c:strRef>
          </c:tx>
          <c:spPr>
            <a:ln w="28575">
              <a:noFill/>
            </a:ln>
          </c:spPr>
          <c:xVal>
            <c:numRef>
              <c:f>'Resolving Power'!$A$3:$A$7</c:f>
              <c:numCache>
                <c:formatCode>General</c:formatCode>
                <c:ptCount val="5"/>
                <c:pt idx="0">
                  <c:v>10</c:v>
                </c:pt>
                <c:pt idx="1">
                  <c:v>30</c:v>
                </c:pt>
                <c:pt idx="2">
                  <c:v>45</c:v>
                </c:pt>
                <c:pt idx="3">
                  <c:v>60</c:v>
                </c:pt>
                <c:pt idx="4">
                  <c:v>90</c:v>
                </c:pt>
              </c:numCache>
            </c:numRef>
          </c:xVal>
          <c:yVal>
            <c:numRef>
              <c:f>'Resolving Power'!$C$3:$C$7</c:f>
              <c:numCache>
                <c:formatCode>General</c:formatCode>
                <c:ptCount val="5"/>
                <c:pt idx="0">
                  <c:v>3701</c:v>
                </c:pt>
                <c:pt idx="1">
                  <c:v>4478</c:v>
                </c:pt>
                <c:pt idx="2">
                  <c:v>4588</c:v>
                </c:pt>
                <c:pt idx="3">
                  <c:v>4604</c:v>
                </c:pt>
                <c:pt idx="4">
                  <c:v>4596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C78-42CE-AF6E-4D3695518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129232"/>
        <c:axId val="221088016"/>
      </c:scatterChart>
      <c:valAx>
        <c:axId val="300903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Resolving Power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00907856"/>
        <c:crosses val="autoZero"/>
        <c:crossBetween val="midCat"/>
      </c:valAx>
      <c:valAx>
        <c:axId val="300907856"/>
        <c:scaling>
          <c:orientation val="minMax"/>
          <c:max val="45000"/>
          <c:min val="25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Peptides Detected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00903504"/>
        <c:crosses val="autoZero"/>
        <c:crossBetween val="midCat"/>
      </c:valAx>
      <c:valAx>
        <c:axId val="221088016"/>
        <c:scaling>
          <c:orientation val="minMax"/>
          <c:max val="4800"/>
          <c:min val="320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Proteins Detected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70129232"/>
        <c:crosses val="max"/>
        <c:crossBetween val="midCat"/>
      </c:valAx>
      <c:valAx>
        <c:axId val="3701292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21088016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RT Window</a:t>
            </a:r>
            <a:r>
              <a:rPr lang="en-US" baseline="0" dirty="0"/>
              <a:t> Settings in 6600 with 64 Variable Windows </a:t>
            </a:r>
            <a:r>
              <a:rPr lang="en-US" baseline="0" dirty="0" err="1"/>
              <a:t>Centroided</a:t>
            </a:r>
            <a:endParaRPr lang="en-US" dirty="0"/>
          </a:p>
        </c:rich>
      </c:tx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'Retention Time'!$B$2</c:f>
              <c:strCache>
                <c:ptCount val="1"/>
                <c:pt idx="0">
                  <c:v>Peptides</c:v>
                </c:pt>
              </c:strCache>
            </c:strRef>
          </c:tx>
          <c:spPr>
            <a:ln w="28575">
              <a:noFill/>
            </a:ln>
          </c:spPr>
          <c:xVal>
            <c:numRef>
              <c:f>'Retention Time'!$A$3:$A$12</c:f>
              <c:numCache>
                <c:formatCode>General</c:formatCode>
                <c:ptCount val="10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  <c:pt idx="8">
                  <c:v>28</c:v>
                </c:pt>
                <c:pt idx="9">
                  <c:v>32</c:v>
                </c:pt>
              </c:numCache>
            </c:numRef>
          </c:xVal>
          <c:yVal>
            <c:numRef>
              <c:f>'Retention Time'!$B$3:$B$12</c:f>
              <c:numCache>
                <c:formatCode>General</c:formatCode>
                <c:ptCount val="10"/>
                <c:pt idx="0">
                  <c:v>37693</c:v>
                </c:pt>
                <c:pt idx="1">
                  <c:v>40297</c:v>
                </c:pt>
                <c:pt idx="2">
                  <c:v>41146</c:v>
                </c:pt>
                <c:pt idx="3">
                  <c:v>41440</c:v>
                </c:pt>
                <c:pt idx="4">
                  <c:v>41540</c:v>
                </c:pt>
                <c:pt idx="5">
                  <c:v>41718</c:v>
                </c:pt>
                <c:pt idx="6">
                  <c:v>41902</c:v>
                </c:pt>
                <c:pt idx="7">
                  <c:v>42127</c:v>
                </c:pt>
                <c:pt idx="8">
                  <c:v>42288</c:v>
                </c:pt>
                <c:pt idx="9">
                  <c:v>42340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4A4-4726-9868-0A2FD374E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123248"/>
        <c:axId val="370124336"/>
      </c:scatterChart>
      <c:scatterChart>
        <c:scatterStyle val="lineMarker"/>
        <c:varyColors val="0"/>
        <c:ser>
          <c:idx val="1"/>
          <c:order val="1"/>
          <c:tx>
            <c:strRef>
              <c:f>'Retention Time'!$C$2</c:f>
              <c:strCache>
                <c:ptCount val="1"/>
                <c:pt idx="0">
                  <c:v>Proteins</c:v>
                </c:pt>
              </c:strCache>
            </c:strRef>
          </c:tx>
          <c:spPr>
            <a:ln w="28575">
              <a:noFill/>
            </a:ln>
          </c:spPr>
          <c:xVal>
            <c:numRef>
              <c:f>'Retention Time'!$A$3:$A$12</c:f>
              <c:numCache>
                <c:formatCode>General</c:formatCode>
                <c:ptCount val="10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  <c:pt idx="8">
                  <c:v>28</c:v>
                </c:pt>
                <c:pt idx="9">
                  <c:v>32</c:v>
                </c:pt>
              </c:numCache>
            </c:numRef>
          </c:xVal>
          <c:yVal>
            <c:numRef>
              <c:f>'Retention Time'!$C$3:$C$12</c:f>
              <c:numCache>
                <c:formatCode>General</c:formatCode>
                <c:ptCount val="10"/>
                <c:pt idx="0">
                  <c:v>4535</c:v>
                </c:pt>
                <c:pt idx="1">
                  <c:v>4677</c:v>
                </c:pt>
                <c:pt idx="2">
                  <c:v>4718</c:v>
                </c:pt>
                <c:pt idx="3">
                  <c:v>4739</c:v>
                </c:pt>
                <c:pt idx="4">
                  <c:v>4746</c:v>
                </c:pt>
                <c:pt idx="5">
                  <c:v>4764</c:v>
                </c:pt>
                <c:pt idx="6">
                  <c:v>4774</c:v>
                </c:pt>
                <c:pt idx="7">
                  <c:v>4781</c:v>
                </c:pt>
                <c:pt idx="8">
                  <c:v>4796</c:v>
                </c:pt>
                <c:pt idx="9">
                  <c:v>4802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4A4-4726-9868-0A2FD374E6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125968"/>
        <c:axId val="370127056"/>
      </c:scatterChart>
      <c:valAx>
        <c:axId val="370123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Time Window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70124336"/>
        <c:crosses val="autoZero"/>
        <c:crossBetween val="midCat"/>
      </c:valAx>
      <c:valAx>
        <c:axId val="370124336"/>
        <c:scaling>
          <c:orientation val="minMax"/>
          <c:max val="44000"/>
          <c:min val="36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Peptides Detected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70123248"/>
        <c:crosses val="autoZero"/>
        <c:crossBetween val="midCat"/>
      </c:valAx>
      <c:valAx>
        <c:axId val="370127056"/>
        <c:scaling>
          <c:orientation val="minMax"/>
          <c:max val="4900"/>
          <c:min val="410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Proteins Detected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70125968"/>
        <c:crosses val="max"/>
        <c:crossBetween val="midCat"/>
      </c:valAx>
      <c:valAx>
        <c:axId val="3701259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70127056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12 x WIFF – </a:t>
            </a:r>
            <a:r>
              <a:rPr lang="en-US" sz="1400" b="1" dirty="0"/>
              <a:t>24-core</a:t>
            </a:r>
            <a:r>
              <a:rPr lang="en-US" sz="1400" dirty="0"/>
              <a:t>, 178 GB, SSD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Sheet1!$P$16</c:f>
              <c:strCache>
                <c:ptCount val="1"/>
                <c:pt idx="0">
                  <c:v>processes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Sheet1!$O$17:$O$20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cat>
          <c:val>
            <c:numRef>
              <c:f>Sheet1!$P$17:$P$20</c:f>
              <c:numCache>
                <c:formatCode>General</c:formatCode>
                <c:ptCount val="4"/>
                <c:pt idx="0">
                  <c:v>179</c:v>
                </c:pt>
                <c:pt idx="1">
                  <c:v>68.25</c:v>
                </c:pt>
                <c:pt idx="2">
                  <c:v>38.25</c:v>
                </c:pt>
                <c:pt idx="3">
                  <c:v>23.25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EE-4C51-BC2F-9ADC7B1B5CA3}"/>
            </c:ext>
          </c:extLst>
        </c:ser>
        <c:ser>
          <c:idx val="2"/>
          <c:order val="2"/>
          <c:tx>
            <c:strRef>
              <c:f>Sheet1!$Q$16</c:f>
              <c:strCache>
                <c:ptCount val="1"/>
                <c:pt idx="0">
                  <c:v>threads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Sheet1!$O$17:$O$20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cat>
          <c:val>
            <c:numRef>
              <c:f>Sheet1!$Q$17:$Q$20</c:f>
              <c:numCache>
                <c:formatCode>General</c:formatCode>
                <c:ptCount val="4"/>
                <c:pt idx="0">
                  <c:v>179</c:v>
                </c:pt>
                <c:pt idx="1">
                  <c:v>88.5</c:v>
                </c:pt>
                <c:pt idx="2">
                  <c:v>75.666666666666671</c:v>
                </c:pt>
                <c:pt idx="3">
                  <c:v>82.833333333333329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AEE-4C51-BC2F-9ADC7B1B5C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3176400"/>
        <c:axId val="373176944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count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Sheet1!$O$17:$O$20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3</c:v>
                      </c:pt>
                      <c:pt idx="2">
                        <c:v>6</c:v>
                      </c:pt>
                      <c:pt idx="3">
                        <c:v>12</c:v>
                      </c:pt>
                    </c:numCache>
                  </c:num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Sheet1!$A$4:$A$7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6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2-1AEE-4C51-BC2F-9ADC7B1B5CA3}"/>
                  </c:ext>
                </c:extLst>
              </c15:ser>
            </c15:filteredBarSeries>
          </c:ext>
        </c:extLst>
      </c:barChart>
      <c:catAx>
        <c:axId val="3731764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count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176944"/>
        <c:crosses val="autoZero"/>
        <c:auto val="1"/>
        <c:lblAlgn val="ctr"/>
        <c:lblOffset val="100"/>
        <c:noMultiLvlLbl val="0"/>
      </c:catAx>
      <c:valAx>
        <c:axId val="373176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minutes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176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6</a:t>
            </a:r>
            <a:r>
              <a:rPr lang="en-US" baseline="0" dirty="0"/>
              <a:t> x WIFF – </a:t>
            </a:r>
            <a:r>
              <a:rPr lang="en-US" b="1" baseline="0" dirty="0"/>
              <a:t>4-core</a:t>
            </a:r>
            <a:r>
              <a:rPr lang="en-US" dirty="0"/>
              <a:t>, 12 GB, SSD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Sheet1!$B$16</c:f>
              <c:strCache>
                <c:ptCount val="1"/>
                <c:pt idx="0">
                  <c:v>processes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Sheet1!$A$17:$A$20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</c:numCache>
            </c:numRef>
          </c:cat>
          <c:val>
            <c:numRef>
              <c:f>Sheet1!$B$17:$B$20</c:f>
              <c:numCache>
                <c:formatCode>General</c:formatCode>
                <c:ptCount val="4"/>
                <c:pt idx="0">
                  <c:v>69</c:v>
                </c:pt>
                <c:pt idx="1">
                  <c:v>41.5</c:v>
                </c:pt>
                <c:pt idx="2">
                  <c:v>35</c:v>
                </c:pt>
                <c:pt idx="3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03-4851-9503-E23C82CD4A8B}"/>
            </c:ext>
          </c:extLst>
        </c:ser>
        <c:ser>
          <c:idx val="2"/>
          <c:order val="2"/>
          <c:tx>
            <c:strRef>
              <c:f>Sheet1!$C$16</c:f>
              <c:strCache>
                <c:ptCount val="1"/>
                <c:pt idx="0">
                  <c:v>threads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Sheet1!$A$17:$A$20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</c:numCache>
            </c:numRef>
          </c:cat>
          <c:val>
            <c:numRef>
              <c:f>Sheet1!$C$17:$C$20</c:f>
              <c:numCache>
                <c:formatCode>General</c:formatCode>
                <c:ptCount val="4"/>
                <c:pt idx="0">
                  <c:v>69</c:v>
                </c:pt>
                <c:pt idx="1">
                  <c:v>48</c:v>
                </c:pt>
                <c:pt idx="2">
                  <c:v>44</c:v>
                </c:pt>
                <c:pt idx="3">
                  <c:v>49.5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003-4851-9503-E23C82CD4A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3179664"/>
        <c:axId val="373180208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count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Sheet1!$A$17:$A$20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6</c:v>
                      </c:pt>
                    </c:numCache>
                  </c:num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Sheet1!$A$4:$A$7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6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2-4003-4851-9503-E23C82CD4A8B}"/>
                  </c:ext>
                </c:extLst>
              </c15:ser>
            </c15:filteredBarSeries>
          </c:ext>
        </c:extLst>
      </c:barChart>
      <c:catAx>
        <c:axId val="3731796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count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180208"/>
        <c:crosses val="autoZero"/>
        <c:auto val="1"/>
        <c:lblAlgn val="ctr"/>
        <c:lblOffset val="100"/>
        <c:noMultiLvlLbl val="0"/>
      </c:catAx>
      <c:valAx>
        <c:axId val="373180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minutes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317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37F39-B5E8-4988-826D-95292D1F366B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9BB15-7C7F-4B47-A466-B83EFACC2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47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Confidence in</a:t>
            </a:r>
            <a:r>
              <a:rPr lang="en-US" baseline="0" dirty="0"/>
              <a:t> what is being measured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51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ms/Skyline.url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ms/survey4webinar.url" TargetMode="External"/><Relationship Id="rId2" Type="http://schemas.openxmlformats.org/officeDocument/2006/relationships/hyperlink" Target="https://skyline.ms/QA4Skyline.ur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ms/survey4webinar.ur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838200"/>
            <a:ext cx="7315200" cy="2819400"/>
          </a:xfrm>
        </p:spPr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>
                <a:latin typeface="Bookman Old Style" panose="02050604050505020204" pitchFamily="18" charset="0"/>
              </a:rPr>
              <a:t>Large Scale DIA </a:t>
            </a:r>
            <a:br>
              <a:rPr lang="en-US" sz="3200" dirty="0">
                <a:latin typeface="Bookman Old Style" panose="02050604050505020204" pitchFamily="18" charset="0"/>
              </a:rPr>
            </a:br>
            <a:r>
              <a:rPr lang="en-US" sz="3200" dirty="0">
                <a:latin typeface="Bookman Old Style" panose="02050604050505020204" pitchFamily="18" charset="0"/>
              </a:rPr>
              <a:t>With Skyline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724400" y="1295400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Webinar #14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590800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dirty="0">
                <a:solidFill>
                  <a:srgbClr val="1F497D"/>
                </a:solidFill>
              </a:rPr>
              <a:t/>
            </a:r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4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 Knowledge Workflow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912324" y="3895699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Chromatogram Extraction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95636" y="1576626"/>
            <a:ext cx="2057400" cy="4123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Spectral Library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495636" y="2100057"/>
            <a:ext cx="2057400" cy="4123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iRT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Library</a:t>
            </a:r>
          </a:p>
        </p:txBody>
      </p:sp>
      <p:cxnSp>
        <p:nvCxnSpPr>
          <p:cNvPr id="24" name="Straight Arrow Connector 23"/>
          <p:cNvCxnSpPr>
            <a:cxnSpLocks/>
            <a:stCxn id="28" idx="2"/>
          </p:cNvCxnSpPr>
          <p:nvPr/>
        </p:nvCxnSpPr>
        <p:spPr>
          <a:xfrm>
            <a:off x="3933536" y="3543936"/>
            <a:ext cx="7488" cy="3658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2904836" y="2781936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Product Ion</a:t>
            </a: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Targeting</a:t>
            </a:r>
          </a:p>
        </p:txBody>
      </p:sp>
      <p:cxnSp>
        <p:nvCxnSpPr>
          <p:cNvPr id="34" name="Straight Arrow Connector 33"/>
          <p:cNvCxnSpPr>
            <a:stCxn id="8" idx="1"/>
            <a:endCxn id="28" idx="0"/>
          </p:cNvCxnSpPr>
          <p:nvPr/>
        </p:nvCxnSpPr>
        <p:spPr>
          <a:xfrm flipH="1">
            <a:off x="3933536" y="1782814"/>
            <a:ext cx="1562100" cy="99912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9" idx="1"/>
            <a:endCxn id="28" idx="0"/>
          </p:cNvCxnSpPr>
          <p:nvPr/>
        </p:nvCxnSpPr>
        <p:spPr>
          <a:xfrm flipH="1">
            <a:off x="3933536" y="2306246"/>
            <a:ext cx="1562100" cy="47569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5474484" y="5009462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Quantitative</a:t>
            </a: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Analysis</a:t>
            </a:r>
          </a:p>
        </p:txBody>
      </p:sp>
      <p:pic>
        <p:nvPicPr>
          <p:cNvPr id="51" name="Picture 50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1" y="2771515"/>
            <a:ext cx="1119167" cy="1505184"/>
          </a:xfrm>
          <a:prstGeom prst="rect">
            <a:avLst/>
          </a:prstGeom>
        </p:spPr>
      </p:pic>
      <p:sp>
        <p:nvSpPr>
          <p:cNvPr id="36" name="Rounded Rectangle 35"/>
          <p:cNvSpPr/>
          <p:nvPr/>
        </p:nvSpPr>
        <p:spPr>
          <a:xfrm>
            <a:off x="2891389" y="1576626"/>
            <a:ext cx="2057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DIA Acquisition</a:t>
            </a:r>
          </a:p>
        </p:txBody>
      </p:sp>
      <p:cxnSp>
        <p:nvCxnSpPr>
          <p:cNvPr id="38" name="Straight Arrow Connector 37"/>
          <p:cNvCxnSpPr>
            <a:stCxn id="36" idx="2"/>
          </p:cNvCxnSpPr>
          <p:nvPr/>
        </p:nvCxnSpPr>
        <p:spPr>
          <a:xfrm>
            <a:off x="3920089" y="2033826"/>
            <a:ext cx="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96201" y="1598148"/>
            <a:ext cx="240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Relative Ion Abundance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96200" y="2121579"/>
            <a:ext cx="1606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Normalized RT</a:t>
            </a:r>
          </a:p>
        </p:txBody>
      </p:sp>
      <p:sp>
        <p:nvSpPr>
          <p:cNvPr id="18" name="Rounded Rectangle 6"/>
          <p:cNvSpPr/>
          <p:nvPr/>
        </p:nvSpPr>
        <p:spPr>
          <a:xfrm>
            <a:off x="2891389" y="5009462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mProphet</a:t>
            </a:r>
            <a:endParaRPr lang="en-US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Peak Picking</a:t>
            </a:r>
          </a:p>
        </p:txBody>
      </p:sp>
      <p:cxnSp>
        <p:nvCxnSpPr>
          <p:cNvPr id="22" name="Straight Arrow Connector 21"/>
          <p:cNvCxnSpPr>
            <a:cxnSpLocks/>
          </p:cNvCxnSpPr>
          <p:nvPr/>
        </p:nvCxnSpPr>
        <p:spPr>
          <a:xfrm>
            <a:off x="3949910" y="4657698"/>
            <a:ext cx="7488" cy="3658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  <a:stCxn id="18" idx="3"/>
            <a:endCxn id="40" idx="1"/>
          </p:cNvCxnSpPr>
          <p:nvPr/>
        </p:nvCxnSpPr>
        <p:spPr>
          <a:xfrm>
            <a:off x="4948789" y="5390462"/>
            <a:ext cx="525695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78768" y="5998128"/>
            <a:ext cx="2297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Reiter, </a:t>
            </a:r>
            <a:r>
              <a:rPr lang="en-US" dirty="0" err="1"/>
              <a:t>Rinner</a:t>
            </a:r>
            <a:r>
              <a:rPr lang="en-US" dirty="0"/>
              <a:t>, et al.</a:t>
            </a:r>
          </a:p>
          <a:p>
            <a:r>
              <a:rPr lang="en-US" i="1" dirty="0"/>
              <a:t>Nature Methods</a:t>
            </a:r>
            <a:r>
              <a:rPr lang="en-US" dirty="0"/>
              <a:t>, 2011</a:t>
            </a:r>
          </a:p>
        </p:txBody>
      </p:sp>
    </p:spTree>
    <p:extLst>
      <p:ext uri="{BB962C8B-B14F-4D97-AF65-F5344CB8AC3E}">
        <p14:creationId xmlns:p14="http://schemas.microsoft.com/office/powerpoint/2010/main" val="1194120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 Knowledge Workflow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2891389" y="1576626"/>
            <a:ext cx="2057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DIA Acquisition</a:t>
            </a:r>
          </a:p>
        </p:txBody>
      </p:sp>
      <p:cxnSp>
        <p:nvCxnSpPr>
          <p:cNvPr id="38" name="Straight Arrow Connector 37"/>
          <p:cNvCxnSpPr>
            <a:stCxn id="36" idx="2"/>
          </p:cNvCxnSpPr>
          <p:nvPr/>
        </p:nvCxnSpPr>
        <p:spPr>
          <a:xfrm>
            <a:off x="3920089" y="2033826"/>
            <a:ext cx="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610" y="2945211"/>
            <a:ext cx="695325" cy="495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3327" y="3968486"/>
            <a:ext cx="419100" cy="409575"/>
          </a:xfrm>
          <a:prstGeom prst="rect">
            <a:avLst/>
          </a:prstGeom>
        </p:spPr>
      </p:pic>
      <p:pic>
        <p:nvPicPr>
          <p:cNvPr id="1026" name="Picture 2" descr="http://www.openswath.org/openswath/img/OpenSWATH_ET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808" y="3383038"/>
            <a:ext cx="2802725" cy="56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60159" y="2981883"/>
            <a:ext cx="1331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Spectronaut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31791" y="3995631"/>
            <a:ext cx="1109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PeakView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5495636" y="1576626"/>
            <a:ext cx="2057400" cy="93580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Assay Library</a:t>
            </a: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>
            <a:off x="3933536" y="2044530"/>
            <a:ext cx="1562100" cy="73740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96201" y="1598148"/>
            <a:ext cx="240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Relative Ion Abundance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96200" y="2121579"/>
            <a:ext cx="1606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Normalized RT</a:t>
            </a:r>
          </a:p>
        </p:txBody>
      </p:sp>
      <p:sp>
        <p:nvSpPr>
          <p:cNvPr id="39" name="Rounded Rectangle 6"/>
          <p:cNvSpPr/>
          <p:nvPr/>
        </p:nvSpPr>
        <p:spPr>
          <a:xfrm>
            <a:off x="2912324" y="3895699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Chromatogram Extraction</a:t>
            </a:r>
          </a:p>
        </p:txBody>
      </p:sp>
      <p:cxnSp>
        <p:nvCxnSpPr>
          <p:cNvPr id="42" name="Straight Arrow Connector 41"/>
          <p:cNvCxnSpPr>
            <a:cxnSpLocks/>
            <a:stCxn id="43" idx="2"/>
          </p:cNvCxnSpPr>
          <p:nvPr/>
        </p:nvCxnSpPr>
        <p:spPr>
          <a:xfrm>
            <a:off x="3933536" y="3543936"/>
            <a:ext cx="7488" cy="3658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27"/>
          <p:cNvSpPr/>
          <p:nvPr/>
        </p:nvSpPr>
        <p:spPr>
          <a:xfrm>
            <a:off x="2904836" y="2781936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Product Ion</a:t>
            </a: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Targeting</a:t>
            </a:r>
          </a:p>
        </p:txBody>
      </p:sp>
      <p:sp>
        <p:nvSpPr>
          <p:cNvPr id="44" name="Rounded Rectangle 39"/>
          <p:cNvSpPr/>
          <p:nvPr/>
        </p:nvSpPr>
        <p:spPr>
          <a:xfrm>
            <a:off x="5474484" y="5009462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Quantitative</a:t>
            </a: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Analysis</a:t>
            </a:r>
          </a:p>
        </p:txBody>
      </p:sp>
      <p:pic>
        <p:nvPicPr>
          <p:cNvPr id="45" name="Picture 44" descr="skyline_logo_v_white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3601" y="2771515"/>
            <a:ext cx="1119167" cy="1505184"/>
          </a:xfrm>
          <a:prstGeom prst="rect">
            <a:avLst/>
          </a:prstGeom>
        </p:spPr>
      </p:pic>
      <p:sp>
        <p:nvSpPr>
          <p:cNvPr id="46" name="Rounded Rectangle 6"/>
          <p:cNvSpPr/>
          <p:nvPr/>
        </p:nvSpPr>
        <p:spPr>
          <a:xfrm>
            <a:off x="2891389" y="5009462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mProphet</a:t>
            </a:r>
            <a:endParaRPr lang="en-US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Peak Picking</a:t>
            </a:r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>
            <a:off x="3949910" y="4657698"/>
            <a:ext cx="7488" cy="3658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  <a:stCxn id="46" idx="3"/>
            <a:endCxn id="44" idx="1"/>
          </p:cNvCxnSpPr>
          <p:nvPr/>
        </p:nvCxnSpPr>
        <p:spPr>
          <a:xfrm>
            <a:off x="4948789" y="5390462"/>
            <a:ext cx="525695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577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 Knowledge Workflow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495636" y="1576626"/>
            <a:ext cx="2057400" cy="93580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Chromatogram Library</a:t>
            </a:r>
          </a:p>
        </p:txBody>
      </p:sp>
      <p:cxnSp>
        <p:nvCxnSpPr>
          <p:cNvPr id="37" name="Straight Arrow Connector 36"/>
          <p:cNvCxnSpPr>
            <a:cxnSpLocks/>
            <a:stCxn id="8" idx="1"/>
          </p:cNvCxnSpPr>
          <p:nvPr/>
        </p:nvCxnSpPr>
        <p:spPr>
          <a:xfrm flipH="1">
            <a:off x="3933536" y="2044530"/>
            <a:ext cx="1562100" cy="73740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1" y="2771515"/>
            <a:ext cx="1119167" cy="1505184"/>
          </a:xfrm>
          <a:prstGeom prst="rect">
            <a:avLst/>
          </a:prstGeom>
        </p:spPr>
      </p:pic>
      <p:sp>
        <p:nvSpPr>
          <p:cNvPr id="36" name="Rounded Rectangle 35"/>
          <p:cNvSpPr/>
          <p:nvPr/>
        </p:nvSpPr>
        <p:spPr>
          <a:xfrm>
            <a:off x="2891389" y="1576626"/>
            <a:ext cx="2057400" cy="457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DIA Acquisition</a:t>
            </a:r>
          </a:p>
        </p:txBody>
      </p:sp>
      <p:cxnSp>
        <p:nvCxnSpPr>
          <p:cNvPr id="38" name="Straight Arrow Connector 37"/>
          <p:cNvCxnSpPr>
            <a:stCxn id="36" idx="2"/>
          </p:cNvCxnSpPr>
          <p:nvPr/>
        </p:nvCxnSpPr>
        <p:spPr>
          <a:xfrm>
            <a:off x="3920089" y="2033826"/>
            <a:ext cx="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96201" y="1598148"/>
            <a:ext cx="2402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Relative Ion Abundance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96200" y="2121579"/>
            <a:ext cx="1606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Normalized RT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800" y="2645011"/>
            <a:ext cx="661292" cy="797151"/>
          </a:xfrm>
          <a:prstGeom prst="rect">
            <a:avLst/>
          </a:prstGeom>
        </p:spPr>
      </p:pic>
      <p:sp>
        <p:nvSpPr>
          <p:cNvPr id="16" name="Rounded Rectangle 6"/>
          <p:cNvSpPr/>
          <p:nvPr/>
        </p:nvSpPr>
        <p:spPr>
          <a:xfrm>
            <a:off x="2912324" y="3895699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Chromatogram Extraction</a:t>
            </a:r>
          </a:p>
        </p:txBody>
      </p:sp>
      <p:cxnSp>
        <p:nvCxnSpPr>
          <p:cNvPr id="17" name="Straight Arrow Connector 16"/>
          <p:cNvCxnSpPr>
            <a:cxnSpLocks/>
            <a:stCxn id="18" idx="2"/>
          </p:cNvCxnSpPr>
          <p:nvPr/>
        </p:nvCxnSpPr>
        <p:spPr>
          <a:xfrm>
            <a:off x="3933536" y="3543936"/>
            <a:ext cx="7488" cy="3658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27"/>
          <p:cNvSpPr/>
          <p:nvPr/>
        </p:nvSpPr>
        <p:spPr>
          <a:xfrm>
            <a:off x="2904836" y="2781936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Product Ion</a:t>
            </a: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Targeting</a:t>
            </a:r>
          </a:p>
        </p:txBody>
      </p:sp>
      <p:sp>
        <p:nvSpPr>
          <p:cNvPr id="19" name="Rounded Rectangle 39"/>
          <p:cNvSpPr/>
          <p:nvPr/>
        </p:nvSpPr>
        <p:spPr>
          <a:xfrm>
            <a:off x="5474484" y="5009462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Quantitative</a:t>
            </a: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Analysis</a:t>
            </a:r>
          </a:p>
        </p:txBody>
      </p:sp>
      <p:pic>
        <p:nvPicPr>
          <p:cNvPr id="20" name="Picture 19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1" y="2771515"/>
            <a:ext cx="1119167" cy="1505184"/>
          </a:xfrm>
          <a:prstGeom prst="rect">
            <a:avLst/>
          </a:prstGeom>
        </p:spPr>
      </p:pic>
      <p:sp>
        <p:nvSpPr>
          <p:cNvPr id="21" name="Rounded Rectangle 6"/>
          <p:cNvSpPr/>
          <p:nvPr/>
        </p:nvSpPr>
        <p:spPr>
          <a:xfrm>
            <a:off x="2891389" y="5009462"/>
            <a:ext cx="2057400" cy="76200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mProphet</a:t>
            </a:r>
            <a:endParaRPr lang="en-US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  <a:p>
            <a:pPr algn="ctr"/>
            <a:r>
              <a:rPr lang="en-U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Peak Picking</a:t>
            </a:r>
          </a:p>
        </p:txBody>
      </p:sp>
      <p:cxnSp>
        <p:nvCxnSpPr>
          <p:cNvPr id="25" name="Straight Arrow Connector 24"/>
          <p:cNvCxnSpPr>
            <a:cxnSpLocks/>
          </p:cNvCxnSpPr>
          <p:nvPr/>
        </p:nvCxnSpPr>
        <p:spPr>
          <a:xfrm>
            <a:off x="3949910" y="4657698"/>
            <a:ext cx="7488" cy="3658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/>
            <a:stCxn id="21" idx="3"/>
            <a:endCxn id="19" idx="1"/>
          </p:cNvCxnSpPr>
          <p:nvPr/>
        </p:nvCxnSpPr>
        <p:spPr>
          <a:xfrm>
            <a:off x="4948789" y="5390462"/>
            <a:ext cx="525695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105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News Gothic MT"/>
              </a:rPr>
              <a:t>Two Phase Experiment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694489" y="1417639"/>
            <a:ext cx="7157627" cy="4310241"/>
            <a:chOff x="2075468" y="1764629"/>
            <a:chExt cx="4902382" cy="2952159"/>
          </a:xfrm>
        </p:grpSpPr>
        <p:grpSp>
          <p:nvGrpSpPr>
            <p:cNvPr id="4" name="Group 3"/>
            <p:cNvGrpSpPr/>
            <p:nvPr/>
          </p:nvGrpSpPr>
          <p:grpSpPr>
            <a:xfrm>
              <a:off x="2106357" y="2162600"/>
              <a:ext cx="1478291" cy="659046"/>
              <a:chOff x="3860800" y="2154226"/>
              <a:chExt cx="5537200" cy="246857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6080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2968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376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0672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5264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75600" y="2154226"/>
                <a:ext cx="1422400" cy="2387600"/>
              </a:xfrm>
              <a:prstGeom prst="rect">
                <a:avLst/>
              </a:prstGeom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2284415" y="2340656"/>
              <a:ext cx="1478291" cy="659046"/>
              <a:chOff x="3860800" y="2154226"/>
              <a:chExt cx="5537200" cy="2468574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6080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2968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376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0672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5264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75600" y="2154226"/>
                <a:ext cx="1422400" cy="2387600"/>
              </a:xfrm>
              <a:prstGeom prst="rect">
                <a:avLst/>
              </a:prstGeom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2462473" y="2518712"/>
              <a:ext cx="1478291" cy="659046"/>
              <a:chOff x="3860800" y="2154226"/>
              <a:chExt cx="5537200" cy="2468574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6080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2968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376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0672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5264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75600" y="2154226"/>
                <a:ext cx="1422400" cy="2387600"/>
              </a:xfrm>
              <a:prstGeom prst="rect">
                <a:avLst/>
              </a:prstGeom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2640531" y="2696768"/>
              <a:ext cx="1478291" cy="659046"/>
              <a:chOff x="3860800" y="2154226"/>
              <a:chExt cx="5537200" cy="2468574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6080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2968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3760" y="2235200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50672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52640" y="2154226"/>
                <a:ext cx="1422400" cy="2387600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75600" y="2154226"/>
                <a:ext cx="1422400" cy="2387600"/>
              </a:xfrm>
              <a:prstGeom prst="rect">
                <a:avLst/>
              </a:prstGeom>
            </p:spPr>
          </p:pic>
        </p:grpSp>
        <p:sp>
          <p:nvSpPr>
            <p:cNvPr id="32" name="TextBox 31"/>
            <p:cNvSpPr txBox="1"/>
            <p:nvPr/>
          </p:nvSpPr>
          <p:spPr>
            <a:xfrm>
              <a:off x="2075468" y="1764629"/>
              <a:ext cx="1750531" cy="252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News Gothic MT"/>
                  <a:cs typeface="News Gothic MT"/>
                </a:rPr>
                <a:t>N * Quantitative Samples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87434" y="1764629"/>
              <a:ext cx="1557823" cy="252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News Gothic MT"/>
                  <a:cs typeface="News Gothic MT"/>
                </a:rPr>
                <a:t>1 * Detection Samples</a:t>
              </a: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64208" y="2148618"/>
              <a:ext cx="379744" cy="637428"/>
            </a:xfrm>
            <a:prstGeom prst="rect">
              <a:avLst/>
            </a:prstGeom>
          </p:spPr>
        </p:pic>
        <p:cxnSp>
          <p:nvCxnSpPr>
            <p:cNvPr id="35" name="Straight Arrow Connector 34"/>
            <p:cNvCxnSpPr/>
            <p:nvPr/>
          </p:nvCxnSpPr>
          <p:spPr>
            <a:xfrm>
              <a:off x="4120427" y="2540262"/>
              <a:ext cx="1089770" cy="9675"/>
            </a:xfrm>
            <a:prstGeom prst="straightConnector1">
              <a:avLst/>
            </a:prstGeom>
            <a:ln w="28575" cmpd="sng">
              <a:headEnd type="non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397833" y="2162532"/>
              <a:ext cx="413039" cy="252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News Gothic MT"/>
                  <a:cs typeface="News Gothic MT"/>
                </a:rPr>
                <a:t>pool</a:t>
              </a:r>
            </a:p>
          </p:txBody>
        </p:sp>
        <p:sp>
          <p:nvSpPr>
            <p:cNvPr id="37" name="Folded Corner 36"/>
            <p:cNvSpPr/>
            <p:nvPr/>
          </p:nvSpPr>
          <p:spPr>
            <a:xfrm rot="16200000">
              <a:off x="2851461" y="3675119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News Gothic MT"/>
                  <a:cs typeface="News Gothic MT"/>
                </a:rPr>
                <a:t>DIA</a:t>
              </a:r>
            </a:p>
          </p:txBody>
        </p:sp>
        <p:sp>
          <p:nvSpPr>
            <p:cNvPr id="38" name="Folded Corner 37"/>
            <p:cNvSpPr/>
            <p:nvPr/>
          </p:nvSpPr>
          <p:spPr>
            <a:xfrm rot="16200000">
              <a:off x="4371710" y="3245422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39" name="Folded Corner 38"/>
            <p:cNvSpPr/>
            <p:nvPr/>
          </p:nvSpPr>
          <p:spPr>
            <a:xfrm rot="16200000">
              <a:off x="5233237" y="3245422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40" name="Folded Corner 39"/>
            <p:cNvSpPr/>
            <p:nvPr/>
          </p:nvSpPr>
          <p:spPr>
            <a:xfrm rot="16200000">
              <a:off x="6094764" y="3245422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41" name="Folded Corner 40"/>
            <p:cNvSpPr/>
            <p:nvPr/>
          </p:nvSpPr>
          <p:spPr>
            <a:xfrm rot="16200000">
              <a:off x="4685718" y="3628771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42" name="Folded Corner 41"/>
            <p:cNvSpPr/>
            <p:nvPr/>
          </p:nvSpPr>
          <p:spPr>
            <a:xfrm rot="16200000">
              <a:off x="5547245" y="3628771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sp>
          <p:nvSpPr>
            <p:cNvPr id="43" name="Folded Corner 42"/>
            <p:cNvSpPr/>
            <p:nvPr/>
          </p:nvSpPr>
          <p:spPr>
            <a:xfrm rot="16200000">
              <a:off x="6408772" y="3628771"/>
              <a:ext cx="433166" cy="704990"/>
            </a:xfrm>
            <a:prstGeom prst="foldedCorner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News Gothic MT"/>
                  <a:cs typeface="News Gothic MT"/>
                </a:rPr>
                <a:t>DDA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4726087" y="2922797"/>
              <a:ext cx="1685043" cy="363952"/>
              <a:chOff x="4685340" y="1602393"/>
              <a:chExt cx="1685043" cy="602686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>
                <a:off x="5524491" y="1602408"/>
                <a:ext cx="0" cy="602671"/>
              </a:xfrm>
              <a:prstGeom prst="straightConnector1">
                <a:avLst/>
              </a:prstGeom>
              <a:ln w="28575" cmpd="sng">
                <a:headEnd type="none" w="lg" len="lg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H="1">
                <a:off x="4685340" y="1602393"/>
                <a:ext cx="661397" cy="602671"/>
              </a:xfrm>
              <a:prstGeom prst="straightConnector1">
                <a:avLst/>
              </a:prstGeom>
              <a:ln w="28575" cmpd="sng">
                <a:headEnd type="none" w="lg" len="lg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>
                <a:off x="5708986" y="1602408"/>
                <a:ext cx="661397" cy="602671"/>
              </a:xfrm>
              <a:prstGeom prst="straightConnector1">
                <a:avLst/>
              </a:prstGeom>
              <a:ln w="28575" cmpd="sng">
                <a:headEnd type="none" w="lg" len="lg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4726087" y="4352841"/>
              <a:ext cx="1685043" cy="363947"/>
              <a:chOff x="4685340" y="3229971"/>
              <a:chExt cx="1685043" cy="602678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 flipV="1">
                <a:off x="5527862" y="3229973"/>
                <a:ext cx="0" cy="602674"/>
              </a:xfrm>
              <a:prstGeom prst="straightConnector1">
                <a:avLst/>
              </a:prstGeom>
              <a:ln w="28575" cmpd="sng">
                <a:headEnd type="triangle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V="1">
                <a:off x="5708986" y="3229971"/>
                <a:ext cx="661397" cy="602670"/>
              </a:xfrm>
              <a:prstGeom prst="straightConnector1">
                <a:avLst/>
              </a:prstGeom>
              <a:ln w="28575" cmpd="sng">
                <a:headEnd type="triangle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4685340" y="3229978"/>
                <a:ext cx="661397" cy="602671"/>
              </a:xfrm>
              <a:prstGeom prst="straightConnector1">
                <a:avLst/>
              </a:prstGeom>
              <a:ln w="28575" cmpd="sng">
                <a:headEnd type="triangle" w="lg" len="lg"/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Arrow Connector 51"/>
            <p:cNvCxnSpPr/>
            <p:nvPr/>
          </p:nvCxnSpPr>
          <p:spPr>
            <a:xfrm flipH="1" flipV="1">
              <a:off x="3051871" y="4290546"/>
              <a:ext cx="20112" cy="389594"/>
            </a:xfrm>
            <a:prstGeom prst="straightConnector1">
              <a:avLst/>
            </a:prstGeom>
            <a:ln w="28575" cmpd="sng">
              <a:headEnd type="triangle" w="lg" len="lg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2298172" y="3972186"/>
              <a:ext cx="343870" cy="2529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News Gothic MT"/>
                  <a:cs typeface="News Gothic MT"/>
                </a:rPr>
                <a:t>N *</a:t>
              </a:r>
            </a:p>
          </p:txBody>
        </p:sp>
        <p:cxnSp>
          <p:nvCxnSpPr>
            <p:cNvPr id="54" name="Straight Arrow Connector 53"/>
            <p:cNvCxnSpPr>
              <a:cxnSpLocks/>
            </p:cNvCxnSpPr>
            <p:nvPr/>
          </p:nvCxnSpPr>
          <p:spPr>
            <a:xfrm>
              <a:off x="3079059" y="3410393"/>
              <a:ext cx="891" cy="354289"/>
            </a:xfrm>
            <a:prstGeom prst="straightConnector1">
              <a:avLst/>
            </a:prstGeom>
            <a:ln w="28575" cmpd="sng">
              <a:headEnd type="none" w="lg" len="lg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2230757" y="5795979"/>
            <a:ext cx="1858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News Gothic MT"/>
                <a:cs typeface="News Gothic MT"/>
              </a:rPr>
              <a:t>Quantify Peptides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810271" y="5728867"/>
            <a:ext cx="1968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News Gothic MT"/>
                <a:cs typeface="News Gothic MT"/>
              </a:rPr>
              <a:t>Detect Peptides </a:t>
            </a:r>
          </a:p>
          <a:p>
            <a:pPr algn="ctr"/>
            <a:r>
              <a:rPr lang="en-US" dirty="0">
                <a:latin typeface="News Gothic MT"/>
                <a:cs typeface="News Gothic MT"/>
              </a:rPr>
              <a:t>with Search Engine</a:t>
            </a:r>
          </a:p>
          <a:p>
            <a:pPr algn="ctr"/>
            <a:r>
              <a:rPr lang="en-US" dirty="0">
                <a:latin typeface="News Gothic MT"/>
                <a:cs typeface="News Gothic MT"/>
              </a:rPr>
              <a:t>Build Library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539994" y="6282865"/>
            <a:ext cx="347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Bruderer</a:t>
            </a:r>
            <a:r>
              <a:rPr lang="en-US" dirty="0"/>
              <a:t>, et al. &amp; Reiter, </a:t>
            </a:r>
            <a:r>
              <a:rPr lang="en-US" i="1" dirty="0"/>
              <a:t>MCP,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253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DIA/SWATH Software 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532010"/>
            <a:ext cx="10515600" cy="4351338"/>
          </a:xfrm>
        </p:spPr>
        <p:txBody>
          <a:bodyPr/>
          <a:lstStyle/>
          <a:p>
            <a:r>
              <a:rPr lang="en-US" dirty="0"/>
              <a:t>Driving lots of performance improvement</a:t>
            </a:r>
          </a:p>
          <a:p>
            <a:pPr lvl="1"/>
            <a:r>
              <a:rPr lang="en-US" dirty="0" err="1"/>
              <a:t>MaxQuant</a:t>
            </a:r>
            <a:r>
              <a:rPr lang="en-US" dirty="0"/>
              <a:t> tutorial MS1 data imports 3x faster</a:t>
            </a:r>
          </a:p>
          <a:p>
            <a:pPr lvl="1"/>
            <a:r>
              <a:rPr lang="en-US" dirty="0"/>
              <a:t>Comparison pipeline tasks 20x to 200x faster</a:t>
            </a:r>
          </a:p>
          <a:p>
            <a:pPr lvl="2"/>
            <a:r>
              <a:rPr lang="en-US" dirty="0"/>
              <a:t>Single file import 5 hours on SSD with 3.1</a:t>
            </a:r>
          </a:p>
          <a:p>
            <a:pPr lvl="2"/>
            <a:r>
              <a:rPr lang="en-US" dirty="0"/>
              <a:t>6 files import in 50 minutes on spinning drive with 3.5</a:t>
            </a:r>
          </a:p>
          <a:p>
            <a:pPr lvl="2"/>
            <a:r>
              <a:rPr lang="en-US" dirty="0"/>
              <a:t>Adjusting peaks took 2 hours with 3.1</a:t>
            </a:r>
          </a:p>
          <a:p>
            <a:pPr lvl="2"/>
            <a:r>
              <a:rPr lang="en-US" dirty="0"/>
              <a:t>Adjusting peaks takes 10 seconds with 3.5</a:t>
            </a:r>
          </a:p>
          <a:p>
            <a:r>
              <a:rPr lang="en-US" dirty="0"/>
              <a:t>Looked bad for Skyline DIA quant</a:t>
            </a:r>
          </a:p>
          <a:p>
            <a:pPr lvl="1"/>
            <a:r>
              <a:rPr lang="en-US" dirty="0"/>
              <a:t>Turned out to be serious issues with settings</a:t>
            </a:r>
          </a:p>
          <a:p>
            <a:pPr lvl="2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124200" y="5255703"/>
            <a:ext cx="5791200" cy="1143000"/>
            <a:chOff x="3124200" y="5029200"/>
            <a:chExt cx="5791200" cy="1143000"/>
          </a:xfrm>
        </p:grpSpPr>
        <p:grpSp>
          <p:nvGrpSpPr>
            <p:cNvPr id="4" name="Group 3"/>
            <p:cNvGrpSpPr/>
            <p:nvPr/>
          </p:nvGrpSpPr>
          <p:grpSpPr>
            <a:xfrm>
              <a:off x="3124200" y="5029200"/>
              <a:ext cx="5791200" cy="1143000"/>
              <a:chOff x="2971800" y="4410075"/>
              <a:chExt cx="5791200" cy="1143000"/>
            </a:xfrm>
          </p:grpSpPr>
          <p:sp>
            <p:nvSpPr>
              <p:cNvPr id="5" name="TextBox 7"/>
              <p:cNvSpPr txBox="1"/>
              <p:nvPr/>
            </p:nvSpPr>
            <p:spPr>
              <a:xfrm>
                <a:off x="4102609" y="4706642"/>
                <a:ext cx="24128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/>
                  <a:t>Navarro, </a:t>
                </a:r>
                <a:r>
                  <a:rPr lang="en-US" dirty="0"/>
                  <a:t>et al. &amp; </a:t>
                </a:r>
                <a:r>
                  <a:rPr lang="en-US" dirty="0" err="1"/>
                  <a:t>Tenzer</a:t>
                </a:r>
                <a:endParaRPr lang="en-US" dirty="0"/>
              </a:p>
            </p:txBody>
          </p:sp>
          <p:sp>
            <p:nvSpPr>
              <p:cNvPr id="6" name="TextBox 8"/>
              <p:cNvSpPr txBox="1"/>
              <p:nvPr/>
            </p:nvSpPr>
            <p:spPr>
              <a:xfrm>
                <a:off x="4180284" y="5016698"/>
                <a:ext cx="32160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 i="1" dirty="0"/>
                  <a:t>A multicenter study, Nature Biotech. 2016</a:t>
                </a:r>
                <a:endParaRPr lang="en-US" sz="1400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971800" y="4410075"/>
                <a:ext cx="5791200" cy="1143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pic>
          <p:nvPicPr>
            <p:cNvPr id="1026" name="Picture 2" descr="Stefan Tenzer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897" y="5133967"/>
              <a:ext cx="933467" cy="933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Pedro Navarro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6262" y="5133967"/>
              <a:ext cx="943386" cy="943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14880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SkylineRunner</a:t>
            </a:r>
            <a:r>
              <a:rPr lang="en-US" dirty="0"/>
              <a:t> Command-Line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 for long batch runs</a:t>
            </a:r>
          </a:p>
          <a:p>
            <a:r>
              <a:rPr lang="en-US" dirty="0"/>
              <a:t>Ready to be adapted to a compute cluster</a:t>
            </a:r>
          </a:p>
        </p:txBody>
      </p:sp>
    </p:spTree>
    <p:extLst>
      <p:ext uri="{BB962C8B-B14F-4D97-AF65-F5344CB8AC3E}">
        <p14:creationId xmlns:p14="http://schemas.microsoft.com/office/powerpoint/2010/main" val="568957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89397"/>
            <a:ext cx="10515600" cy="4351338"/>
          </a:xfrm>
        </p:spPr>
        <p:txBody>
          <a:bodyPr/>
          <a:lstStyle/>
          <a:p>
            <a:r>
              <a:rPr lang="en-US" dirty="0" err="1"/>
              <a:t>Spectronaut</a:t>
            </a:r>
            <a:r>
              <a:rPr lang="en-US" dirty="0"/>
              <a:t> 42,439 peptides identified</a:t>
            </a:r>
          </a:p>
          <a:p>
            <a:r>
              <a:rPr lang="en-US" dirty="0" err="1"/>
              <a:t>OpenSWATH</a:t>
            </a:r>
            <a:r>
              <a:rPr lang="en-US" dirty="0"/>
              <a:t> 40,387 peptides identified</a:t>
            </a:r>
          </a:p>
          <a:p>
            <a:r>
              <a:rPr lang="en-US" dirty="0"/>
              <a:t>DIA Umpire 31,256 peptides identified</a:t>
            </a:r>
          </a:p>
          <a:p>
            <a:r>
              <a:rPr lang="en-US" dirty="0" err="1"/>
              <a:t>PeakView</a:t>
            </a:r>
            <a:r>
              <a:rPr lang="en-US" dirty="0"/>
              <a:t> 28,424 peptides identified</a:t>
            </a:r>
          </a:p>
          <a:p>
            <a:r>
              <a:rPr lang="en-US" dirty="0"/>
              <a:t>Skyline 27,121 peptides identified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781" y="4105012"/>
            <a:ext cx="10050859" cy="244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73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463" y="4038600"/>
            <a:ext cx="8001000" cy="27631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Problem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1" y="1610498"/>
            <a:ext cx="8467725" cy="25403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56487" y="1251463"/>
            <a:ext cx="106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TPVIVTLK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1130583" y="2601782"/>
            <a:ext cx="1331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Spectronaut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410200" y="4267200"/>
            <a:ext cx="0" cy="83820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1383821" y="5043444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Skyline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553200" y="4588653"/>
            <a:ext cx="0" cy="83820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096000" y="4191000"/>
            <a:ext cx="97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Wrong!!</a:t>
            </a:r>
          </a:p>
        </p:txBody>
      </p:sp>
    </p:spTree>
    <p:extLst>
      <p:ext uri="{BB962C8B-B14F-4D97-AF65-F5344CB8AC3E}">
        <p14:creationId xmlns:p14="http://schemas.microsoft.com/office/powerpoint/2010/main" val="400285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10,000 </a:t>
            </a:r>
            <a:r>
              <a:rPr lang="en-US" dirty="0" err="1"/>
              <a:t>rp</a:t>
            </a:r>
            <a:r>
              <a:rPr lang="en-US" dirty="0"/>
              <a:t> (default)                                  30,000 </a:t>
            </a:r>
            <a:r>
              <a:rPr lang="en-US" dirty="0" err="1"/>
              <a:t>rp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15799" y="2324894"/>
            <a:ext cx="4195763" cy="3352799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518754" y="2321845"/>
            <a:ext cx="4197096" cy="33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9531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60,000 </a:t>
            </a:r>
            <a:r>
              <a:rPr lang="en-US" dirty="0" err="1"/>
              <a:t>rp</a:t>
            </a:r>
            <a:r>
              <a:rPr lang="en-US" dirty="0"/>
              <a:t>                                         ±10 ppm (centroided)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907409" y="2323370"/>
            <a:ext cx="4197096" cy="335584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476809" y="2323370"/>
            <a:ext cx="4197096" cy="33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57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from the Skyline team!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/>
              <a:t>Large Scale DIA with Skyline 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Introduction and overview with Brendan MacLean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Tutorial with Brendan MacLean</a:t>
            </a:r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b="1" u="sng" dirty="0">
                <a:hlinkClick r:id="rId2"/>
              </a:rPr>
              <a:t>https://skyline.ms/QA4Skyline.url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0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from </a:t>
            </a:r>
            <a:r>
              <a:rPr lang="en-US" dirty="0" err="1"/>
              <a:t>Centroided</a:t>
            </a:r>
            <a:r>
              <a:rPr lang="en-US" dirty="0"/>
              <a:t> Spectra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1295401"/>
            <a:ext cx="4724400" cy="530542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7391400" y="2895600"/>
            <a:ext cx="12192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391400" y="5486400"/>
            <a:ext cx="1219200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9581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</a:t>
            </a:r>
            <a:r>
              <a:rPr lang="en-US" dirty="0" err="1"/>
              <a:t>SkylineRunner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33601" y="1905000"/>
          <a:ext cx="8001001" cy="3053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096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913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--reintegrate-model-name=&lt;name&gt;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 dirty="0">
                          <a:effectLst/>
                        </a:rPr>
                        <a:t>The name of a scoring model to use for the reintegrate operation. The model can either be pre-defined (e.g. using the Edit &gt; Refine &gt; Reintegrate form) or created automatically during this operation by using --reintegrate-create-model.</a:t>
                      </a:r>
                      <a:endParaRPr lang="en-US" sz="14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--reintegrate-create-model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This option will cause a new model to be created, using the mProphet algorithm with all available scores for the results found in the document. (requires --reintegrate-model-name)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--reintegrate-annotate-scoring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Peaks will be annotated with q value and score annotations. (requires --reintegrate-model-name)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--reintegrate-overwrite-peaks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 dirty="0">
                          <a:effectLst/>
                        </a:rPr>
                        <a:t>Existing manually integrated peaks will be overwritten with peaks chosen by the reintegration model. (requires --reintegrate-model-name)</a:t>
                      </a:r>
                      <a:endParaRPr lang="en-US" sz="14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467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</a:t>
            </a:r>
            <a:r>
              <a:rPr lang="en-US" dirty="0" err="1"/>
              <a:t>SkylineRunner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171700" y="2209800"/>
          <a:ext cx="7848600" cy="24828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0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 dirty="0">
                          <a:effectLst/>
                        </a:rPr>
                        <a:t>--full-scan-precursor-res=&lt;resolving power&gt;</a:t>
                      </a:r>
                      <a:endParaRPr lang="en-US" sz="14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Resolving power of the precursor mass analyzer.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--full-scan-precursor-res-mz=&lt;m/z value&gt;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The m/z value at which the precursor mass analyzer resolving power is specified. (applies only to orbitrap and ft_icr mass analyzers)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--full-scan-product_res=&lt;resolving power&gt;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Resolving power of the product mass analyzer.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 dirty="0">
                          <a:effectLst/>
                        </a:rPr>
                        <a:t>--full-scan-precursor-res-</a:t>
                      </a:r>
                      <a:r>
                        <a:rPr lang="en-US" sz="1400" kern="150" dirty="0" err="1">
                          <a:effectLst/>
                        </a:rPr>
                        <a:t>mz</a:t>
                      </a:r>
                      <a:r>
                        <a:rPr lang="en-US" sz="1400" kern="150" dirty="0">
                          <a:effectLst/>
                        </a:rPr>
                        <a:t>=&lt;m/z value&gt;</a:t>
                      </a:r>
                      <a:endParaRPr lang="en-US" sz="14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The m/z value at which the product mass analyzer resolving power is specified. (applies only to orbitrap and ft_icr mass analyzers)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>
                          <a:effectLst/>
                        </a:rPr>
                        <a:t>--full-scan-rt-filter-tolerance=&lt;minutes&gt;</a:t>
                      </a:r>
                      <a:endParaRPr lang="en-US" sz="14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50" dirty="0">
                          <a:effectLst/>
                        </a:rPr>
                        <a:t>The number of minutes on either side of the predicted time or MS/MS IDs, i.e. ± minutes. Defaults to.</a:t>
                      </a:r>
                      <a:endParaRPr lang="en-US" sz="14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5325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Settings Analysis (RP)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457168"/>
              </p:ext>
            </p:extLst>
          </p:nvPr>
        </p:nvGraphicFramePr>
        <p:xfrm>
          <a:off x="1981200" y="1386281"/>
          <a:ext cx="8229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2354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Settings Analysis (RT)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2134311"/>
              </p:ext>
            </p:extLst>
          </p:nvPr>
        </p:nvGraphicFramePr>
        <p:xfrm>
          <a:off x="1981200" y="1454092"/>
          <a:ext cx="8229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04069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389397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Skyline 42,517 peptides identified</a:t>
            </a:r>
          </a:p>
          <a:p>
            <a:r>
              <a:rPr lang="en-US" sz="2400" dirty="0" err="1"/>
              <a:t>Spectronaut</a:t>
            </a:r>
            <a:r>
              <a:rPr lang="en-US" sz="2400" dirty="0"/>
              <a:t> 42,325 peptides identified</a:t>
            </a:r>
          </a:p>
          <a:p>
            <a:r>
              <a:rPr lang="en-US" sz="2400" dirty="0" err="1"/>
              <a:t>OpenSWATH</a:t>
            </a:r>
            <a:r>
              <a:rPr lang="en-US" sz="2400" dirty="0"/>
              <a:t> 40,728 peptides identified</a:t>
            </a:r>
          </a:p>
          <a:p>
            <a:r>
              <a:rPr lang="en-US" sz="2400" dirty="0"/>
              <a:t>DIA Umpire 36,249 peptides identified</a:t>
            </a:r>
          </a:p>
          <a:p>
            <a:r>
              <a:rPr lang="en-US" sz="2400" dirty="0"/>
              <a:t>SWATH 2.0 35,489 peptides identified</a:t>
            </a:r>
          </a:p>
        </p:txBody>
      </p:sp>
      <p:sp>
        <p:nvSpPr>
          <p:cNvPr id="5" name="Rectangle 4"/>
          <p:cNvSpPr/>
          <p:nvPr/>
        </p:nvSpPr>
        <p:spPr>
          <a:xfrm>
            <a:off x="9592962" y="4419600"/>
            <a:ext cx="304800" cy="1066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5467" y="3675064"/>
            <a:ext cx="8036586" cy="293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826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Multi-File Parallel Loading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276350"/>
            <a:ext cx="87630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5166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Multi-File Loading Performance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2514601" y="1219201"/>
          <a:ext cx="4190999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5791199" y="1281956"/>
          <a:ext cx="4572001" cy="5082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812721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Analyzing Data From Navarro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Acquired by L. Gillet</a:t>
            </a:r>
          </a:p>
        </p:txBody>
      </p:sp>
    </p:spTree>
    <p:extLst>
      <p:ext uri="{BB962C8B-B14F-4D97-AF65-F5344CB8AC3E}">
        <p14:creationId xmlns:p14="http://schemas.microsoft.com/office/powerpoint/2010/main" val="30668035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Blib</a:t>
            </a:r>
            <a:r>
              <a:rPr lang="en-US" dirty="0"/>
              <a:t> Document </a:t>
            </a:r>
            <a:r>
              <a:rPr lang="en-US" dirty="0" err="1"/>
              <a:t>mProphet</a:t>
            </a:r>
            <a:r>
              <a:rPr lang="en-US" dirty="0"/>
              <a:t> Model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714" y="1593909"/>
            <a:ext cx="7996652" cy="489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709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Webinar 2: Jump start DIA… November, 2014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156" y="1825625"/>
            <a:ext cx="7315687" cy="4351338"/>
          </a:xfrm>
        </p:spPr>
      </p:pic>
    </p:spTree>
    <p:extLst>
      <p:ext uri="{BB962C8B-B14F-4D97-AF65-F5344CB8AC3E}">
        <p14:creationId xmlns:p14="http://schemas.microsoft.com/office/powerpoint/2010/main" val="36163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Assay Library Document </a:t>
            </a:r>
            <a:r>
              <a:rPr lang="en-US" dirty="0" err="1"/>
              <a:t>mProphet</a:t>
            </a:r>
            <a:r>
              <a:rPr lang="en-US" dirty="0"/>
              <a:t> Model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7420" y="1603491"/>
            <a:ext cx="7999939" cy="490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3169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854"/>
            <a:ext cx="10515600" cy="1325563"/>
          </a:xfrm>
        </p:spPr>
        <p:txBody>
          <a:bodyPr/>
          <a:lstStyle/>
          <a:p>
            <a:r>
              <a:rPr lang="en-US" dirty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/>
              <a:t>Webinar #15: TBD (14 recorded webinars)</a:t>
            </a:r>
          </a:p>
          <a:p>
            <a:r>
              <a:rPr lang="en-US" dirty="0"/>
              <a:t>Weeklong Courses 2017 </a:t>
            </a:r>
          </a:p>
          <a:p>
            <a:pPr lvl="1"/>
            <a:r>
              <a:rPr lang="en-US" dirty="0"/>
              <a:t>Buck Institute, Feb 27 – Mar 3 - </a:t>
            </a:r>
            <a:r>
              <a:rPr lang="en-US" dirty="0">
                <a:solidFill>
                  <a:srgbClr val="FFC000"/>
                </a:solidFill>
              </a:rPr>
              <a:t>Full</a:t>
            </a:r>
            <a:endParaRPr lang="en-US" dirty="0"/>
          </a:p>
          <a:p>
            <a:pPr lvl="1"/>
            <a:r>
              <a:rPr lang="en-US" dirty="0"/>
              <a:t>Northeastern University, Boston – May 1-3 – </a:t>
            </a:r>
            <a:r>
              <a:rPr lang="en-US" dirty="0">
                <a:solidFill>
                  <a:srgbClr val="C00000"/>
                </a:solidFill>
              </a:rPr>
              <a:t>Register now! </a:t>
            </a:r>
          </a:p>
          <a:p>
            <a:pPr lvl="1"/>
            <a:r>
              <a:rPr lang="en-US" dirty="0"/>
              <a:t>ETH, Zurich, June 26 – 30 – </a:t>
            </a:r>
            <a:r>
              <a:rPr lang="en-US" dirty="0">
                <a:solidFill>
                  <a:srgbClr val="C00000"/>
                </a:solidFill>
              </a:rPr>
              <a:t>Register now! </a:t>
            </a:r>
          </a:p>
          <a:p>
            <a:pPr lvl="1"/>
            <a:r>
              <a:rPr lang="en-US" dirty="0"/>
              <a:t>University of Washington, Seattle – July 24-28</a:t>
            </a:r>
          </a:p>
          <a:p>
            <a:r>
              <a:rPr lang="en-US" dirty="0"/>
              <a:t>Workshops and Conferences 2017</a:t>
            </a:r>
          </a:p>
          <a:p>
            <a:pPr lvl="1"/>
            <a:r>
              <a:rPr lang="en-US" dirty="0"/>
              <a:t>Skyline User Group Meeting at ASMS, Indianapolis – June 4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Listings updated in </a:t>
            </a:r>
            <a:r>
              <a:rPr lang="en-US" b="1" dirty="0"/>
              <a:t>Join Us </a:t>
            </a:r>
            <a:r>
              <a:rPr lang="en-US" dirty="0"/>
              <a:t>section of Skyline homepage: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 algn="ctr">
              <a:buNone/>
            </a:pPr>
            <a:r>
              <a:rPr lang="en-US" b="1" dirty="0">
                <a:hlinkClick r:id="rId2"/>
              </a:rPr>
              <a:t>https://skyline.ms/Skyline.url</a:t>
            </a:r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14421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pPr algn="ctr"/>
            <a:r>
              <a:rPr lang="en-US" dirty="0"/>
              <a:t>Ask any questions at the following form: 	</a:t>
            </a:r>
            <a:br>
              <a:rPr lang="en-US" dirty="0"/>
            </a:br>
            <a:endParaRPr lang="en-US" dirty="0"/>
          </a:p>
          <a:p>
            <a:pPr marL="457200" lvl="1" indent="0" algn="ctr">
              <a:buNone/>
            </a:pPr>
            <a:r>
              <a:rPr lang="en-US" sz="2800" b="1" u="sng" dirty="0">
                <a:hlinkClick r:id="rId2"/>
              </a:rPr>
              <a:t>https://skyline.ms/QA4Skyline.url</a:t>
            </a:r>
            <a:r>
              <a:rPr lang="en-US" sz="2800" b="1" dirty="0"/>
              <a:t> </a:t>
            </a:r>
          </a:p>
          <a:p>
            <a:pPr marL="457200" lvl="1" indent="0" algn="ctr">
              <a:buNone/>
            </a:pPr>
            <a:endParaRPr lang="en-US" b="1" dirty="0"/>
          </a:p>
          <a:p>
            <a:r>
              <a:rPr lang="en-US" dirty="0"/>
              <a:t>Take the post-webinar survey:</a:t>
            </a:r>
          </a:p>
          <a:p>
            <a:pPr marL="0" indent="0" algn="ctr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b="1" u="sng" dirty="0">
                <a:hlinkClick r:id="rId3"/>
              </a:rPr>
              <a:t>https://skyline.ms/survey4webinar.url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643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Tutorial Webinar #14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>
                <a:hlinkClick r:id="rId2"/>
              </a:rPr>
              <a:t>https://skyline.ms/survey4webinar.url</a:t>
            </a:r>
            <a:endParaRPr lang="en-US" sz="2000" b="1" u="sng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45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Chromatography-based Quantification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422953"/>
            <a:ext cx="10515600" cy="4351338"/>
          </a:xfrm>
        </p:spPr>
        <p:txBody>
          <a:bodyPr/>
          <a:lstStyle/>
          <a:p>
            <a:r>
              <a:rPr lang="en-US" dirty="0"/>
              <a:t>Hypothesis testing (Verification)</a:t>
            </a:r>
          </a:p>
          <a:p>
            <a:endParaRPr lang="en-US" dirty="0"/>
          </a:p>
          <a:p>
            <a:r>
              <a:rPr lang="en-US" dirty="0"/>
              <a:t>SRM</a:t>
            </a:r>
          </a:p>
          <a:p>
            <a:r>
              <a:rPr lang="en-US" sz="3000" dirty="0"/>
              <a:t>MS1 chromatogram extraction</a:t>
            </a:r>
          </a:p>
          <a:p>
            <a:r>
              <a:rPr lang="en-US" dirty="0"/>
              <a:t>Targeted MS/MS (PRM)</a:t>
            </a:r>
          </a:p>
          <a:p>
            <a:r>
              <a:rPr lang="en-US" b="1" dirty="0"/>
              <a:t>Data independent acquisition (DIA/SWATH)</a:t>
            </a:r>
          </a:p>
          <a:p>
            <a:endParaRPr lang="en-US" dirty="0"/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86800" y="1219200"/>
            <a:ext cx="1455356" cy="195733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726524"/>
              </p:ext>
            </p:extLst>
          </p:nvPr>
        </p:nvGraphicFramePr>
        <p:xfrm>
          <a:off x="2895600" y="477725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Acquisition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Survey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More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Selective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Less Selective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934200" y="4746770"/>
            <a:ext cx="2133600" cy="12192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0" y="6042171"/>
            <a:ext cx="3721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Got HYPOTHESIS??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8495" y="6042171"/>
            <a:ext cx="553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Exploratory vs. Confirmatory</a:t>
            </a:r>
          </a:p>
        </p:txBody>
      </p:sp>
    </p:spTree>
    <p:extLst>
      <p:ext uri="{BB962C8B-B14F-4D97-AF65-F5344CB8AC3E}">
        <p14:creationId xmlns:p14="http://schemas.microsoft.com/office/powerpoint/2010/main" val="61603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7" grpId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Prior Knowledge and Consistency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Relative product ion abundance</a:t>
            </a:r>
          </a:p>
          <a:p>
            <a:pPr lvl="1"/>
            <a:r>
              <a:rPr lang="en-US" dirty="0"/>
              <a:t>Spectral libraries</a:t>
            </a:r>
          </a:p>
          <a:p>
            <a:r>
              <a:rPr lang="en-US" dirty="0"/>
              <a:t>Retention time</a:t>
            </a:r>
          </a:p>
          <a:p>
            <a:pPr lvl="1"/>
            <a:r>
              <a:rPr lang="en-US" dirty="0" err="1"/>
              <a:t>iRT</a:t>
            </a:r>
            <a:r>
              <a:rPr lang="en-US" dirty="0"/>
              <a:t> libraries</a:t>
            </a:r>
          </a:p>
          <a:p>
            <a:pPr marL="274320" lvl="1" indent="0">
              <a:buNone/>
            </a:pPr>
            <a:endParaRPr lang="en-US" dirty="0"/>
          </a:p>
          <a:p>
            <a:r>
              <a:rPr lang="en-US" dirty="0"/>
              <a:t>Powerful enough to be used cross-lab / cross experiment</a:t>
            </a:r>
          </a:p>
          <a:p>
            <a:pPr lvl="1"/>
            <a:r>
              <a:rPr lang="en-US" dirty="0"/>
              <a:t>Measure, store, re-use</a:t>
            </a:r>
          </a:p>
          <a:p>
            <a:r>
              <a:rPr lang="en-US" dirty="0"/>
              <a:t>More powerful run-to-run</a:t>
            </a:r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93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Product Ion Abundance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1" y="1592622"/>
            <a:ext cx="8710159" cy="435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47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Webinar 7: </a:t>
            </a:r>
            <a:r>
              <a:rPr lang="en-US" dirty="0" err="1"/>
              <a:t>iRT</a:t>
            </a:r>
            <a:r>
              <a:rPr lang="en-US" dirty="0"/>
              <a:t> time prediction… May 2015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1295401"/>
            <a:ext cx="74295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657600"/>
            <a:ext cx="74676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200400" y="3429000"/>
            <a:ext cx="304800" cy="1524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657600" y="3429000"/>
            <a:ext cx="914400" cy="15621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10000" y="3429000"/>
            <a:ext cx="1314450" cy="14478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962400" y="3429000"/>
            <a:ext cx="1447800" cy="12954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038600" y="3429000"/>
            <a:ext cx="1828800" cy="12954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152900" y="3429000"/>
            <a:ext cx="1943100" cy="1143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267200" y="3429000"/>
            <a:ext cx="2133600" cy="10668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495800" y="3429000"/>
            <a:ext cx="2438400" cy="10668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800600" y="3429000"/>
            <a:ext cx="2895600" cy="1143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029200" y="3429000"/>
            <a:ext cx="3352800" cy="1143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334000" y="3429000"/>
            <a:ext cx="3657600" cy="1143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200647" y="6412468"/>
            <a:ext cx="3403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Escher, Reiter, et al. </a:t>
            </a:r>
            <a:r>
              <a:rPr lang="en-US" sz="1600" i="1" dirty="0"/>
              <a:t>Proteomics</a:t>
            </a:r>
            <a:r>
              <a:rPr lang="en-US" sz="1600" dirty="0"/>
              <a:t>, 2012</a:t>
            </a:r>
          </a:p>
        </p:txBody>
      </p:sp>
    </p:spTree>
    <p:extLst>
      <p:ext uri="{BB962C8B-B14F-4D97-AF65-F5344CB8AC3E}">
        <p14:creationId xmlns:p14="http://schemas.microsoft.com/office/powerpoint/2010/main" val="207678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an </a:t>
            </a:r>
            <a:r>
              <a:rPr lang="en-US" dirty="0" err="1"/>
              <a:t>iRT</a:t>
            </a:r>
            <a:r>
              <a:rPr lang="en-US" dirty="0"/>
              <a:t> Scale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532010"/>
            <a:ext cx="10515600" cy="4351338"/>
          </a:xfrm>
        </p:spPr>
        <p:txBody>
          <a:bodyPr/>
          <a:lstStyle/>
          <a:p>
            <a:r>
              <a:rPr lang="en-US" dirty="0"/>
              <a:t>Points on a line (score = time * slope + intercept)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9824441"/>
              </p:ext>
            </p:extLst>
          </p:nvPr>
        </p:nvGraphicFramePr>
        <p:xfrm>
          <a:off x="2057400" y="2056002"/>
          <a:ext cx="8077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039" y="2636538"/>
            <a:ext cx="8572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157" y="4979884"/>
            <a:ext cx="8572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2819400" y="5022745"/>
            <a:ext cx="154275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1"/>
          </p:cNvCxnSpPr>
          <p:nvPr/>
        </p:nvCxnSpPr>
        <p:spPr>
          <a:xfrm flipH="1">
            <a:off x="2819400" y="2679400"/>
            <a:ext cx="576463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733800" y="3199002"/>
            <a:ext cx="23622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58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an </a:t>
            </a:r>
            <a:r>
              <a:rPr lang="en-US" dirty="0" err="1"/>
              <a:t>iRT</a:t>
            </a:r>
            <a:r>
              <a:rPr lang="en-US" dirty="0"/>
              <a:t> Library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1285876"/>
            <a:ext cx="8801100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8400" y="38216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62400" y="372845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30730" y="47244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171615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01478" y="42672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37756" y="4191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70844" y="411607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09652" y="4953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75782" y="47244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19800" y="44643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12904" y="421750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449424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972</Words>
  <Application>Microsoft Office PowerPoint</Application>
  <PresentationFormat>Widescreen</PresentationFormat>
  <Paragraphs>233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SimSun</vt:lpstr>
      <vt:lpstr>Arial</vt:lpstr>
      <vt:lpstr>Bookman Old Style</vt:lpstr>
      <vt:lpstr>Calibri</vt:lpstr>
      <vt:lpstr>Calibri Light</vt:lpstr>
      <vt:lpstr>Mangal</vt:lpstr>
      <vt:lpstr>News Gothic MT</vt:lpstr>
      <vt:lpstr>Times New Roman</vt:lpstr>
      <vt:lpstr>Office Theme</vt:lpstr>
      <vt:lpstr>  Large Scale DIA  With Skyline</vt:lpstr>
      <vt:lpstr>Agenda</vt:lpstr>
      <vt:lpstr>Webinar 2: Jump start DIA… November, 2014</vt:lpstr>
      <vt:lpstr>Chromatography-based Quantification</vt:lpstr>
      <vt:lpstr>Prior Knowledge and Consistency</vt:lpstr>
      <vt:lpstr>Relative Product Ion Abundance</vt:lpstr>
      <vt:lpstr>Webinar 7: iRT time prediction… May 2015</vt:lpstr>
      <vt:lpstr>Defining an iRT Scale</vt:lpstr>
      <vt:lpstr>Building an iRT Library</vt:lpstr>
      <vt:lpstr>Prior Knowledge Workflow</vt:lpstr>
      <vt:lpstr>Prior Knowledge Workflow</vt:lpstr>
      <vt:lpstr>Prior Knowledge Workflow</vt:lpstr>
      <vt:lpstr>Two Phase Experiment</vt:lpstr>
      <vt:lpstr>DIA/SWATH Software Comparison</vt:lpstr>
      <vt:lpstr>SkylineRunner Command-Line Interface</vt:lpstr>
      <vt:lpstr>Before</vt:lpstr>
      <vt:lpstr>Finding the Problem</vt:lpstr>
      <vt:lpstr>Extraction Width</vt:lpstr>
      <vt:lpstr>Extraction Width</vt:lpstr>
      <vt:lpstr>Extraction from Centroided Spectra</vt:lpstr>
      <vt:lpstr>Extending SkylineRunner</vt:lpstr>
      <vt:lpstr>Extending SkylineRunner</vt:lpstr>
      <vt:lpstr>Optimal Settings Analysis (RP)</vt:lpstr>
      <vt:lpstr>Optimal Settings Analysis (RT)</vt:lpstr>
      <vt:lpstr>After</vt:lpstr>
      <vt:lpstr>Multi-File Parallel Loading</vt:lpstr>
      <vt:lpstr>Multi-File Loading Performance</vt:lpstr>
      <vt:lpstr>Analyzing Data From Navarro Paper</vt:lpstr>
      <vt:lpstr>Blib Document mProphet Model</vt:lpstr>
      <vt:lpstr>Assay Library Document mProphet Model</vt:lpstr>
      <vt:lpstr>Learn More</vt:lpstr>
      <vt:lpstr>Questions? </vt:lpstr>
      <vt:lpstr>Tutorial Webinar #14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Nat Brace</cp:lastModifiedBy>
  <cp:revision>29</cp:revision>
  <dcterms:created xsi:type="dcterms:W3CDTF">2016-03-31T18:48:24Z</dcterms:created>
  <dcterms:modified xsi:type="dcterms:W3CDTF">2017-01-25T22:29:53Z</dcterms:modified>
</cp:coreProperties>
</file>