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2" r:id="rId3"/>
    <p:sldId id="273" r:id="rId4"/>
    <p:sldId id="274" r:id="rId5"/>
    <p:sldId id="275" r:id="rId6"/>
    <p:sldId id="286" r:id="rId7"/>
    <p:sldId id="279" r:id="rId8"/>
    <p:sldId id="287" r:id="rId9"/>
    <p:sldId id="291" r:id="rId10"/>
    <p:sldId id="290" r:id="rId11"/>
    <p:sldId id="292" r:id="rId12"/>
    <p:sldId id="295" r:id="rId13"/>
    <p:sldId id="296" r:id="rId14"/>
    <p:sldId id="298" r:id="rId15"/>
    <p:sldId id="301" r:id="rId16"/>
    <p:sldId id="297" r:id="rId17"/>
    <p:sldId id="314" r:id="rId18"/>
    <p:sldId id="315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336600"/>
    <a:srgbClr val="FF66CC"/>
    <a:srgbClr val="0000CC"/>
    <a:srgbClr val="FF9933"/>
    <a:srgbClr val="FFFF00"/>
    <a:srgbClr val="EE504C"/>
    <a:srgbClr val="006600"/>
    <a:srgbClr val="FFFFCC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08" autoAdjust="0"/>
    <p:restoredTop sz="96762" autoAdjust="0"/>
  </p:normalViewPr>
  <p:slideViewPr>
    <p:cSldViewPr>
      <p:cViewPr>
        <p:scale>
          <a:sx n="85" d="100"/>
          <a:sy n="85" d="100"/>
        </p:scale>
        <p:origin x="-1692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7F84FC-49D1-4349-A4D3-F1AB951359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630E00-E2AF-4ED9-9EA2-146FE70E55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682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40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62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76200"/>
            <a:ext cx="22098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76200"/>
            <a:ext cx="64770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8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25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40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2291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2291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97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740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55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8391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7226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9120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839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838200"/>
            <a:ext cx="8610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076" name="Rectangle 4"/>
          <p:cNvSpPr>
            <a:spLocks noChangeArrowheads="1"/>
          </p:cNvSpPr>
          <p:nvPr userDrawn="1"/>
        </p:nvSpPr>
        <p:spPr bwMode="auto">
          <a:xfrm>
            <a:off x="0" y="6410325"/>
            <a:ext cx="9144000" cy="447675"/>
          </a:xfrm>
          <a:prstGeom prst="rect">
            <a:avLst/>
          </a:prstGeom>
          <a:solidFill>
            <a:srgbClr val="00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077" name="Picture 5" descr="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6442075"/>
            <a:ext cx="1343025" cy="38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Rectangle 6"/>
          <p:cNvSpPr>
            <a:spLocks noChangeArrowheads="1"/>
          </p:cNvSpPr>
          <p:nvPr userDrawn="1"/>
        </p:nvSpPr>
        <p:spPr bwMode="auto">
          <a:xfrm>
            <a:off x="1447800" y="6532563"/>
            <a:ext cx="28098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sz="1000">
                <a:solidFill>
                  <a:srgbClr val="F8F8F8"/>
                </a:solidFill>
                <a:cs typeface="Arial" charset="0"/>
              </a:rPr>
              <a:t>Proteomics and Biomarker Discovery</a:t>
            </a:r>
            <a:endParaRPr lang="en-US" sz="1200">
              <a:solidFill>
                <a:srgbClr val="F8F8F8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000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CC"/>
        </a:buClr>
        <a:buChar char="–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»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·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·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·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·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·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11" Type="http://schemas.openxmlformats.org/officeDocument/2006/relationships/image" Target="../media/image12.png"/><Relationship Id="rId5" Type="http://schemas.openxmlformats.org/officeDocument/2006/relationships/image" Target="../media/image6.emf"/><Relationship Id="rId10" Type="http://schemas.openxmlformats.org/officeDocument/2006/relationships/image" Target="../media/image11.png"/><Relationship Id="rId4" Type="http://schemas.openxmlformats.org/officeDocument/2006/relationships/image" Target="../media/image5.emf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679575"/>
          </a:xfrm>
        </p:spPr>
        <p:txBody>
          <a:bodyPr/>
          <a:lstStyle/>
          <a:p>
            <a:pPr algn="ctr"/>
            <a:r>
              <a:rPr lang="en-US" dirty="0" smtClean="0"/>
              <a:t>“Research-grade” Targeted Proteomics Assay Development:</a:t>
            </a:r>
            <a:br>
              <a:rPr lang="en-US" dirty="0" smtClean="0"/>
            </a:br>
            <a:r>
              <a:rPr lang="en-US" dirty="0" smtClean="0"/>
              <a:t>PRMs for PTM Studies with Skyline</a:t>
            </a:r>
            <a:br>
              <a:rPr lang="en-US" dirty="0" smtClean="0"/>
            </a:b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or,</a:t>
            </a:r>
            <a:b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“How I learned to ditch the triple quad and love the QE”</a:t>
            </a:r>
            <a:r>
              <a:rPr lang="en-US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US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Jacob D. Jaffe</a:t>
            </a:r>
          </a:p>
          <a:p>
            <a:r>
              <a:rPr lang="en-US" dirty="0" smtClean="0"/>
              <a:t>Skyline Webinar July 2015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Proteomics to PRM – Long version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819400" y="4495800"/>
            <a:ext cx="3505200" cy="914400"/>
            <a:chOff x="1981200" y="5410200"/>
            <a:chExt cx="3505200" cy="914400"/>
          </a:xfrm>
        </p:grpSpPr>
        <p:sp>
          <p:nvSpPr>
            <p:cNvPr id="9" name="Chevron 8"/>
            <p:cNvSpPr/>
            <p:nvPr/>
          </p:nvSpPr>
          <p:spPr>
            <a:xfrm>
              <a:off x="1981200" y="54102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Acquire Data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3505200" y="54102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Skyline Quant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" name="Chevron 2"/>
          <p:cNvSpPr/>
          <p:nvPr/>
        </p:nvSpPr>
        <p:spPr>
          <a:xfrm>
            <a:off x="533400" y="1905000"/>
            <a:ext cx="1981200" cy="9144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Shotgun w/ </a:t>
            </a:r>
            <a:r>
              <a:rPr lang="en-US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iRT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Chevron 3"/>
          <p:cNvSpPr/>
          <p:nvPr/>
        </p:nvSpPr>
        <p:spPr>
          <a:xfrm>
            <a:off x="2057400" y="1905000"/>
            <a:ext cx="1981200" cy="9144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Database Search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581400" y="1905000"/>
            <a:ext cx="1981200" cy="9144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Target Selection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5105400" y="1905000"/>
            <a:ext cx="1981200" cy="9144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Make Labeled Peptides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6629400" y="1905000"/>
            <a:ext cx="1981200" cy="9144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QC / Spectral Library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333500" y="3200400"/>
            <a:ext cx="6477000" cy="914400"/>
            <a:chOff x="381000" y="3200400"/>
            <a:chExt cx="6477000" cy="914400"/>
          </a:xfrm>
        </p:grpSpPr>
        <p:sp>
          <p:nvSpPr>
            <p:cNvPr id="7" name="Chevron 6"/>
            <p:cNvSpPr/>
            <p:nvPr/>
          </p:nvSpPr>
          <p:spPr>
            <a:xfrm>
              <a:off x="1905000" y="32004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iRT</a:t>
              </a:r>
              <a:r>
                <a:rPr lang="en-US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 Model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3429000" y="3200400"/>
              <a:ext cx="34290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Transition, Scheduling  and Gradient Optimization in Background</a:t>
              </a:r>
              <a:endPara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" name="Chevron 11"/>
            <p:cNvSpPr/>
            <p:nvPr/>
          </p:nvSpPr>
          <p:spPr>
            <a:xfrm>
              <a:off x="381000" y="32004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Skyline Doc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9" name="Chevron 18"/>
          <p:cNvSpPr/>
          <p:nvPr/>
        </p:nvSpPr>
        <p:spPr>
          <a:xfrm rot="5400000">
            <a:off x="4000500" y="495300"/>
            <a:ext cx="990600" cy="1828800"/>
          </a:xfrm>
          <a:prstGeom prst="chevron">
            <a:avLst>
              <a:gd name="adj" fmla="val 162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External Data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25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ahead for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Strongly consider including </a:t>
            </a:r>
            <a:r>
              <a:rPr lang="en-US" dirty="0" err="1" smtClean="0"/>
              <a:t>iRT</a:t>
            </a:r>
            <a:r>
              <a:rPr lang="en-US" dirty="0" smtClean="0"/>
              <a:t> peptides in every single sample you run in your lab</a:t>
            </a:r>
          </a:p>
          <a:p>
            <a:pPr lvl="1"/>
            <a:r>
              <a:rPr lang="en-US" dirty="0" smtClean="0"/>
              <a:t>Diverse retention times, well spaced</a:t>
            </a:r>
          </a:p>
          <a:p>
            <a:pPr lvl="1"/>
            <a:r>
              <a:rPr lang="en-US" dirty="0" smtClean="0"/>
              <a:t>High enough levels to trigger MS/MS</a:t>
            </a:r>
          </a:p>
          <a:p>
            <a:pPr lvl="2"/>
            <a:r>
              <a:rPr lang="en-US" dirty="0" smtClean="0"/>
              <a:t>Or, include targeted scans</a:t>
            </a:r>
          </a:p>
          <a:p>
            <a:pPr lvl="2"/>
            <a:r>
              <a:rPr lang="en-US" dirty="0" smtClean="0"/>
              <a:t>Or, determine RTs with precursor quant in Skyline</a:t>
            </a:r>
          </a:p>
          <a:p>
            <a:pPr lvl="1"/>
            <a:r>
              <a:rPr lang="en-US" dirty="0" smtClean="0"/>
              <a:t>This can also be very beneficial for scheduling tight windows</a:t>
            </a:r>
          </a:p>
          <a:p>
            <a:pPr lvl="1"/>
            <a:endParaRPr lang="en-US" dirty="0"/>
          </a:p>
          <a:p>
            <a:r>
              <a:rPr lang="en-US" dirty="0" smtClean="0"/>
              <a:t>Use a search engine supported by Skyline spectral library import</a:t>
            </a:r>
          </a:p>
          <a:p>
            <a:endParaRPr lang="en-US" dirty="0"/>
          </a:p>
          <a:p>
            <a:r>
              <a:rPr lang="en-US" dirty="0" smtClean="0"/>
              <a:t>Set up your funky PTMs in advance in your document</a:t>
            </a:r>
          </a:p>
          <a:p>
            <a:endParaRPr lang="en-US" dirty="0"/>
          </a:p>
          <a:p>
            <a:r>
              <a:rPr lang="en-US" dirty="0" smtClean="0"/>
              <a:t>Learn about Skyline’s secret PTM notation for import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75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refinement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a lot of transitions around initially</a:t>
            </a:r>
          </a:p>
          <a:p>
            <a:pPr lvl="1"/>
            <a:r>
              <a:rPr lang="en-US" dirty="0" smtClean="0"/>
              <a:t>You can always get rid of them later</a:t>
            </a:r>
          </a:p>
          <a:p>
            <a:pPr lvl="1"/>
            <a:r>
              <a:rPr lang="en-US" dirty="0" smtClean="0"/>
              <a:t>You can take them from the spectral libraries</a:t>
            </a:r>
          </a:p>
          <a:p>
            <a:pPr lvl="1"/>
            <a:r>
              <a:rPr lang="en-US" dirty="0" smtClean="0"/>
              <a:t>In theory: the more transitions, the more signal-to-noise</a:t>
            </a:r>
          </a:p>
          <a:p>
            <a:pPr lvl="2"/>
            <a:r>
              <a:rPr lang="en-US" dirty="0" smtClean="0"/>
              <a:t>Also in theory more sensitive than MRM, but generally not in practice</a:t>
            </a:r>
          </a:p>
          <a:p>
            <a:pPr lvl="2"/>
            <a:endParaRPr lang="en-US" dirty="0"/>
          </a:p>
          <a:p>
            <a:r>
              <a:rPr lang="en-US" dirty="0" smtClean="0"/>
              <a:t>Take advantage of the raw data spectrum viewer functionalities</a:t>
            </a:r>
          </a:p>
          <a:p>
            <a:pPr lvl="1"/>
            <a:r>
              <a:rPr lang="en-US" dirty="0" smtClean="0"/>
              <a:t>Helpful for both MS and MS/MS inspection</a:t>
            </a:r>
          </a:p>
          <a:p>
            <a:pPr lvl="1"/>
            <a:endParaRPr lang="en-US" dirty="0"/>
          </a:p>
          <a:p>
            <a:r>
              <a:rPr lang="en-US" dirty="0" smtClean="0"/>
              <a:t>Use that high res!</a:t>
            </a:r>
          </a:p>
          <a:p>
            <a:pPr lvl="1"/>
            <a:r>
              <a:rPr lang="en-US" dirty="0" smtClean="0"/>
              <a:t>Narrow your import m/z tolerances</a:t>
            </a:r>
          </a:p>
          <a:p>
            <a:pPr lvl="1"/>
            <a:r>
              <a:rPr lang="en-US" dirty="0" smtClean="0"/>
              <a:t>Inspect the ppm errors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42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all important </a:t>
            </a:r>
            <a:r>
              <a:rPr lang="en-US" dirty="0" err="1" smtClean="0"/>
              <a:t>dotp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dotp</a:t>
            </a:r>
            <a:r>
              <a:rPr lang="en-US" dirty="0" smtClean="0"/>
              <a:t> = dot product</a:t>
            </a:r>
          </a:p>
          <a:p>
            <a:pPr lvl="1"/>
            <a:r>
              <a:rPr lang="en-US" dirty="0" smtClean="0"/>
              <a:t>Metric of observed transition relative intensities in comparison with spectral library example</a:t>
            </a:r>
          </a:p>
          <a:p>
            <a:pPr lvl="1"/>
            <a:endParaRPr lang="en-US" dirty="0"/>
          </a:p>
          <a:p>
            <a:r>
              <a:rPr lang="en-US" dirty="0" smtClean="0"/>
              <a:t>Better than a search engine score!</a:t>
            </a:r>
          </a:p>
          <a:p>
            <a:pPr lvl="1"/>
            <a:r>
              <a:rPr lang="en-US" dirty="0" smtClean="0"/>
              <a:t>Expect &gt; 0.9 under most circumstances</a:t>
            </a:r>
          </a:p>
          <a:p>
            <a:endParaRPr lang="en-US" dirty="0"/>
          </a:p>
          <a:p>
            <a:r>
              <a:rPr lang="en-US" dirty="0" smtClean="0"/>
              <a:t>Extremely useful in differentiating among similar </a:t>
            </a:r>
            <a:r>
              <a:rPr lang="en-US" dirty="0" err="1" smtClean="0"/>
              <a:t>analytes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Spectral library quality important</a:t>
            </a:r>
          </a:p>
          <a:p>
            <a:pPr lvl="1"/>
            <a:r>
              <a:rPr lang="en-US" dirty="0" smtClean="0"/>
              <a:t>Garbage in, garbage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49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Standardization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5867400"/>
          </a:xfrm>
        </p:spPr>
        <p:txBody>
          <a:bodyPr/>
          <a:lstStyle/>
          <a:p>
            <a:r>
              <a:rPr lang="en-US" dirty="0" smtClean="0"/>
              <a:t>Label free</a:t>
            </a:r>
          </a:p>
          <a:p>
            <a:pPr lvl="1"/>
            <a:r>
              <a:rPr lang="en-US" dirty="0" smtClean="0"/>
              <a:t>Requires high degree of system reproducibility</a:t>
            </a:r>
          </a:p>
          <a:p>
            <a:pPr lvl="1"/>
            <a:r>
              <a:rPr lang="en-US" dirty="0" smtClean="0"/>
              <a:t>Hard to compare samples longitudinally</a:t>
            </a:r>
          </a:p>
          <a:p>
            <a:pPr lvl="1"/>
            <a:endParaRPr lang="en-US" dirty="0"/>
          </a:p>
          <a:p>
            <a:r>
              <a:rPr lang="en-US" dirty="0" smtClean="0"/>
              <a:t>Synthetic peptides</a:t>
            </a:r>
          </a:p>
          <a:p>
            <a:pPr lvl="1"/>
            <a:r>
              <a:rPr lang="en-US" dirty="0" smtClean="0"/>
              <a:t>Highest degree of rigor</a:t>
            </a:r>
          </a:p>
          <a:p>
            <a:pPr lvl="1"/>
            <a:r>
              <a:rPr lang="en-US" dirty="0" smtClean="0"/>
              <a:t>Highest cost in time, $</a:t>
            </a:r>
          </a:p>
          <a:p>
            <a:pPr lvl="1"/>
            <a:r>
              <a:rPr lang="en-US" dirty="0" smtClean="0"/>
              <a:t>More optimization required</a:t>
            </a:r>
          </a:p>
          <a:p>
            <a:pPr lvl="1"/>
            <a:endParaRPr lang="en-US" dirty="0"/>
          </a:p>
          <a:p>
            <a:r>
              <a:rPr lang="en-US" dirty="0" smtClean="0"/>
              <a:t>SILAC</a:t>
            </a:r>
          </a:p>
          <a:p>
            <a:pPr lvl="1"/>
            <a:r>
              <a:rPr lang="en-US" dirty="0" smtClean="0"/>
              <a:t>Increases complexity, chance for interference</a:t>
            </a:r>
          </a:p>
          <a:p>
            <a:pPr lvl="1"/>
            <a:r>
              <a:rPr lang="en-US" dirty="0" smtClean="0"/>
              <a:t>Standard is “</a:t>
            </a:r>
            <a:r>
              <a:rPr lang="en-US" dirty="0" err="1" smtClean="0"/>
              <a:t>prenormalized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Consider growing up a vat of standard for longitudinal performance</a:t>
            </a:r>
          </a:p>
          <a:p>
            <a:pPr lvl="1"/>
            <a:endParaRPr lang="en-US" dirty="0"/>
          </a:p>
          <a:p>
            <a:r>
              <a:rPr lang="en-US" dirty="0" smtClean="0"/>
              <a:t>Chemical labels? (+ standards?)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8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patient, use all metrics at your disposal</a:t>
            </a:r>
          </a:p>
          <a:p>
            <a:endParaRPr lang="en-US" dirty="0"/>
          </a:p>
          <a:p>
            <a:r>
              <a:rPr lang="en-US" dirty="0" smtClean="0"/>
              <a:t>Consider time window import limits</a:t>
            </a:r>
          </a:p>
          <a:p>
            <a:pPr lvl="1"/>
            <a:r>
              <a:rPr lang="en-US" dirty="0" smtClean="0"/>
              <a:t>But relies on RT or other indicators in spectral library / RT models</a:t>
            </a:r>
          </a:p>
          <a:p>
            <a:endParaRPr lang="en-US" dirty="0"/>
          </a:p>
          <a:p>
            <a:r>
              <a:rPr lang="en-US" dirty="0" smtClean="0"/>
              <a:t>Consider further minimizing your document when happy with data</a:t>
            </a:r>
          </a:p>
          <a:p>
            <a:pPr lvl="1"/>
            <a:r>
              <a:rPr lang="en-US" dirty="0" smtClean="0"/>
              <a:t>Hi-res data, </a:t>
            </a:r>
            <a:r>
              <a:rPr lang="en-US" dirty="0" err="1" smtClean="0"/>
              <a:t>skyd</a:t>
            </a:r>
            <a:r>
              <a:rPr lang="en-US" dirty="0" smtClean="0"/>
              <a:t> files get big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81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“Research Grade” PRM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5867400"/>
          </a:xfrm>
        </p:spPr>
        <p:txBody>
          <a:bodyPr/>
          <a:lstStyle/>
          <a:p>
            <a:r>
              <a:rPr lang="en-US" dirty="0" smtClean="0"/>
              <a:t>A quantitative, targeted proteomics assay suitable for “everyday” use</a:t>
            </a:r>
          </a:p>
          <a:p>
            <a:pPr lvl="1"/>
            <a:endParaRPr lang="en-US" dirty="0"/>
          </a:p>
          <a:p>
            <a:r>
              <a:rPr lang="en-US" dirty="0" smtClean="0"/>
              <a:t>Ideally standardized with synthetic peptides (or SILAC)</a:t>
            </a:r>
          </a:p>
          <a:p>
            <a:pPr lvl="1"/>
            <a:endParaRPr lang="en-US" dirty="0"/>
          </a:p>
          <a:p>
            <a:r>
              <a:rPr lang="en-US" dirty="0" smtClean="0"/>
              <a:t>Rapid design cycle using discovery data/platform</a:t>
            </a:r>
          </a:p>
          <a:p>
            <a:pPr lvl="1"/>
            <a:endParaRPr lang="en-US" dirty="0"/>
          </a:p>
          <a:p>
            <a:r>
              <a:rPr lang="en-US" dirty="0" smtClean="0"/>
              <a:t>Enables longitudinal comparisons across days, months, years</a:t>
            </a:r>
          </a:p>
          <a:p>
            <a:pPr lvl="1"/>
            <a:endParaRPr lang="en-US" dirty="0"/>
          </a:p>
          <a:p>
            <a:r>
              <a:rPr lang="en-US" dirty="0" smtClean="0"/>
              <a:t>Output useful for rapidly guiding biology</a:t>
            </a:r>
          </a:p>
          <a:p>
            <a:pPr lvl="1"/>
            <a:endParaRPr lang="en-US" dirty="0"/>
          </a:p>
          <a:p>
            <a:r>
              <a:rPr lang="en-US" dirty="0" smtClean="0"/>
              <a:t>NOT:</a:t>
            </a:r>
          </a:p>
          <a:p>
            <a:pPr lvl="1"/>
            <a:r>
              <a:rPr lang="en-US" dirty="0" smtClean="0"/>
              <a:t>Obsessed with LOD/LOQ</a:t>
            </a:r>
          </a:p>
          <a:p>
            <a:pPr lvl="1"/>
            <a:r>
              <a:rPr lang="en-US" dirty="0" smtClean="0"/>
              <a:t>Suitable for clinical deployment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80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Histones and their post-translational </a:t>
            </a:r>
            <a:r>
              <a:rPr lang="en-US" dirty="0"/>
              <a:t>m</a:t>
            </a:r>
            <a:r>
              <a:rPr lang="en-US" dirty="0" smtClean="0"/>
              <a:t>odifications</a:t>
            </a:r>
            <a:endParaRPr lang="en-US" dirty="0"/>
          </a:p>
        </p:txBody>
      </p:sp>
      <p:pic>
        <p:nvPicPr>
          <p:cNvPr id="153602" name="Picture 2" descr="http://upload.wikimedia.org/wikipedia/commons/5/5e/Protein_H2AFJ_PDB_1ao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373626"/>
            <a:ext cx="7498541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581001"/>
            <a:ext cx="29549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Source: PDB 1AOI, Luger et al. </a:t>
            </a:r>
            <a:r>
              <a:rPr lang="en-US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Nature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(1997)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478125" y="824227"/>
            <a:ext cx="3489464" cy="3760974"/>
            <a:chOff x="5478125" y="824227"/>
            <a:chExt cx="3489464" cy="3760974"/>
          </a:xfrm>
        </p:grpSpPr>
        <p:grpSp>
          <p:nvGrpSpPr>
            <p:cNvPr id="6" name="Group 5"/>
            <p:cNvGrpSpPr/>
            <p:nvPr/>
          </p:nvGrpSpPr>
          <p:grpSpPr>
            <a:xfrm rot="21105573">
              <a:off x="5690989" y="824227"/>
              <a:ext cx="3276600" cy="3760974"/>
              <a:chOff x="5840452" y="506226"/>
              <a:chExt cx="3276600" cy="3760974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5840452" y="3429000"/>
                <a:ext cx="3276600" cy="8382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1056607"/>
                  </a:avLst>
                </a:prstTxWarp>
                <a:spAutoFit/>
              </a:bodyPr>
              <a:lstStyle/>
              <a:p>
                <a:r>
                  <a:rPr lang="en-US" sz="1200" dirty="0" smtClean="0">
                    <a:effectLst>
                      <a:glow rad="101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+mj-lt"/>
                  </a:rPr>
                  <a:t>NH</a:t>
                </a:r>
                <a:r>
                  <a:rPr lang="en-US" sz="1200" baseline="-25000" dirty="0" smtClean="0">
                    <a:effectLst>
                      <a:glow rad="101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+mj-lt"/>
                  </a:rPr>
                  <a:t>2</a:t>
                </a:r>
                <a:r>
                  <a:rPr lang="en-US" sz="1200" dirty="0" smtClean="0">
                    <a:effectLst>
                      <a:glow rad="101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+mj-lt"/>
                  </a:rPr>
                  <a:t>-</a:t>
                </a:r>
                <a:r>
                  <a:rPr lang="en-US" dirty="0" smtClean="0">
                    <a:effectLst>
                      <a:glow rad="101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+mj-lt"/>
                  </a:rPr>
                  <a:t>A R T K Q T A R K</a:t>
                </a:r>
                <a:endParaRPr lang="en-US" dirty="0">
                  <a:effectLst>
                    <a:glow rad="101600">
                      <a:schemeClr val="accent1">
                        <a:satMod val="175000"/>
                        <a:alpha val="40000"/>
                      </a:schemeClr>
                    </a:glow>
                  </a:effectLst>
                  <a:latin typeface="+mj-lt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 rot="18664750">
                <a:off x="7027652" y="1725426"/>
                <a:ext cx="3276600" cy="8382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>
                    <a:gd name="adj" fmla="val 357238"/>
                  </a:avLst>
                </a:prstTxWarp>
                <a:spAutoFit/>
              </a:bodyPr>
              <a:lstStyle/>
              <a:p>
                <a:r>
                  <a:rPr lang="en-US" dirty="0" smtClean="0">
                    <a:effectLst>
                      <a:glow rad="101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+mj-lt"/>
                  </a:rPr>
                  <a:t>S T G </a:t>
                </a:r>
                <a:r>
                  <a:rPr lang="en-US" dirty="0" err="1" smtClean="0">
                    <a:effectLst>
                      <a:glow rad="101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+mj-lt"/>
                  </a:rPr>
                  <a:t>G</a:t>
                </a:r>
                <a:r>
                  <a:rPr lang="en-US" dirty="0" smtClean="0">
                    <a:effectLst>
                      <a:glow rad="101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+mj-lt"/>
                  </a:rPr>
                  <a:t> K A P R K Q…</a:t>
                </a:r>
                <a:endParaRPr lang="en-US" dirty="0">
                  <a:effectLst>
                    <a:glow rad="101600">
                      <a:schemeClr val="accent1">
                        <a:satMod val="175000"/>
                        <a:alpha val="40000"/>
                      </a:schemeClr>
                    </a:glow>
                  </a:effectLst>
                  <a:latin typeface="+mj-lt"/>
                </a:endParaRPr>
              </a:p>
            </p:txBody>
          </p:sp>
        </p:grpSp>
        <p:sp>
          <p:nvSpPr>
            <p:cNvPr id="8" name="Trapezoid 7"/>
            <p:cNvSpPr/>
            <p:nvPr/>
          </p:nvSpPr>
          <p:spPr>
            <a:xfrm rot="19907659">
              <a:off x="5478125" y="1833273"/>
              <a:ext cx="3167824" cy="1166233"/>
            </a:xfrm>
            <a:prstGeom prst="trapezoid">
              <a:avLst>
                <a:gd name="adj" fmla="val 117519"/>
              </a:avLst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/>
          <p:cNvSpPr/>
          <p:nvPr/>
        </p:nvSpPr>
        <p:spPr>
          <a:xfrm rot="20742230">
            <a:off x="7451356" y="3201358"/>
            <a:ext cx="304800" cy="304800"/>
          </a:xfrm>
          <a:prstGeom prst="ellipse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err="1" smtClean="0">
                <a:solidFill>
                  <a:schemeClr val="bg1"/>
                </a:solidFill>
              </a:rPr>
              <a:t>ph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 rot="18691282">
            <a:off x="8265512" y="3309514"/>
            <a:ext cx="304800" cy="304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75000"/>
                  <a:tint val="66000"/>
                  <a:satMod val="160000"/>
                </a:schemeClr>
              </a:gs>
              <a:gs pos="50000">
                <a:schemeClr val="accent4">
                  <a:lumMod val="75000"/>
                  <a:tint val="44500"/>
                  <a:satMod val="160000"/>
                </a:schemeClr>
              </a:gs>
              <a:gs pos="100000">
                <a:schemeClr val="accent4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ac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379932" y="3842913"/>
            <a:ext cx="561538" cy="602226"/>
            <a:chOff x="7379932" y="3842913"/>
            <a:chExt cx="561538" cy="602226"/>
          </a:xfrm>
        </p:grpSpPr>
        <p:sp>
          <p:nvSpPr>
            <p:cNvPr id="9" name="Oval 8"/>
            <p:cNvSpPr/>
            <p:nvPr/>
          </p:nvSpPr>
          <p:spPr>
            <a:xfrm rot="20742230">
              <a:off x="7386346" y="3842913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  <a:tint val="66000"/>
                    <a:satMod val="160000"/>
                  </a:schemeClr>
                </a:gs>
                <a:gs pos="50000">
                  <a:schemeClr val="accent2">
                    <a:lumMod val="75000"/>
                    <a:tint val="44500"/>
                    <a:satMod val="160000"/>
                  </a:schemeClr>
                </a:gs>
                <a:gs pos="100000">
                  <a:schemeClr val="accent2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me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rot="20742230">
              <a:off x="7379932" y="4140339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  <a:tint val="66000"/>
                    <a:satMod val="160000"/>
                  </a:schemeClr>
                </a:gs>
                <a:gs pos="50000">
                  <a:schemeClr val="accent2">
                    <a:lumMod val="75000"/>
                    <a:tint val="44500"/>
                    <a:satMod val="160000"/>
                  </a:schemeClr>
                </a:gs>
                <a:gs pos="100000">
                  <a:schemeClr val="accent2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me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0742230">
              <a:off x="7636670" y="4028227"/>
              <a:ext cx="304800" cy="3048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  <a:tint val="66000"/>
                    <a:satMod val="160000"/>
                  </a:schemeClr>
                </a:gs>
                <a:gs pos="50000">
                  <a:schemeClr val="accent2">
                    <a:lumMod val="75000"/>
                    <a:tint val="44500"/>
                    <a:satMod val="160000"/>
                  </a:schemeClr>
                </a:gs>
                <a:gs pos="100000">
                  <a:schemeClr val="accent2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me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Oval 14"/>
          <p:cNvSpPr/>
          <p:nvPr/>
        </p:nvSpPr>
        <p:spPr>
          <a:xfrm rot="20742230">
            <a:off x="6539410" y="3995313"/>
            <a:ext cx="304800" cy="30480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75000"/>
                  <a:tint val="66000"/>
                  <a:satMod val="160000"/>
                </a:schemeClr>
              </a:gs>
              <a:gs pos="50000">
                <a:schemeClr val="accent2">
                  <a:lumMod val="75000"/>
                  <a:tint val="44500"/>
                  <a:satMod val="160000"/>
                </a:schemeClr>
              </a:gs>
              <a:gs pos="100000">
                <a:schemeClr val="accent2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me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088626" y="4800600"/>
            <a:ext cx="2895600" cy="1132820"/>
            <a:chOff x="6088626" y="4800600"/>
            <a:chExt cx="2895600" cy="1132820"/>
          </a:xfrm>
        </p:grpSpPr>
        <p:sp>
          <p:nvSpPr>
            <p:cNvPr id="10" name="Right Brace 9"/>
            <p:cNvSpPr/>
            <p:nvPr/>
          </p:nvSpPr>
          <p:spPr>
            <a:xfrm rot="5400000">
              <a:off x="7384026" y="3505200"/>
              <a:ext cx="304800" cy="2895600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72200" y="5410200"/>
              <a:ext cx="2743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+mn-lt"/>
                </a:rPr>
                <a:t>Associated with transcriptional regulatory states of genomic loci</a:t>
              </a:r>
              <a:endParaRPr lang="en-US" sz="14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886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"/>
            <a:ext cx="8839200" cy="556260"/>
          </a:xfrm>
        </p:spPr>
        <p:txBody>
          <a:bodyPr/>
          <a:lstStyle/>
          <a:p>
            <a:r>
              <a:rPr lang="en-US" dirty="0" smtClean="0"/>
              <a:t>Sample preparation process and standardization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152400" y="6172200"/>
            <a:ext cx="152400" cy="152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52400" y="6553200"/>
            <a:ext cx="152400" cy="152400"/>
          </a:xfrm>
          <a:prstGeom prst="ellipse">
            <a:avLst/>
          </a:prstGeom>
          <a:solidFill>
            <a:srgbClr val="09F7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300600" y="6085823"/>
            <a:ext cx="472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Agilent Bravo LH – fully automated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304800" y="6474023"/>
            <a:ext cx="472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96-well SPE – semi-automated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228600" y="123643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Day 1</a:t>
            </a:r>
            <a:endParaRPr lang="en-US" dirty="0"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600" y="31358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Day 2</a:t>
            </a:r>
            <a:endParaRPr lang="en-US" dirty="0"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8600" y="510853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Day 3</a:t>
            </a:r>
            <a:endParaRPr lang="en-US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2" y="541020"/>
            <a:ext cx="7010398" cy="5440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378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610600" cy="6172200"/>
          </a:xfrm>
        </p:spPr>
        <p:txBody>
          <a:bodyPr/>
          <a:lstStyle/>
          <a:p>
            <a:r>
              <a:rPr lang="en-US" dirty="0" smtClean="0"/>
              <a:t>Definitions</a:t>
            </a:r>
          </a:p>
          <a:p>
            <a:endParaRPr lang="en-US" dirty="0"/>
          </a:p>
          <a:p>
            <a:r>
              <a:rPr lang="en-US" dirty="0" smtClean="0"/>
              <a:t>When do PRM assays make sense?</a:t>
            </a:r>
          </a:p>
          <a:p>
            <a:endParaRPr lang="en-US" dirty="0"/>
          </a:p>
          <a:p>
            <a:r>
              <a:rPr lang="en-US" dirty="0" smtClean="0"/>
              <a:t>Considerations for PRM method development</a:t>
            </a:r>
          </a:p>
          <a:p>
            <a:endParaRPr lang="en-US" dirty="0"/>
          </a:p>
          <a:p>
            <a:r>
              <a:rPr lang="en-US" dirty="0" smtClean="0"/>
              <a:t>Live Demo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59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PRM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PRM = MRM-HR = HR-MRM = Targeted Full Scan MS/MS</a:t>
            </a:r>
          </a:p>
          <a:p>
            <a:endParaRPr lang="en-US" dirty="0"/>
          </a:p>
          <a:p>
            <a:r>
              <a:rPr lang="en-US" dirty="0" smtClean="0"/>
              <a:t>Closest spiritual cousin is triple-quad based MRM/SRM, but: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12660" y="2467001"/>
            <a:ext cx="755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+mj-lt"/>
              </a:rPr>
              <a:t>SRM</a:t>
            </a:r>
            <a:endParaRPr lang="en-US" sz="2400" dirty="0"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33400" y="3352800"/>
            <a:ext cx="609600" cy="1447800"/>
            <a:chOff x="533400" y="3352800"/>
            <a:chExt cx="609600" cy="1447800"/>
          </a:xfrm>
        </p:grpSpPr>
        <p:sp>
          <p:nvSpPr>
            <p:cNvPr id="4" name="Rectangle 3"/>
            <p:cNvSpPr/>
            <p:nvPr/>
          </p:nvSpPr>
          <p:spPr>
            <a:xfrm>
              <a:off x="533400" y="3352800"/>
              <a:ext cx="609600" cy="144780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838200" y="3886200"/>
              <a:ext cx="0" cy="9144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881617" y="2819400"/>
            <a:ext cx="1817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Q3 mass analyzer</a:t>
            </a:r>
            <a:endParaRPr lang="en-US" dirty="0"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47800" y="3352800"/>
            <a:ext cx="609600" cy="1447800"/>
            <a:chOff x="533400" y="3352800"/>
            <a:chExt cx="609600" cy="1447800"/>
          </a:xfrm>
        </p:grpSpPr>
        <p:sp>
          <p:nvSpPr>
            <p:cNvPr id="13" name="Rectangle 12"/>
            <p:cNvSpPr/>
            <p:nvPr/>
          </p:nvSpPr>
          <p:spPr>
            <a:xfrm>
              <a:off x="533400" y="3352800"/>
              <a:ext cx="609600" cy="144780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838200" y="3886200"/>
              <a:ext cx="0" cy="9144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286000" y="3352800"/>
            <a:ext cx="609600" cy="1447800"/>
            <a:chOff x="533400" y="3352800"/>
            <a:chExt cx="609600" cy="1447800"/>
          </a:xfrm>
        </p:grpSpPr>
        <p:sp>
          <p:nvSpPr>
            <p:cNvPr id="16" name="Rectangle 15"/>
            <p:cNvSpPr/>
            <p:nvPr/>
          </p:nvSpPr>
          <p:spPr>
            <a:xfrm>
              <a:off x="533400" y="3352800"/>
              <a:ext cx="609600" cy="144780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838200" y="3886200"/>
              <a:ext cx="0" cy="9144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533400" y="4953000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+mj-lt"/>
              </a:rPr>
              <a:t>m/z</a:t>
            </a:r>
            <a:r>
              <a:rPr lang="en-US" i="1" baseline="-25000" dirty="0" smtClean="0">
                <a:latin typeface="+mj-lt"/>
              </a:rPr>
              <a:t>1</a:t>
            </a:r>
            <a:endParaRPr lang="en-US" i="1" baseline="-250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45633" y="4953000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+mj-lt"/>
              </a:rPr>
              <a:t>m/z</a:t>
            </a:r>
            <a:r>
              <a:rPr lang="en-US" i="1" baseline="-25000" dirty="0" smtClean="0">
                <a:latin typeface="+mj-lt"/>
              </a:rPr>
              <a:t>2</a:t>
            </a:r>
            <a:endParaRPr lang="en-US" i="1" baseline="-25000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3836" y="4953000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+mj-lt"/>
              </a:rPr>
              <a:t>m/z</a:t>
            </a:r>
            <a:r>
              <a:rPr lang="en-US" i="1" baseline="-25000" dirty="0" smtClean="0">
                <a:latin typeface="+mj-lt"/>
              </a:rPr>
              <a:t>3</a:t>
            </a:r>
            <a:endParaRPr lang="en-US" i="1" baseline="-25000" dirty="0"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029200" y="3352800"/>
            <a:ext cx="3352800" cy="144780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5334000" y="3886200"/>
            <a:ext cx="0" cy="914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5638800" y="4343400"/>
            <a:ext cx="0" cy="457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5949256" y="3914001"/>
            <a:ext cx="5656" cy="8865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705600" y="4191000"/>
            <a:ext cx="0" cy="609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239000" y="4267200"/>
            <a:ext cx="0" cy="533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7924800" y="4533900"/>
            <a:ext cx="0" cy="2667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7086600" y="3733800"/>
            <a:ext cx="0" cy="1066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379322" y="2478669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+mj-lt"/>
              </a:rPr>
              <a:t>PRM</a:t>
            </a:r>
            <a:endParaRPr lang="en-US" sz="2400" dirty="0"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19800" y="2831068"/>
            <a:ext cx="1492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mass analyzer</a:t>
            </a:r>
            <a:endParaRPr lang="en-US" dirty="0"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10165" y="4953000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+mj-lt"/>
              </a:rPr>
              <a:t>m/z</a:t>
            </a:r>
            <a:r>
              <a:rPr lang="en-US" i="1" baseline="-25000" dirty="0" smtClean="0">
                <a:latin typeface="+mj-lt"/>
              </a:rPr>
              <a:t> </a:t>
            </a:r>
            <a:r>
              <a:rPr lang="en-US" i="1" dirty="0" smtClean="0">
                <a:latin typeface="+mj-lt"/>
              </a:rPr>
              <a:t>range</a:t>
            </a:r>
            <a:endParaRPr lang="en-US" i="1" baseline="-25000" dirty="0"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175944" y="3595300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b</a:t>
            </a:r>
            <a:r>
              <a:rPr lang="en-US" sz="1200" baseline="-25000" dirty="0" smtClean="0">
                <a:latin typeface="+mj-lt"/>
              </a:rPr>
              <a:t>1</a:t>
            </a:r>
            <a:endParaRPr lang="en-US" sz="1200" baseline="-25000" dirty="0"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75088" y="4114800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y</a:t>
            </a:r>
            <a:r>
              <a:rPr lang="en-US" sz="1200" baseline="-25000" dirty="0" smtClean="0">
                <a:latin typeface="+mj-lt"/>
              </a:rPr>
              <a:t>1</a:t>
            </a:r>
            <a:endParaRPr lang="en-US" sz="1200" baseline="-25000" dirty="0"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91200" y="360920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y</a:t>
            </a:r>
            <a:r>
              <a:rPr lang="en-US" sz="1200" baseline="-25000" dirty="0" smtClean="0">
                <a:latin typeface="+mj-lt"/>
              </a:rPr>
              <a:t>4</a:t>
            </a:r>
            <a:endParaRPr lang="en-US" sz="1200" baseline="-25000" dirty="0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53200" y="391400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b</a:t>
            </a:r>
            <a:r>
              <a:rPr lang="en-US" sz="1200" baseline="-25000" dirty="0" smtClean="0">
                <a:latin typeface="+mj-lt"/>
              </a:rPr>
              <a:t>6</a:t>
            </a:r>
            <a:endParaRPr lang="en-US" sz="1200" baseline="-25000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791533" y="3429000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y</a:t>
            </a:r>
            <a:r>
              <a:rPr lang="en-US" sz="1200" baseline="-25000" dirty="0" smtClean="0">
                <a:latin typeface="+mj-lt"/>
              </a:rPr>
              <a:t>5</a:t>
            </a:r>
            <a:r>
              <a:rPr lang="en-US" sz="1200" dirty="0" smtClean="0">
                <a:latin typeface="+mj-lt"/>
              </a:rPr>
              <a:t>-H</a:t>
            </a:r>
            <a:r>
              <a:rPr lang="en-US" sz="1200" baseline="-25000" dirty="0" smtClean="0">
                <a:latin typeface="+mj-lt"/>
              </a:rPr>
              <a:t>2</a:t>
            </a:r>
            <a:r>
              <a:rPr lang="en-US" sz="1200" dirty="0" smtClean="0">
                <a:latin typeface="+mj-lt"/>
              </a:rPr>
              <a:t>O</a:t>
            </a:r>
            <a:endParaRPr lang="en-US" sz="1200" baseline="-25000" dirty="0"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761088" y="421880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y</a:t>
            </a:r>
            <a:r>
              <a:rPr lang="en-US" sz="1200" baseline="-25000" dirty="0" smtClean="0">
                <a:latin typeface="+mj-lt"/>
              </a:rPr>
              <a:t>8</a:t>
            </a:r>
            <a:endParaRPr lang="en-US" sz="1200" baseline="-25000" dirty="0"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86600" y="3970866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y</a:t>
            </a:r>
            <a:r>
              <a:rPr lang="en-US" sz="1200" baseline="-25000" dirty="0" smtClean="0">
                <a:latin typeface="+mj-lt"/>
              </a:rPr>
              <a:t>5</a:t>
            </a:r>
            <a:endParaRPr lang="en-US" sz="1200" baseline="-25000" dirty="0">
              <a:latin typeface="+mj-lt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6477000" y="3657600"/>
            <a:ext cx="0" cy="11430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134162" y="3380601"/>
            <a:ext cx="6928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P-H</a:t>
            </a:r>
            <a:r>
              <a:rPr lang="en-US" sz="1200" baseline="-25000" dirty="0" smtClean="0">
                <a:latin typeface="+mj-lt"/>
              </a:rPr>
              <a:t>3</a:t>
            </a:r>
            <a:r>
              <a:rPr lang="en-US" sz="1200" dirty="0" smtClean="0">
                <a:latin typeface="+mj-lt"/>
              </a:rPr>
              <a:t>PO</a:t>
            </a:r>
            <a:r>
              <a:rPr lang="en-US" sz="1200" baseline="-25000" dirty="0" smtClean="0">
                <a:latin typeface="+mj-lt"/>
              </a:rPr>
              <a:t>4</a:t>
            </a:r>
            <a:endParaRPr lang="en-US" sz="1200" baseline="-25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5486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Discrete transitions, hardware selected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34000" y="5486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Full scan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28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5715000"/>
          </a:xfrm>
        </p:spPr>
        <p:txBody>
          <a:bodyPr/>
          <a:lstStyle/>
          <a:p>
            <a:r>
              <a:rPr lang="en-US" dirty="0" smtClean="0"/>
              <a:t>Assay is completely deterministic</a:t>
            </a:r>
          </a:p>
          <a:p>
            <a:endParaRPr lang="en-US" dirty="0"/>
          </a:p>
          <a:p>
            <a:r>
              <a:rPr lang="en-US" dirty="0" smtClean="0"/>
              <a:t>Precursor m/z (list) is specified</a:t>
            </a:r>
          </a:p>
          <a:p>
            <a:pPr lvl="1"/>
            <a:r>
              <a:rPr lang="en-US" dirty="0" smtClean="0"/>
              <a:t>Possibly scheduled</a:t>
            </a:r>
          </a:p>
          <a:p>
            <a:pPr lvl="1"/>
            <a:r>
              <a:rPr lang="en-US" dirty="0" smtClean="0"/>
              <a:t>Quadrupole or ion trap selection/isolation</a:t>
            </a:r>
          </a:p>
          <a:p>
            <a:pPr lvl="1"/>
            <a:endParaRPr lang="en-US" dirty="0"/>
          </a:p>
          <a:p>
            <a:r>
              <a:rPr lang="en-US" dirty="0" smtClean="0"/>
              <a:t>Fragmentation is performed</a:t>
            </a:r>
          </a:p>
          <a:p>
            <a:pPr lvl="1"/>
            <a:r>
              <a:rPr lang="en-US" dirty="0" smtClean="0"/>
              <a:t>Any kind is OK</a:t>
            </a:r>
          </a:p>
          <a:p>
            <a:endParaRPr lang="en-US" dirty="0"/>
          </a:p>
          <a:p>
            <a:r>
              <a:rPr lang="en-US" dirty="0" smtClean="0"/>
              <a:t>Full MS/MS spectrum is recorded</a:t>
            </a:r>
          </a:p>
          <a:p>
            <a:pPr lvl="1"/>
            <a:r>
              <a:rPr lang="en-US" dirty="0" smtClean="0"/>
              <a:t>Any analyzer: </a:t>
            </a:r>
            <a:r>
              <a:rPr lang="en-US" dirty="0" err="1" smtClean="0"/>
              <a:t>Orbitrap</a:t>
            </a:r>
            <a:r>
              <a:rPr lang="en-US" dirty="0" smtClean="0"/>
              <a:t>, TOF, scanning quad, ion trap, etc.</a:t>
            </a:r>
          </a:p>
          <a:p>
            <a:endParaRPr lang="en-US" dirty="0" smtClean="0"/>
          </a:p>
          <a:p>
            <a:r>
              <a:rPr lang="en-US" dirty="0" smtClean="0"/>
              <a:t>Usually a full scan MS spectrum is also periodically recorded</a:t>
            </a:r>
          </a:p>
          <a:p>
            <a:pPr lvl="1"/>
            <a:r>
              <a:rPr lang="en-US" dirty="0" smtClean="0"/>
              <a:t>Two chances to verify and quantify!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72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configuration: high resolution mass analyzer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Orbitrap</a:t>
            </a:r>
            <a:r>
              <a:rPr lang="en-US" dirty="0" smtClean="0"/>
              <a:t> or TOF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Precursor cycle vs. Acquisition loop cycle</a:t>
            </a:r>
          </a:p>
          <a:p>
            <a:pPr lvl="1"/>
            <a:r>
              <a:rPr lang="en-US" dirty="0" smtClean="0"/>
              <a:t>Precursor cycle: time it takes to loop through precursor list</a:t>
            </a:r>
          </a:p>
          <a:p>
            <a:pPr lvl="2"/>
            <a:r>
              <a:rPr lang="en-US" dirty="0" smtClean="0"/>
              <a:t>May vary during method</a:t>
            </a:r>
          </a:p>
          <a:p>
            <a:pPr lvl="2"/>
            <a:r>
              <a:rPr lang="en-US" dirty="0" smtClean="0"/>
              <a:t>Governs points across peak</a:t>
            </a:r>
          </a:p>
          <a:p>
            <a:pPr lvl="1"/>
            <a:r>
              <a:rPr lang="en-US" dirty="0" smtClean="0"/>
              <a:t>Acquisition loop cycle: Time from full scan to full scan with intervening # of MS/MS</a:t>
            </a:r>
          </a:p>
          <a:p>
            <a:pPr lvl="2"/>
            <a:r>
              <a:rPr lang="en-US" dirty="0" smtClean="0"/>
              <a:t>May affect instrument performance, full scan points across peak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34667" y="762000"/>
            <a:ext cx="1598266" cy="1118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05439" y="2286000"/>
            <a:ext cx="1066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24639" y="2286000"/>
            <a:ext cx="1066800" cy="6858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MS2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43839" y="2286000"/>
            <a:ext cx="1066800" cy="6858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MS2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63039" y="2286000"/>
            <a:ext cx="1066800" cy="6858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MS2</a:t>
            </a:r>
            <a:r>
              <a:rPr lang="en-US" baseline="-25000" dirty="0" smtClean="0"/>
              <a:t>…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82239" y="2286000"/>
            <a:ext cx="1066800" cy="6858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MS2</a:t>
            </a:r>
            <a:r>
              <a:rPr lang="en-US" baseline="-25000" dirty="0" smtClean="0"/>
              <a:t>n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096150" y="2587887"/>
            <a:ext cx="7133450" cy="756446"/>
          </a:xfrm>
          <a:custGeom>
            <a:avLst/>
            <a:gdLst>
              <a:gd name="connsiteX0" fmla="*/ 6479889 w 7133450"/>
              <a:gd name="connsiteY0" fmla="*/ 36780 h 756446"/>
              <a:gd name="connsiteX1" fmla="*/ 6996356 w 7133450"/>
              <a:gd name="connsiteY1" fmla="*/ 70646 h 756446"/>
              <a:gd name="connsiteX2" fmla="*/ 6801622 w 7133450"/>
              <a:gd name="connsiteY2" fmla="*/ 595580 h 756446"/>
              <a:gd name="connsiteX3" fmla="*/ 3601222 w 7133450"/>
              <a:gd name="connsiteY3" fmla="*/ 756446 h 756446"/>
              <a:gd name="connsiteX4" fmla="*/ 477022 w 7133450"/>
              <a:gd name="connsiteY4" fmla="*/ 688713 h 756446"/>
              <a:gd name="connsiteX5" fmla="*/ 2889 w 7133450"/>
              <a:gd name="connsiteY5" fmla="*/ 104513 h 756446"/>
              <a:gd name="connsiteX6" fmla="*/ 366956 w 7133450"/>
              <a:gd name="connsiteY6" fmla="*/ 2913 h 756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3450" h="756446">
                <a:moveTo>
                  <a:pt x="6479889" y="36780"/>
                </a:moveTo>
                <a:cubicBezTo>
                  <a:pt x="6711311" y="7146"/>
                  <a:pt x="6942734" y="-22487"/>
                  <a:pt x="6996356" y="70646"/>
                </a:cubicBezTo>
                <a:cubicBezTo>
                  <a:pt x="7049978" y="163779"/>
                  <a:pt x="7367478" y="481280"/>
                  <a:pt x="6801622" y="595580"/>
                </a:cubicBezTo>
                <a:cubicBezTo>
                  <a:pt x="6235766" y="709880"/>
                  <a:pt x="3601222" y="756446"/>
                  <a:pt x="3601222" y="756446"/>
                </a:cubicBezTo>
                <a:lnTo>
                  <a:pt x="477022" y="688713"/>
                </a:lnTo>
                <a:cubicBezTo>
                  <a:pt x="-122700" y="580058"/>
                  <a:pt x="21233" y="218813"/>
                  <a:pt x="2889" y="104513"/>
                </a:cubicBezTo>
                <a:cubicBezTo>
                  <a:pt x="-15455" y="-9787"/>
                  <a:pt x="175750" y="-3437"/>
                  <a:pt x="366956" y="2913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73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do PRMs make sense?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Exquisite selectivity required</a:t>
            </a:r>
          </a:p>
          <a:p>
            <a:pPr lvl="1"/>
            <a:r>
              <a:rPr lang="en-US" dirty="0" smtClean="0"/>
              <a:t>Unit (quadrupole) vs. ppm (hi-res)</a:t>
            </a:r>
          </a:p>
          <a:p>
            <a:pPr lvl="1"/>
            <a:endParaRPr lang="en-US" dirty="0"/>
          </a:p>
          <a:p>
            <a:r>
              <a:rPr lang="en-US" dirty="0" smtClean="0"/>
              <a:t>Post-translational modification localization is required</a:t>
            </a:r>
          </a:p>
          <a:p>
            <a:pPr lvl="1"/>
            <a:r>
              <a:rPr lang="en-US" dirty="0" smtClean="0"/>
              <a:t>GVDQ(</a:t>
            </a:r>
            <a:r>
              <a:rPr lang="en-US" dirty="0" err="1" smtClean="0"/>
              <a:t>pS</a:t>
            </a:r>
            <a:r>
              <a:rPr lang="en-US" dirty="0" smtClean="0"/>
              <a:t>)PLTPAGGK vs. GVDQSPL(</a:t>
            </a:r>
            <a:r>
              <a:rPr lang="en-US" dirty="0" err="1" smtClean="0"/>
              <a:t>pT</a:t>
            </a:r>
            <a:r>
              <a:rPr lang="en-US" dirty="0" smtClean="0"/>
              <a:t>)PAGGK</a:t>
            </a:r>
          </a:p>
          <a:p>
            <a:endParaRPr lang="en-US" dirty="0"/>
          </a:p>
          <a:p>
            <a:r>
              <a:rPr lang="en-US" dirty="0" smtClean="0"/>
              <a:t>Rapidly convert discovery data to targeted assay</a:t>
            </a:r>
          </a:p>
          <a:p>
            <a:pPr lvl="1"/>
            <a:r>
              <a:rPr lang="en-US" dirty="0" smtClean="0"/>
              <a:t>Stay within platform</a:t>
            </a:r>
          </a:p>
          <a:p>
            <a:endParaRPr lang="en-US" dirty="0"/>
          </a:p>
          <a:p>
            <a:r>
              <a:rPr lang="en-US" dirty="0" smtClean="0"/>
              <a:t>You don’t have a triple quad!</a:t>
            </a:r>
          </a:p>
          <a:p>
            <a:pPr lvl="1"/>
            <a:r>
              <a:rPr lang="en-US" dirty="0" smtClean="0"/>
              <a:t>But still want the benefits of targeted proteomics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9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resolution adds value to selectivity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86200"/>
            <a:ext cx="4572000" cy="28225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7444"/>
            <a:ext cx="4572000" cy="28225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87444"/>
            <a:ext cx="4572000" cy="28225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56" r="-1"/>
          <a:stretch/>
        </p:blipFill>
        <p:spPr>
          <a:xfrm>
            <a:off x="7272000" y="987444"/>
            <a:ext cx="1872000" cy="28225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85022" y="3507024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20x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00929" y="531219"/>
            <a:ext cx="2669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/>
              </a:rPr>
              <a:t>K</a:t>
            </a:r>
            <a:r>
              <a:rPr lang="en-US" sz="2000" b="1" baseline="-25000" dirty="0" smtClean="0">
                <a:solidFill>
                  <a:srgbClr val="FF0000"/>
                </a:solidFill>
                <a:effectLst/>
              </a:rPr>
              <a:t>me3</a:t>
            </a:r>
            <a:r>
              <a:rPr lang="en-US" sz="1400" dirty="0" smtClean="0"/>
              <a:t>SAPATGGV</a:t>
            </a:r>
            <a:r>
              <a:rPr lang="en-US" sz="1400" dirty="0" smtClean="0">
                <a:effectLst/>
              </a:rPr>
              <a:t>K</a:t>
            </a:r>
            <a:r>
              <a:rPr lang="en-US" sz="1400" baseline="-25000" dirty="0" smtClean="0">
                <a:effectLst/>
              </a:rPr>
              <a:t>pr</a:t>
            </a:r>
            <a:r>
              <a:rPr lang="en-US" sz="1400" dirty="0" smtClean="0">
                <a:effectLst/>
              </a:rPr>
              <a:t>K</a:t>
            </a:r>
            <a:r>
              <a:rPr lang="en-US" sz="1400" baseline="-25000" dirty="0" smtClean="0">
                <a:effectLst/>
              </a:rPr>
              <a:t>pr</a:t>
            </a:r>
            <a:r>
              <a:rPr lang="en-US" sz="1400" dirty="0" smtClean="0"/>
              <a:t>PH</a:t>
            </a:r>
            <a:r>
              <a:rPr lang="en-US" sz="1400" b="1" dirty="0" smtClean="0">
                <a:effectLst/>
              </a:rPr>
              <a:t>R</a:t>
            </a:r>
            <a:r>
              <a:rPr lang="en-US" sz="1400" b="1" baseline="-25000" dirty="0" smtClean="0">
                <a:effectLst/>
              </a:rPr>
              <a:t>10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531219"/>
            <a:ext cx="2517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effectLst/>
              </a:rPr>
              <a:t>K</a:t>
            </a:r>
            <a:r>
              <a:rPr lang="en-US" sz="2000" b="1" baseline="-25000" dirty="0" smtClean="0">
                <a:solidFill>
                  <a:srgbClr val="0070C0"/>
                </a:solidFill>
                <a:effectLst/>
              </a:rPr>
              <a:t>ac</a:t>
            </a:r>
            <a:r>
              <a:rPr lang="en-US" sz="1400" dirty="0" smtClean="0"/>
              <a:t>SAPATGGV</a:t>
            </a:r>
            <a:r>
              <a:rPr lang="en-US" sz="1400" dirty="0" smtClean="0">
                <a:effectLst/>
              </a:rPr>
              <a:t>K</a:t>
            </a:r>
            <a:r>
              <a:rPr lang="en-US" sz="1400" baseline="-25000" dirty="0" smtClean="0">
                <a:effectLst/>
              </a:rPr>
              <a:t>pr</a:t>
            </a:r>
            <a:r>
              <a:rPr lang="en-US" sz="1400" dirty="0" smtClean="0">
                <a:effectLst/>
              </a:rPr>
              <a:t>K</a:t>
            </a:r>
            <a:r>
              <a:rPr lang="en-US" sz="1400" baseline="-25000" dirty="0" smtClean="0">
                <a:effectLst/>
              </a:rPr>
              <a:t>pr</a:t>
            </a:r>
            <a:r>
              <a:rPr lang="en-US" sz="1400" dirty="0" smtClean="0"/>
              <a:t>PH</a:t>
            </a:r>
            <a:r>
              <a:rPr lang="en-US" sz="1400" b="1" dirty="0" smtClean="0">
                <a:effectLst/>
              </a:rPr>
              <a:t>R</a:t>
            </a:r>
            <a:r>
              <a:rPr lang="en-US" sz="1400" b="1" baseline="-25000" dirty="0" smtClean="0">
                <a:effectLst/>
              </a:rPr>
              <a:t>10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6200"/>
            <a:ext cx="4572000" cy="28225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55"/>
          <a:stretch/>
        </p:blipFill>
        <p:spPr>
          <a:xfrm>
            <a:off x="2700000" y="3886200"/>
            <a:ext cx="1872000" cy="28225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13022" y="6419092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20x</a:t>
            </a:r>
            <a:endParaRPr lang="en-US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56" r="-1"/>
          <a:stretch/>
        </p:blipFill>
        <p:spPr>
          <a:xfrm>
            <a:off x="2711400" y="990600"/>
            <a:ext cx="1872000" cy="2822557"/>
          </a:xfrm>
          <a:prstGeom prst="rect">
            <a:avLst/>
          </a:prstGeom>
          <a:solidFill>
            <a:srgbClr val="3399FF">
              <a:alpha val="34118"/>
            </a:srgbClr>
          </a:solidFill>
        </p:spPr>
      </p:pic>
      <p:sp>
        <p:nvSpPr>
          <p:cNvPr id="14" name="TextBox 13"/>
          <p:cNvSpPr txBox="1"/>
          <p:nvPr/>
        </p:nvSpPr>
        <p:spPr>
          <a:xfrm>
            <a:off x="3424422" y="3502223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20x</a:t>
            </a:r>
            <a:endParaRPr lang="en-US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55"/>
          <a:stretch/>
        </p:blipFill>
        <p:spPr>
          <a:xfrm>
            <a:off x="7272000" y="3886200"/>
            <a:ext cx="1872000" cy="282255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85022" y="6419092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20x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" y="1143000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ABI 5500 triple quad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105400" y="1143000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ABI 5500 triple quad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40386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953000" y="40386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963535" y="657078"/>
            <a:ext cx="13035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m/z 551.9940 z=3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611838" y="657000"/>
            <a:ext cx="13035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m/z 551.9819 z=3</a:t>
            </a:r>
            <a:endParaRPr lang="en-US" sz="1200" dirty="0"/>
          </a:p>
        </p:txBody>
      </p:sp>
      <p:pic>
        <p:nvPicPr>
          <p:cNvPr id="157698" name="Picture 2" descr="C:\Users\jjaffe\AppData\Local\Microsoft\Windows\Temporary Internet Files\Content.IE5\PG3UAWH1\MC90044131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1" y="1599231"/>
            <a:ext cx="3429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jjaffe\AppData\Local\Microsoft\Windows\Temporary Internet Files\Content.IE5\PG3UAWH1\MC90044131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4495800"/>
            <a:ext cx="3429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7699" name="Picture 3" descr="C:\Users\jjaffe\AppData\Local\Microsoft\Windows\Temporary Internet Files\Content.IE5\T3TETAGW\MC900432537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091" y="1599231"/>
            <a:ext cx="298345" cy="29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7985023" y="4849578"/>
            <a:ext cx="625577" cy="865422"/>
            <a:chOff x="7985023" y="4849578"/>
            <a:chExt cx="625577" cy="865422"/>
          </a:xfrm>
        </p:grpSpPr>
        <p:pic>
          <p:nvPicPr>
            <p:cNvPr id="26" name="Picture 2" descr="C:\Users\jjaffe\AppData\Local\Microsoft\Windows\Temporary Internet Files\Content.IE5\PG3UAWH1\MC900441310[1]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8078" y="4849578"/>
              <a:ext cx="522522" cy="5225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7" name="Straight Arrow Connector 26"/>
            <p:cNvCxnSpPr/>
            <p:nvPr/>
          </p:nvCxnSpPr>
          <p:spPr>
            <a:xfrm flipH="1">
              <a:off x="7985023" y="5372100"/>
              <a:ext cx="222977" cy="3429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965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7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PTM Localization – shared ions, differential ions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11784" y="685800"/>
            <a:ext cx="8370159" cy="5749897"/>
            <a:chOff x="2722562" y="1518106"/>
            <a:chExt cx="2895600" cy="1989137"/>
          </a:xfrm>
        </p:grpSpPr>
        <p:grpSp>
          <p:nvGrpSpPr>
            <p:cNvPr id="12" name="Group 60"/>
            <p:cNvGrpSpPr>
              <a:grpSpLocks/>
            </p:cNvGrpSpPr>
            <p:nvPr/>
          </p:nvGrpSpPr>
          <p:grpSpPr bwMode="auto">
            <a:xfrm>
              <a:off x="2817357" y="1638755"/>
              <a:ext cx="2708731" cy="1852129"/>
              <a:chOff x="6267469" y="4776826"/>
              <a:chExt cx="2708633" cy="1852574"/>
            </a:xfrm>
          </p:grpSpPr>
          <p:pic>
            <p:nvPicPr>
              <p:cNvPr id="13" name="Picture 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31608" y="4776826"/>
                <a:ext cx="944494" cy="1852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" name="Group 30"/>
              <p:cNvGrpSpPr>
                <a:grpSpLocks/>
              </p:cNvGrpSpPr>
              <p:nvPr/>
            </p:nvGrpSpPr>
            <p:grpSpPr bwMode="auto">
              <a:xfrm>
                <a:off x="6269518" y="5662047"/>
                <a:ext cx="1172705" cy="247973"/>
                <a:chOff x="5548393" y="4052807"/>
                <a:chExt cx="1172705" cy="247973"/>
              </a:xfrm>
            </p:grpSpPr>
            <p:grpSp>
              <p:nvGrpSpPr>
                <p:cNvPr id="24" name="Group 45"/>
                <p:cNvGrpSpPr>
                  <a:grpSpLocks/>
                </p:cNvGrpSpPr>
                <p:nvPr/>
              </p:nvGrpSpPr>
              <p:grpSpPr bwMode="auto">
                <a:xfrm>
                  <a:off x="6400800" y="4054098"/>
                  <a:ext cx="152400" cy="228600"/>
                  <a:chOff x="2667000" y="533400"/>
                  <a:chExt cx="152400" cy="228600"/>
                </a:xfrm>
              </p:grpSpPr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2743241" y="686949"/>
                    <a:ext cx="0" cy="87334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Oval 27"/>
                  <p:cNvSpPr/>
                  <p:nvPr/>
                </p:nvSpPr>
                <p:spPr>
                  <a:xfrm>
                    <a:off x="2667044" y="532925"/>
                    <a:ext cx="152395" cy="154024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800" dirty="0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25" name="Freeform 24"/>
                <p:cNvSpPr/>
                <p:nvPr/>
              </p:nvSpPr>
              <p:spPr>
                <a:xfrm>
                  <a:off x="5548388" y="4052035"/>
                  <a:ext cx="1139784" cy="249298"/>
                </a:xfrm>
                <a:custGeom>
                  <a:avLst/>
                  <a:gdLst>
                    <a:gd name="connsiteX0" fmla="*/ 0 w 1139171"/>
                    <a:gd name="connsiteY0" fmla="*/ 0 h 247973"/>
                    <a:gd name="connsiteX1" fmla="*/ 15499 w 1139171"/>
                    <a:gd name="connsiteY1" fmla="*/ 69742 h 247973"/>
                    <a:gd name="connsiteX2" fmla="*/ 46495 w 1139171"/>
                    <a:gd name="connsiteY2" fmla="*/ 116237 h 247973"/>
                    <a:gd name="connsiteX3" fmla="*/ 69743 w 1139171"/>
                    <a:gd name="connsiteY3" fmla="*/ 123986 h 247973"/>
                    <a:gd name="connsiteX4" fmla="*/ 92990 w 1139171"/>
                    <a:gd name="connsiteY4" fmla="*/ 139485 h 247973"/>
                    <a:gd name="connsiteX5" fmla="*/ 139485 w 1139171"/>
                    <a:gd name="connsiteY5" fmla="*/ 154983 h 247973"/>
                    <a:gd name="connsiteX6" fmla="*/ 232475 w 1139171"/>
                    <a:gd name="connsiteY6" fmla="*/ 139485 h 247973"/>
                    <a:gd name="connsiteX7" fmla="*/ 278970 w 1139171"/>
                    <a:gd name="connsiteY7" fmla="*/ 108488 h 247973"/>
                    <a:gd name="connsiteX8" fmla="*/ 333214 w 1139171"/>
                    <a:gd name="connsiteY8" fmla="*/ 92990 h 247973"/>
                    <a:gd name="connsiteX9" fmla="*/ 387458 w 1139171"/>
                    <a:gd name="connsiteY9" fmla="*/ 77491 h 247973"/>
                    <a:gd name="connsiteX10" fmla="*/ 433953 w 1139171"/>
                    <a:gd name="connsiteY10" fmla="*/ 69742 h 247973"/>
                    <a:gd name="connsiteX11" fmla="*/ 573438 w 1139171"/>
                    <a:gd name="connsiteY11" fmla="*/ 92990 h 247973"/>
                    <a:gd name="connsiteX12" fmla="*/ 596685 w 1139171"/>
                    <a:gd name="connsiteY12" fmla="*/ 108488 h 247973"/>
                    <a:gd name="connsiteX13" fmla="*/ 627682 w 1139171"/>
                    <a:gd name="connsiteY13" fmla="*/ 147234 h 247973"/>
                    <a:gd name="connsiteX14" fmla="*/ 643180 w 1139171"/>
                    <a:gd name="connsiteY14" fmla="*/ 170481 h 247973"/>
                    <a:gd name="connsiteX15" fmla="*/ 689675 w 1139171"/>
                    <a:gd name="connsiteY15" fmla="*/ 201478 h 247973"/>
                    <a:gd name="connsiteX16" fmla="*/ 712922 w 1139171"/>
                    <a:gd name="connsiteY16" fmla="*/ 216976 h 247973"/>
                    <a:gd name="connsiteX17" fmla="*/ 759417 w 1139171"/>
                    <a:gd name="connsiteY17" fmla="*/ 232474 h 247973"/>
                    <a:gd name="connsiteX18" fmla="*/ 782665 w 1139171"/>
                    <a:gd name="connsiteY18" fmla="*/ 240224 h 247973"/>
                    <a:gd name="connsiteX19" fmla="*/ 844658 w 1139171"/>
                    <a:gd name="connsiteY19" fmla="*/ 247973 h 247973"/>
                    <a:gd name="connsiteX20" fmla="*/ 984143 w 1139171"/>
                    <a:gd name="connsiteY20" fmla="*/ 240224 h 247973"/>
                    <a:gd name="connsiteX21" fmla="*/ 1030638 w 1139171"/>
                    <a:gd name="connsiteY21" fmla="*/ 224725 h 247973"/>
                    <a:gd name="connsiteX22" fmla="*/ 1053885 w 1139171"/>
                    <a:gd name="connsiteY22" fmla="*/ 201478 h 247973"/>
                    <a:gd name="connsiteX23" fmla="*/ 1077132 w 1139171"/>
                    <a:gd name="connsiteY23" fmla="*/ 154983 h 247973"/>
                    <a:gd name="connsiteX24" fmla="*/ 1100380 w 1139171"/>
                    <a:gd name="connsiteY24" fmla="*/ 139485 h 247973"/>
                    <a:gd name="connsiteX25" fmla="*/ 1115878 w 1139171"/>
                    <a:gd name="connsiteY25" fmla="*/ 123986 h 247973"/>
                    <a:gd name="connsiteX26" fmla="*/ 1139126 w 1139171"/>
                    <a:gd name="connsiteY26" fmla="*/ 100739 h 24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139171" h="247973">
                      <a:moveTo>
                        <a:pt x="0" y="0"/>
                      </a:moveTo>
                      <a:cubicBezTo>
                        <a:pt x="2104" y="12624"/>
                        <a:pt x="6413" y="53387"/>
                        <a:pt x="15499" y="69742"/>
                      </a:cubicBezTo>
                      <a:cubicBezTo>
                        <a:pt x="24545" y="86024"/>
                        <a:pt x="28824" y="110347"/>
                        <a:pt x="46495" y="116237"/>
                      </a:cubicBezTo>
                      <a:lnTo>
                        <a:pt x="69743" y="123986"/>
                      </a:lnTo>
                      <a:cubicBezTo>
                        <a:pt x="77492" y="129152"/>
                        <a:pt x="84479" y="135702"/>
                        <a:pt x="92990" y="139485"/>
                      </a:cubicBezTo>
                      <a:cubicBezTo>
                        <a:pt x="107919" y="146120"/>
                        <a:pt x="139485" y="154983"/>
                        <a:pt x="139485" y="154983"/>
                      </a:cubicBezTo>
                      <a:cubicBezTo>
                        <a:pt x="152286" y="153561"/>
                        <a:pt x="209757" y="152106"/>
                        <a:pt x="232475" y="139485"/>
                      </a:cubicBezTo>
                      <a:cubicBezTo>
                        <a:pt x="248758" y="130439"/>
                        <a:pt x="261299" y="114378"/>
                        <a:pt x="278970" y="108488"/>
                      </a:cubicBezTo>
                      <a:cubicBezTo>
                        <a:pt x="334728" y="89902"/>
                        <a:pt x="265076" y="112459"/>
                        <a:pt x="333214" y="92990"/>
                      </a:cubicBezTo>
                      <a:cubicBezTo>
                        <a:pt x="367692" y="83139"/>
                        <a:pt x="347066" y="85569"/>
                        <a:pt x="387458" y="77491"/>
                      </a:cubicBezTo>
                      <a:cubicBezTo>
                        <a:pt x="402865" y="74410"/>
                        <a:pt x="418455" y="72325"/>
                        <a:pt x="433953" y="69742"/>
                      </a:cubicBezTo>
                      <a:cubicBezTo>
                        <a:pt x="460539" y="71957"/>
                        <a:pt x="540863" y="71274"/>
                        <a:pt x="573438" y="92990"/>
                      </a:cubicBezTo>
                      <a:lnTo>
                        <a:pt x="596685" y="108488"/>
                      </a:lnTo>
                      <a:cubicBezTo>
                        <a:pt x="644384" y="180037"/>
                        <a:pt x="583515" y="92025"/>
                        <a:pt x="627682" y="147234"/>
                      </a:cubicBezTo>
                      <a:cubicBezTo>
                        <a:pt x="633500" y="154506"/>
                        <a:pt x="636171" y="164348"/>
                        <a:pt x="643180" y="170481"/>
                      </a:cubicBezTo>
                      <a:cubicBezTo>
                        <a:pt x="657198" y="182747"/>
                        <a:pt x="674177" y="191146"/>
                        <a:pt x="689675" y="201478"/>
                      </a:cubicBezTo>
                      <a:cubicBezTo>
                        <a:pt x="697424" y="206644"/>
                        <a:pt x="704087" y="214031"/>
                        <a:pt x="712922" y="216976"/>
                      </a:cubicBezTo>
                      <a:lnTo>
                        <a:pt x="759417" y="232474"/>
                      </a:lnTo>
                      <a:cubicBezTo>
                        <a:pt x="767166" y="235057"/>
                        <a:pt x="774559" y="239211"/>
                        <a:pt x="782665" y="240224"/>
                      </a:cubicBezTo>
                      <a:lnTo>
                        <a:pt x="844658" y="247973"/>
                      </a:lnTo>
                      <a:cubicBezTo>
                        <a:pt x="891153" y="245390"/>
                        <a:pt x="937936" y="246000"/>
                        <a:pt x="984143" y="240224"/>
                      </a:cubicBezTo>
                      <a:cubicBezTo>
                        <a:pt x="1000354" y="238198"/>
                        <a:pt x="1030638" y="224725"/>
                        <a:pt x="1030638" y="224725"/>
                      </a:cubicBezTo>
                      <a:cubicBezTo>
                        <a:pt x="1038387" y="216976"/>
                        <a:pt x="1047806" y="210596"/>
                        <a:pt x="1053885" y="201478"/>
                      </a:cubicBezTo>
                      <a:cubicBezTo>
                        <a:pt x="1079093" y="163665"/>
                        <a:pt x="1040555" y="191559"/>
                        <a:pt x="1077132" y="154983"/>
                      </a:cubicBezTo>
                      <a:cubicBezTo>
                        <a:pt x="1083718" y="148398"/>
                        <a:pt x="1093107" y="145303"/>
                        <a:pt x="1100380" y="139485"/>
                      </a:cubicBezTo>
                      <a:cubicBezTo>
                        <a:pt x="1106085" y="134921"/>
                        <a:pt x="1110173" y="128550"/>
                        <a:pt x="1115878" y="123986"/>
                      </a:cubicBezTo>
                      <a:cubicBezTo>
                        <a:pt x="1141275" y="103668"/>
                        <a:pt x="1139126" y="118741"/>
                        <a:pt x="1139126" y="100739"/>
                      </a:cubicBezTo>
                    </a:path>
                  </a:pathLst>
                </a:custGeom>
                <a:ln w="28575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6" name="5-Point Star 25"/>
                <p:cNvSpPr/>
                <p:nvPr/>
              </p:nvSpPr>
              <p:spPr>
                <a:xfrm flipH="1">
                  <a:off x="6645311" y="4091732"/>
                  <a:ext cx="76197" cy="76218"/>
                </a:xfrm>
                <a:prstGeom prst="star5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" name="Group 29"/>
              <p:cNvGrpSpPr>
                <a:grpSpLocks/>
              </p:cNvGrpSpPr>
              <p:nvPr/>
            </p:nvGrpSpPr>
            <p:grpSpPr bwMode="auto">
              <a:xfrm>
                <a:off x="6269518" y="5052447"/>
                <a:ext cx="1172705" cy="381000"/>
                <a:chOff x="5562600" y="3352800"/>
                <a:chExt cx="1172705" cy="381000"/>
              </a:xfrm>
            </p:grpSpPr>
            <p:grpSp>
              <p:nvGrpSpPr>
                <p:cNvPr id="19" name="Group 50"/>
                <p:cNvGrpSpPr>
                  <a:grpSpLocks/>
                </p:cNvGrpSpPr>
                <p:nvPr/>
              </p:nvGrpSpPr>
              <p:grpSpPr bwMode="auto">
                <a:xfrm>
                  <a:off x="5791200" y="3352800"/>
                  <a:ext cx="152400" cy="228600"/>
                  <a:chOff x="2667000" y="533400"/>
                  <a:chExt cx="152400" cy="228600"/>
                </a:xfrm>
              </p:grpSpPr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2743185" y="686507"/>
                    <a:ext cx="0" cy="76218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" name="Oval 22"/>
                  <p:cNvSpPr/>
                  <p:nvPr/>
                </p:nvSpPr>
                <p:spPr>
                  <a:xfrm>
                    <a:off x="2666987" y="534070"/>
                    <a:ext cx="152395" cy="152437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800" dirty="0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20" name="Freeform 19"/>
                <p:cNvSpPr/>
                <p:nvPr/>
              </p:nvSpPr>
              <p:spPr>
                <a:xfrm>
                  <a:off x="5562595" y="3486852"/>
                  <a:ext cx="1139784" cy="247709"/>
                </a:xfrm>
                <a:custGeom>
                  <a:avLst/>
                  <a:gdLst>
                    <a:gd name="connsiteX0" fmla="*/ 0 w 1139171"/>
                    <a:gd name="connsiteY0" fmla="*/ 0 h 247973"/>
                    <a:gd name="connsiteX1" fmla="*/ 15499 w 1139171"/>
                    <a:gd name="connsiteY1" fmla="*/ 69742 h 247973"/>
                    <a:gd name="connsiteX2" fmla="*/ 46495 w 1139171"/>
                    <a:gd name="connsiteY2" fmla="*/ 116237 h 247973"/>
                    <a:gd name="connsiteX3" fmla="*/ 69743 w 1139171"/>
                    <a:gd name="connsiteY3" fmla="*/ 123986 h 247973"/>
                    <a:gd name="connsiteX4" fmla="*/ 92990 w 1139171"/>
                    <a:gd name="connsiteY4" fmla="*/ 139485 h 247973"/>
                    <a:gd name="connsiteX5" fmla="*/ 139485 w 1139171"/>
                    <a:gd name="connsiteY5" fmla="*/ 154983 h 247973"/>
                    <a:gd name="connsiteX6" fmla="*/ 232475 w 1139171"/>
                    <a:gd name="connsiteY6" fmla="*/ 139485 h 247973"/>
                    <a:gd name="connsiteX7" fmla="*/ 278970 w 1139171"/>
                    <a:gd name="connsiteY7" fmla="*/ 108488 h 247973"/>
                    <a:gd name="connsiteX8" fmla="*/ 333214 w 1139171"/>
                    <a:gd name="connsiteY8" fmla="*/ 92990 h 247973"/>
                    <a:gd name="connsiteX9" fmla="*/ 387458 w 1139171"/>
                    <a:gd name="connsiteY9" fmla="*/ 77491 h 247973"/>
                    <a:gd name="connsiteX10" fmla="*/ 433953 w 1139171"/>
                    <a:gd name="connsiteY10" fmla="*/ 69742 h 247973"/>
                    <a:gd name="connsiteX11" fmla="*/ 573438 w 1139171"/>
                    <a:gd name="connsiteY11" fmla="*/ 92990 h 247973"/>
                    <a:gd name="connsiteX12" fmla="*/ 596685 w 1139171"/>
                    <a:gd name="connsiteY12" fmla="*/ 108488 h 247973"/>
                    <a:gd name="connsiteX13" fmla="*/ 627682 w 1139171"/>
                    <a:gd name="connsiteY13" fmla="*/ 147234 h 247973"/>
                    <a:gd name="connsiteX14" fmla="*/ 643180 w 1139171"/>
                    <a:gd name="connsiteY14" fmla="*/ 170481 h 247973"/>
                    <a:gd name="connsiteX15" fmla="*/ 689675 w 1139171"/>
                    <a:gd name="connsiteY15" fmla="*/ 201478 h 247973"/>
                    <a:gd name="connsiteX16" fmla="*/ 712922 w 1139171"/>
                    <a:gd name="connsiteY16" fmla="*/ 216976 h 247973"/>
                    <a:gd name="connsiteX17" fmla="*/ 759417 w 1139171"/>
                    <a:gd name="connsiteY17" fmla="*/ 232474 h 247973"/>
                    <a:gd name="connsiteX18" fmla="*/ 782665 w 1139171"/>
                    <a:gd name="connsiteY18" fmla="*/ 240224 h 247973"/>
                    <a:gd name="connsiteX19" fmla="*/ 844658 w 1139171"/>
                    <a:gd name="connsiteY19" fmla="*/ 247973 h 247973"/>
                    <a:gd name="connsiteX20" fmla="*/ 984143 w 1139171"/>
                    <a:gd name="connsiteY20" fmla="*/ 240224 h 247973"/>
                    <a:gd name="connsiteX21" fmla="*/ 1030638 w 1139171"/>
                    <a:gd name="connsiteY21" fmla="*/ 224725 h 247973"/>
                    <a:gd name="connsiteX22" fmla="*/ 1053885 w 1139171"/>
                    <a:gd name="connsiteY22" fmla="*/ 201478 h 247973"/>
                    <a:gd name="connsiteX23" fmla="*/ 1077132 w 1139171"/>
                    <a:gd name="connsiteY23" fmla="*/ 154983 h 247973"/>
                    <a:gd name="connsiteX24" fmla="*/ 1100380 w 1139171"/>
                    <a:gd name="connsiteY24" fmla="*/ 139485 h 247973"/>
                    <a:gd name="connsiteX25" fmla="*/ 1115878 w 1139171"/>
                    <a:gd name="connsiteY25" fmla="*/ 123986 h 247973"/>
                    <a:gd name="connsiteX26" fmla="*/ 1139126 w 1139171"/>
                    <a:gd name="connsiteY26" fmla="*/ 100739 h 24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139171" h="247973">
                      <a:moveTo>
                        <a:pt x="0" y="0"/>
                      </a:moveTo>
                      <a:cubicBezTo>
                        <a:pt x="2104" y="12624"/>
                        <a:pt x="6413" y="53387"/>
                        <a:pt x="15499" y="69742"/>
                      </a:cubicBezTo>
                      <a:cubicBezTo>
                        <a:pt x="24545" y="86024"/>
                        <a:pt x="28824" y="110347"/>
                        <a:pt x="46495" y="116237"/>
                      </a:cubicBezTo>
                      <a:lnTo>
                        <a:pt x="69743" y="123986"/>
                      </a:lnTo>
                      <a:cubicBezTo>
                        <a:pt x="77492" y="129152"/>
                        <a:pt x="84479" y="135702"/>
                        <a:pt x="92990" y="139485"/>
                      </a:cubicBezTo>
                      <a:cubicBezTo>
                        <a:pt x="107919" y="146120"/>
                        <a:pt x="139485" y="154983"/>
                        <a:pt x="139485" y="154983"/>
                      </a:cubicBezTo>
                      <a:cubicBezTo>
                        <a:pt x="152286" y="153561"/>
                        <a:pt x="209757" y="152106"/>
                        <a:pt x="232475" y="139485"/>
                      </a:cubicBezTo>
                      <a:cubicBezTo>
                        <a:pt x="248758" y="130439"/>
                        <a:pt x="261299" y="114378"/>
                        <a:pt x="278970" y="108488"/>
                      </a:cubicBezTo>
                      <a:cubicBezTo>
                        <a:pt x="334728" y="89902"/>
                        <a:pt x="265076" y="112459"/>
                        <a:pt x="333214" y="92990"/>
                      </a:cubicBezTo>
                      <a:cubicBezTo>
                        <a:pt x="367692" y="83139"/>
                        <a:pt x="347066" y="85569"/>
                        <a:pt x="387458" y="77491"/>
                      </a:cubicBezTo>
                      <a:cubicBezTo>
                        <a:pt x="402865" y="74410"/>
                        <a:pt x="418455" y="72325"/>
                        <a:pt x="433953" y="69742"/>
                      </a:cubicBezTo>
                      <a:cubicBezTo>
                        <a:pt x="460539" y="71957"/>
                        <a:pt x="540863" y="71274"/>
                        <a:pt x="573438" y="92990"/>
                      </a:cubicBezTo>
                      <a:lnTo>
                        <a:pt x="596685" y="108488"/>
                      </a:lnTo>
                      <a:cubicBezTo>
                        <a:pt x="644384" y="180037"/>
                        <a:pt x="583515" y="92025"/>
                        <a:pt x="627682" y="147234"/>
                      </a:cubicBezTo>
                      <a:cubicBezTo>
                        <a:pt x="633500" y="154506"/>
                        <a:pt x="636171" y="164348"/>
                        <a:pt x="643180" y="170481"/>
                      </a:cubicBezTo>
                      <a:cubicBezTo>
                        <a:pt x="657198" y="182747"/>
                        <a:pt x="674177" y="191146"/>
                        <a:pt x="689675" y="201478"/>
                      </a:cubicBezTo>
                      <a:cubicBezTo>
                        <a:pt x="697424" y="206644"/>
                        <a:pt x="704087" y="214031"/>
                        <a:pt x="712922" y="216976"/>
                      </a:cubicBezTo>
                      <a:lnTo>
                        <a:pt x="759417" y="232474"/>
                      </a:lnTo>
                      <a:cubicBezTo>
                        <a:pt x="767166" y="235057"/>
                        <a:pt x="774559" y="239211"/>
                        <a:pt x="782665" y="240224"/>
                      </a:cubicBezTo>
                      <a:lnTo>
                        <a:pt x="844658" y="247973"/>
                      </a:lnTo>
                      <a:cubicBezTo>
                        <a:pt x="891153" y="245390"/>
                        <a:pt x="937936" y="246000"/>
                        <a:pt x="984143" y="240224"/>
                      </a:cubicBezTo>
                      <a:cubicBezTo>
                        <a:pt x="1000354" y="238198"/>
                        <a:pt x="1030638" y="224725"/>
                        <a:pt x="1030638" y="224725"/>
                      </a:cubicBezTo>
                      <a:cubicBezTo>
                        <a:pt x="1038387" y="216976"/>
                        <a:pt x="1047806" y="210596"/>
                        <a:pt x="1053885" y="201478"/>
                      </a:cubicBezTo>
                      <a:cubicBezTo>
                        <a:pt x="1079093" y="163665"/>
                        <a:pt x="1040555" y="191559"/>
                        <a:pt x="1077132" y="154983"/>
                      </a:cubicBezTo>
                      <a:cubicBezTo>
                        <a:pt x="1083718" y="148398"/>
                        <a:pt x="1093107" y="145303"/>
                        <a:pt x="1100380" y="139485"/>
                      </a:cubicBezTo>
                      <a:cubicBezTo>
                        <a:pt x="1106085" y="134921"/>
                        <a:pt x="1110173" y="128550"/>
                        <a:pt x="1115878" y="123986"/>
                      </a:cubicBezTo>
                      <a:cubicBezTo>
                        <a:pt x="1141275" y="103668"/>
                        <a:pt x="1139126" y="118741"/>
                        <a:pt x="1139126" y="100739"/>
                      </a:cubicBezTo>
                    </a:path>
                  </a:pathLst>
                </a:custGeom>
                <a:ln w="28575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" name="5-Point Star 20"/>
                <p:cNvSpPr/>
                <p:nvPr/>
              </p:nvSpPr>
              <p:spPr>
                <a:xfrm flipH="1">
                  <a:off x="6659518" y="3524961"/>
                  <a:ext cx="76197" cy="76218"/>
                </a:xfrm>
                <a:prstGeom prst="star5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6" name="TextBox 57"/>
              <p:cNvSpPr txBox="1">
                <a:spLocks noChangeArrowheads="1"/>
              </p:cNvSpPr>
              <p:nvPr/>
            </p:nvSpPr>
            <p:spPr bwMode="auto">
              <a:xfrm>
                <a:off x="6267469" y="6030764"/>
                <a:ext cx="1447800" cy="244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2000" dirty="0" smtClean="0">
                    <a:solidFill>
                      <a:srgbClr val="000000"/>
                    </a:solidFill>
                    <a:latin typeface="Calibri" pitchFamily="34" charset="0"/>
                  </a:rPr>
                  <a:t>Differentially Phosphorylated Peptides</a:t>
                </a:r>
              </a:p>
              <a:p>
                <a:pPr algn="ctr" eaLnBrk="1" hangingPunct="1"/>
                <a:r>
                  <a:rPr lang="en-US" altLang="en-US" sz="2000" dirty="0" smtClean="0">
                    <a:solidFill>
                      <a:srgbClr val="000000"/>
                    </a:solidFill>
                    <a:latin typeface="Calibri" pitchFamily="34" charset="0"/>
                  </a:rPr>
                  <a:t>With Same Base Sequence</a:t>
                </a:r>
                <a:endParaRPr lang="en-US" altLang="en-US" sz="2000" dirty="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V="1">
                <a:off x="7488669" y="5205554"/>
                <a:ext cx="1015963" cy="10480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V="1">
                <a:off x="7498193" y="5386572"/>
                <a:ext cx="1133434" cy="38903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Rounded Rectangle 28"/>
            <p:cNvSpPr/>
            <p:nvPr/>
          </p:nvSpPr>
          <p:spPr>
            <a:xfrm>
              <a:off x="2722562" y="1518106"/>
              <a:ext cx="2895600" cy="198913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52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Proteomics to PRM – Short version / Label Free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33400" y="1905000"/>
            <a:ext cx="8077200" cy="2209800"/>
            <a:chOff x="304800" y="1905000"/>
            <a:chExt cx="8077200" cy="2209800"/>
          </a:xfrm>
        </p:grpSpPr>
        <p:sp>
          <p:nvSpPr>
            <p:cNvPr id="3" name="Chevron 2"/>
            <p:cNvSpPr/>
            <p:nvPr/>
          </p:nvSpPr>
          <p:spPr>
            <a:xfrm>
              <a:off x="304800" y="19050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Shotgun MS/MS*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" name="Chevron 3"/>
            <p:cNvSpPr/>
            <p:nvPr/>
          </p:nvSpPr>
          <p:spPr>
            <a:xfrm>
              <a:off x="1828800" y="19050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Database Search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5" name="Chevron 4"/>
            <p:cNvSpPr/>
            <p:nvPr/>
          </p:nvSpPr>
          <p:spPr>
            <a:xfrm>
              <a:off x="3352800" y="19050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Target Selection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6" name="Chevron 5"/>
            <p:cNvSpPr/>
            <p:nvPr/>
          </p:nvSpPr>
          <p:spPr>
            <a:xfrm>
              <a:off x="4876800" y="19050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Spectral Library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6400800" y="19050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Skyline Doc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1828800" y="32004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Method/Precursor List Export</a:t>
              </a:r>
              <a:endPara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9" name="Chevron 8"/>
            <p:cNvSpPr/>
            <p:nvPr/>
          </p:nvSpPr>
          <p:spPr>
            <a:xfrm>
              <a:off x="3352800" y="32004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Acquire Data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4876800" y="3200400"/>
              <a:ext cx="1981200" cy="9144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Skyline Quant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248400" y="6336268"/>
            <a:ext cx="2936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*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iRT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peptides recommended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704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OAD-April2010Presentation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road Color Bullets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oad Color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oad Color 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oad Color 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oad Color 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oad Color 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oad Color 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BROAD-April2010PresentationMaster</Template>
  <TotalTime>5954</TotalTime>
  <Words>826</Words>
  <Application>Microsoft Office PowerPoint</Application>
  <PresentationFormat>On-screen Show (4:3)</PresentationFormat>
  <Paragraphs>208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BROAD-April2010PresentationMaster</vt:lpstr>
      <vt:lpstr>“Research-grade” Targeted Proteomics Assay Development: PRMs for PTM Studies with Skyline or, “How I learned to ditch the triple quad and love the QE” </vt:lpstr>
      <vt:lpstr>Outline</vt:lpstr>
      <vt:lpstr>Definition of PRM</vt:lpstr>
      <vt:lpstr>Definition, continued</vt:lpstr>
      <vt:lpstr>Common configuration: high resolution mass analyzer</vt:lpstr>
      <vt:lpstr>When do PRMs make sense?</vt:lpstr>
      <vt:lpstr>High resolution adds value to selectivity</vt:lpstr>
      <vt:lpstr>PTM Localization – shared ions, differential ions</vt:lpstr>
      <vt:lpstr>Discovery Proteomics to PRM – Short version / Label Free</vt:lpstr>
      <vt:lpstr>Discovery Proteomics to PRM – Long version</vt:lpstr>
      <vt:lpstr>Planning ahead for success</vt:lpstr>
      <vt:lpstr>Document refinement</vt:lpstr>
      <vt:lpstr>The all important dotp</vt:lpstr>
      <vt:lpstr>Standardization Considerations</vt:lpstr>
      <vt:lpstr>Data analysis considerations</vt:lpstr>
      <vt:lpstr>“Research Grade” PRM Concept</vt:lpstr>
      <vt:lpstr>Histones and their post-translational modifications</vt:lpstr>
      <vt:lpstr>Sample preparation process and standardization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Chromatin Signatures through a Targeted High Resolution Multiplex Assay for Histone Modifications</dc:title>
  <dc:creator>Jacob Jaffe</dc:creator>
  <cp:lastModifiedBy>Nat Brace</cp:lastModifiedBy>
  <cp:revision>90</cp:revision>
  <dcterms:created xsi:type="dcterms:W3CDTF">2012-05-15T14:03:43Z</dcterms:created>
  <dcterms:modified xsi:type="dcterms:W3CDTF">2015-07-21T14:29:19Z</dcterms:modified>
</cp:coreProperties>
</file>