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20"/>
  </p:notesMasterIdLst>
  <p:sldIdLst>
    <p:sldId id="552" r:id="rId3"/>
    <p:sldId id="563" r:id="rId4"/>
    <p:sldId id="542" r:id="rId5"/>
    <p:sldId id="555" r:id="rId6"/>
    <p:sldId id="558" r:id="rId7"/>
    <p:sldId id="543" r:id="rId8"/>
    <p:sldId id="545" r:id="rId9"/>
    <p:sldId id="547" r:id="rId10"/>
    <p:sldId id="561" r:id="rId11"/>
    <p:sldId id="546" r:id="rId12"/>
    <p:sldId id="550" r:id="rId13"/>
    <p:sldId id="556" r:id="rId14"/>
    <p:sldId id="559" r:id="rId15"/>
    <p:sldId id="562" r:id="rId16"/>
    <p:sldId id="560" r:id="rId17"/>
    <p:sldId id="553" r:id="rId18"/>
    <p:sldId id="55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170A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4" autoAdjust="0"/>
    <p:restoredTop sz="92230" autoAdjust="0"/>
  </p:normalViewPr>
  <p:slideViewPr>
    <p:cSldViewPr>
      <p:cViewPr varScale="1">
        <p:scale>
          <a:sx n="105" d="100"/>
          <a:sy n="105" d="100"/>
        </p:scale>
        <p:origin x="-99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E2A2C-9FC6-4B16-8FB9-EC9DA5455836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BD96C-26F9-4159-8922-8111DE4706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4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1609725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2847975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0C71727-75FE-4A18-BF67-EEE09AB572B7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13716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2771775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13716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277177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141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50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774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833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228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514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1347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6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358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67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002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0C71727-75FE-4A18-BF67-EEE09AB572B7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C71727-75FE-4A18-BF67-EEE09AB572B7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3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tinyurl.com/Skyline-missing-id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iPRG%202015%20build.mp4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Survey4Webinar" TargetMode="External"/><Relationship Id="rId2" Type="http://schemas.openxmlformats.org/officeDocument/2006/relationships/hyperlink" Target="http://tinyurl.com/QA4Skyline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hyperlink" Target="http://tinyurl.com/Survey4Webina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gs.washington.edu/labkey/qa4skyline.ur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838200"/>
            <a:ext cx="7315200" cy="3733800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latin typeface="Bookman Old Style" panose="02050604050505020204" pitchFamily="18" charset="0"/>
              </a:rPr>
              <a:t>DDA to Targeted</a:t>
            </a:r>
            <a:r>
              <a:rPr lang="en-US" sz="3200" dirty="0">
                <a:latin typeface="Bookman Old Style" panose="02050604050505020204" pitchFamily="18" charset="0"/>
              </a:rPr>
              <a:t>: Differential Statistics with Skyline</a:t>
            </a:r>
            <a:r>
              <a:rPr lang="en-US" sz="3200" dirty="0" smtClean="0">
                <a:latin typeface="Bookman Old Style" panose="02050604050505020204" pitchFamily="18" charset="0"/>
              </a:rPr>
              <a:t/>
            </a:r>
            <a:br>
              <a:rPr lang="en-US" sz="3200" dirty="0" smtClean="0">
                <a:latin typeface="Bookman Old Style" panose="02050604050505020204" pitchFamily="18" charset="0"/>
              </a:rPr>
            </a:br>
            <a:endParaRPr lang="en-US" sz="3200" dirty="0">
              <a:latin typeface="Bookman Old Style" panose="020506040505050202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429000" y="1295400"/>
            <a:ext cx="4267200" cy="1143000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</a:t>
            </a: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Webinar </a:t>
            </a:r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#8</a:t>
            </a:r>
            <a:endParaRPr lang="en-US" dirty="0">
              <a:solidFill>
                <a:schemeClr val="tx1"/>
              </a:solidFill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304800" y="3352800"/>
            <a:ext cx="8229600" cy="2895600"/>
          </a:xfrm>
          <a:prstGeom prst="rect">
            <a:avLst/>
          </a:prstGeom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r>
              <a:rPr lang="en-US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Developer) </a:t>
            </a:r>
          </a:p>
          <a:p>
            <a:pPr algn="ctr"/>
            <a:r>
              <a:rPr lang="en-US" dirty="0" smtClean="0">
                <a:solidFill>
                  <a:srgbClr val="1F497D"/>
                </a:solidFill>
              </a:rPr>
              <a:t/>
            </a:r>
            <a:br>
              <a:rPr lang="en-US" dirty="0" smtClean="0">
                <a:solidFill>
                  <a:srgbClr val="1F497D"/>
                </a:solidFill>
              </a:rPr>
            </a:b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20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668153"/>
              </p:ext>
            </p:extLst>
          </p:nvPr>
        </p:nvGraphicFramePr>
        <p:xfrm>
          <a:off x="2057400" y="1905000"/>
          <a:ext cx="4800600" cy="3406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2995"/>
                <a:gridCol w="2707605"/>
              </a:tblGrid>
              <a:tr h="110331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Identified yeast proteins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sample 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sample 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3073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sample 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2905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sample 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sample 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2984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sample 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2907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sample 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2883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sample 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2972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sample 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2913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/>
              <a:t>DDA Runs Searched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67000" y="5562600"/>
            <a:ext cx="3422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Comet, OMSA, MSGF+ - </a:t>
            </a:r>
            <a:r>
              <a:rPr lang="en-US" dirty="0" err="1" smtClean="0"/>
              <a:t>iProphet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13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Keys to Success with MS1 in Skyline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Use </a:t>
            </a:r>
            <a:r>
              <a:rPr lang="en-US" dirty="0" smtClean="0"/>
              <a:t>Import DDA </a:t>
            </a:r>
            <a:r>
              <a:rPr lang="en-US" dirty="0"/>
              <a:t>Peptide </a:t>
            </a:r>
            <a:r>
              <a:rPr lang="en-US" dirty="0" smtClean="0"/>
              <a:t>Search wizard</a:t>
            </a:r>
          </a:p>
          <a:p>
            <a:r>
              <a:rPr lang="en-US" dirty="0" smtClean="0"/>
              <a:t>Make sure you have ID annotations</a:t>
            </a:r>
          </a:p>
          <a:p>
            <a:pPr lvl="1"/>
            <a:r>
              <a:rPr lang="en-US" dirty="0" smtClean="0"/>
              <a:t>Diagnose with Spectral Library Explorer</a:t>
            </a:r>
          </a:p>
          <a:p>
            <a:pPr lvl="1"/>
            <a:r>
              <a:rPr lang="en-US" dirty="0">
                <a:solidFill>
                  <a:srgbClr val="0070C0"/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rgbClr val="0070C0"/>
                </a:solidFill>
                <a:hlinkClick r:id="rId2"/>
              </a:rPr>
              <a:t>tinyurl.com/Skyline-missing-ids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Review RT alignment in alignment viewer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Got HYPOTHESIS??</a:t>
            </a:r>
          </a:p>
          <a:p>
            <a:r>
              <a:rPr lang="en-US" dirty="0" smtClean="0"/>
              <a:t>Review and manually adjust &lt;5% of peaks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Do the tutorial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s://skyline.gs.washington.edu/tutorials/MS1Filtering_thum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419600"/>
            <a:ext cx="2381250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31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 Discovery with Skyline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Import DDA Peptide Search</a:t>
            </a:r>
            <a:endParaRPr lang="en-US" dirty="0" smtClean="0"/>
          </a:p>
          <a:p>
            <a:r>
              <a:rPr lang="en-US" dirty="0" smtClean="0"/>
              <a:t>Data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21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Processing Workflows Compared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Peptides adjusted p value 0.05 – remove single hits</a:t>
            </a:r>
          </a:p>
          <a:p>
            <a:pPr lvl="1"/>
            <a:r>
              <a:rPr lang="en-US" dirty="0" smtClean="0"/>
              <a:t>6 proteins + 1 false discovery (easily discounted)</a:t>
            </a:r>
          </a:p>
          <a:p>
            <a:r>
              <a:rPr lang="en-US" dirty="0" smtClean="0"/>
              <a:t>Peptides adjusted p value 0.01 – remove single hits</a:t>
            </a:r>
          </a:p>
          <a:p>
            <a:pPr lvl="1"/>
            <a:r>
              <a:rPr lang="en-US" dirty="0" smtClean="0"/>
              <a:t>5 proteins (missing A)</a:t>
            </a:r>
          </a:p>
          <a:p>
            <a:r>
              <a:rPr lang="en-US" dirty="0" smtClean="0"/>
              <a:t>Proteins adjusted p value 0.05</a:t>
            </a:r>
          </a:p>
          <a:p>
            <a:pPr lvl="1"/>
            <a:r>
              <a:rPr lang="en-US" dirty="0" smtClean="0"/>
              <a:t>5 proteins (missing A) + 3 false discoveries (discounted)</a:t>
            </a:r>
          </a:p>
          <a:p>
            <a:r>
              <a:rPr lang="en-US" dirty="0" smtClean="0"/>
              <a:t>Proteins adjusted p value 0.01</a:t>
            </a:r>
          </a:p>
          <a:p>
            <a:pPr lvl="1"/>
            <a:r>
              <a:rPr lang="en-US" dirty="0" smtClean="0"/>
              <a:t>4 proteins (missing A &amp; B) + 3 false discoveries (discounted)</a:t>
            </a:r>
          </a:p>
        </p:txBody>
      </p:sp>
    </p:spTree>
    <p:extLst>
      <p:ext uri="{BB962C8B-B14F-4D97-AF65-F5344CB8AC3E}">
        <p14:creationId xmlns:p14="http://schemas.microsoft.com/office/powerpoint/2010/main" val="415155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versus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Discovery </a:t>
            </a:r>
          </a:p>
          <a:p>
            <a:pPr lvl="1"/>
            <a:r>
              <a:rPr lang="en-US" dirty="0" smtClean="0"/>
              <a:t>asking your data what changed</a:t>
            </a:r>
          </a:p>
          <a:p>
            <a:r>
              <a:rPr lang="en-US" dirty="0" smtClean="0"/>
              <a:t>Validation </a:t>
            </a:r>
          </a:p>
          <a:p>
            <a:pPr lvl="1"/>
            <a:r>
              <a:rPr lang="en-US" dirty="0" smtClean="0"/>
              <a:t>asking if there is evidence you candidates changed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3886200"/>
            <a:ext cx="3956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Got HYPOTHESIS??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345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More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Webinars #1 (DDA) and #6 (Processing) - tutorials</a:t>
            </a:r>
          </a:p>
          <a:p>
            <a:endParaRPr lang="en-US" sz="800" dirty="0" smtClean="0"/>
          </a:p>
          <a:p>
            <a:r>
              <a:rPr lang="en-US" dirty="0" smtClean="0"/>
              <a:t>Webinar #9: TBD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Tuesday, July 14</a:t>
            </a:r>
          </a:p>
          <a:p>
            <a:endParaRPr lang="en-US" sz="800" dirty="0" smtClean="0"/>
          </a:p>
          <a:p>
            <a:r>
              <a:rPr lang="en-US" dirty="0" smtClean="0"/>
              <a:t>Workshop </a:t>
            </a:r>
            <a:r>
              <a:rPr lang="en-US" dirty="0"/>
              <a:t>in Rio de </a:t>
            </a:r>
            <a:r>
              <a:rPr lang="en-US" dirty="0" err="1"/>
              <a:t>Janiero</a:t>
            </a:r>
            <a:r>
              <a:rPr lang="en-US" dirty="0"/>
              <a:t>, August 31-September 2</a:t>
            </a:r>
          </a:p>
          <a:p>
            <a:r>
              <a:rPr lang="en-US" dirty="0" smtClean="0"/>
              <a:t>Workshop in Puerto Vallarta, November</a:t>
            </a:r>
          </a:p>
          <a:p>
            <a:r>
              <a:rPr lang="en-US" dirty="0" smtClean="0"/>
              <a:t>Weeklong Course at IIT-Bombay</a:t>
            </a:r>
          </a:p>
          <a:p>
            <a:pPr lvl="1"/>
            <a:r>
              <a:rPr lang="en-US" dirty="0" smtClean="0"/>
              <a:t>December 10-14</a:t>
            </a:r>
          </a:p>
          <a:p>
            <a:r>
              <a:rPr lang="en-US" dirty="0" smtClean="0"/>
              <a:t>Weeklong Course in San Francisco</a:t>
            </a:r>
          </a:p>
          <a:p>
            <a:pPr lvl="1"/>
            <a:r>
              <a:rPr lang="en-US" dirty="0" smtClean="0"/>
              <a:t>January?</a:t>
            </a:r>
          </a:p>
        </p:txBody>
      </p:sp>
    </p:spTree>
    <p:extLst>
      <p:ext uri="{BB962C8B-B14F-4D97-AF65-F5344CB8AC3E}">
        <p14:creationId xmlns:p14="http://schemas.microsoft.com/office/powerpoint/2010/main" val="129756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86800" cy="4937760"/>
          </a:xfrm>
        </p:spPr>
        <p:txBody>
          <a:bodyPr/>
          <a:lstStyle/>
          <a:p>
            <a:pPr algn="ctr"/>
            <a:r>
              <a:rPr lang="en-US" dirty="0" smtClean="0"/>
              <a:t>Ask any questions you have on differential statistics at the following form: 	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u="sng" dirty="0">
                <a:hlinkClick r:id="rId2"/>
              </a:rPr>
              <a:t>http://tinyurl.com/QA4Skyline</a:t>
            </a:r>
            <a:r>
              <a:rPr lang="en-US" b="1" dirty="0"/>
              <a:t>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Take the post-webinar survey:</a:t>
            </a:r>
            <a:br>
              <a:rPr lang="en-US" dirty="0" smtClean="0"/>
            </a:br>
            <a:endParaRPr lang="en-US" dirty="0"/>
          </a:p>
          <a:p>
            <a:pPr marL="0" indent="0" algn="ctr">
              <a:buNone/>
            </a:pPr>
            <a:r>
              <a:rPr lang="en-US" sz="2400" b="1" u="sng" dirty="0">
                <a:hlinkClick r:id="rId3"/>
              </a:rPr>
              <a:t>http://tinyurl.com/Survey4Webinar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7629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Tutorial Webinar #8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This </a:t>
            </a:r>
            <a:r>
              <a:rPr lang="en-US" sz="2400" dirty="0"/>
              <a:t>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b="1" u="sng" dirty="0">
                <a:hlinkClick r:id="rId2"/>
              </a:rPr>
              <a:t>http://</a:t>
            </a:r>
            <a:r>
              <a:rPr lang="en-US" sz="2000" b="1" u="sng" dirty="0" smtClean="0">
                <a:hlinkClick r:id="rId2"/>
              </a:rPr>
              <a:t>tinyurl.com/Survey4Webinar</a:t>
            </a:r>
            <a:endParaRPr lang="en-US" sz="2000" b="1" u="sng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 smtClean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 smtClean="0"/>
              <a:t>We </a:t>
            </a:r>
            <a:r>
              <a:rPr lang="en-US" sz="2000" dirty="0"/>
              <a:t>look forward to </a:t>
            </a:r>
            <a:r>
              <a:rPr lang="en-US" sz="2000" dirty="0" smtClean="0"/>
              <a:t>seeing you at a future Skyline Tutorial Webinar. </a:t>
            </a: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96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82000" cy="4937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Welcome </a:t>
            </a:r>
            <a:r>
              <a:rPr lang="en-US" sz="2400" dirty="0"/>
              <a:t>from the Skyline team!</a:t>
            </a:r>
          </a:p>
          <a:p>
            <a:r>
              <a:rPr lang="en-US" sz="2400" b="1" dirty="0" smtClean="0"/>
              <a:t>DDA to Targeted: Differential Statistics</a:t>
            </a:r>
          </a:p>
          <a:p>
            <a:r>
              <a:rPr lang="en-US" sz="2400" dirty="0" smtClean="0"/>
              <a:t>Introduction with Brendan MacLean</a:t>
            </a:r>
          </a:p>
          <a:p>
            <a:pPr lvl="1"/>
            <a:r>
              <a:rPr lang="en-US" sz="2100" dirty="0" smtClean="0"/>
              <a:t>Workflow and data set overview</a:t>
            </a:r>
          </a:p>
          <a:p>
            <a:r>
              <a:rPr lang="en-US" sz="2400" dirty="0" smtClean="0"/>
              <a:t>Tutorial with Brendan MacLean</a:t>
            </a:r>
          </a:p>
          <a:p>
            <a:pPr lvl="1"/>
            <a:r>
              <a:rPr lang="en-US" sz="2100" dirty="0" smtClean="0"/>
              <a:t>DDA data processing review</a:t>
            </a:r>
          </a:p>
          <a:p>
            <a:pPr lvl="1"/>
            <a:r>
              <a:rPr lang="en-US" sz="2100" dirty="0" smtClean="0"/>
              <a:t>Hypothesis generation from DDA data</a:t>
            </a:r>
            <a:endParaRPr lang="en-US" sz="2100" dirty="0"/>
          </a:p>
          <a:p>
            <a:pPr lvl="1"/>
            <a:r>
              <a:rPr lang="en-US" sz="2400" dirty="0" smtClean="0"/>
              <a:t>Initial data review and Chorus Cloud Extraction</a:t>
            </a:r>
          </a:p>
          <a:p>
            <a:pPr lvl="1"/>
            <a:endParaRPr lang="en-US" sz="2100" dirty="0" smtClean="0"/>
          </a:p>
          <a:p>
            <a:r>
              <a:rPr lang="en-US" sz="2400" dirty="0" smtClean="0"/>
              <a:t>Audience Q&amp;A – submit questions </a:t>
            </a:r>
            <a:r>
              <a:rPr lang="en-US" sz="2400" dirty="0"/>
              <a:t>to Google Form:</a:t>
            </a:r>
          </a:p>
          <a:p>
            <a:pPr marL="0" indent="0" algn="ctr">
              <a:buNone/>
            </a:pPr>
            <a:r>
              <a:rPr lang="en-US" sz="2400" b="1" u="sng" dirty="0">
                <a:hlinkClick r:id="rId2"/>
              </a:rPr>
              <a:t>https://skyline.gs.washington.edu/labkey/qa4skyline.url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4980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Chromatography-based Quantification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Hypothesis testing (Verification)</a:t>
            </a:r>
          </a:p>
          <a:p>
            <a:endParaRPr lang="en-US" dirty="0" smtClean="0"/>
          </a:p>
          <a:p>
            <a:r>
              <a:rPr lang="en-US" dirty="0" smtClean="0"/>
              <a:t>SRM</a:t>
            </a:r>
            <a:endParaRPr lang="en-US" dirty="0"/>
          </a:p>
          <a:p>
            <a:r>
              <a:rPr lang="en-US" sz="3000" b="1" dirty="0"/>
              <a:t>MS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000" b="1" dirty="0"/>
              <a:t> chromatogram extraction</a:t>
            </a:r>
          </a:p>
          <a:p>
            <a:r>
              <a:rPr lang="en-US" dirty="0"/>
              <a:t>Targeted </a:t>
            </a:r>
            <a:r>
              <a:rPr lang="en-US" dirty="0" smtClean="0"/>
              <a:t>MS/MS (PRM)</a:t>
            </a:r>
            <a:endParaRPr lang="en-US" dirty="0"/>
          </a:p>
          <a:p>
            <a:r>
              <a:rPr lang="en-US" dirty="0"/>
              <a:t>Data independent acquisition (DIA/SWATH)</a:t>
            </a:r>
          </a:p>
          <a:p>
            <a:endParaRPr lang="en-US" dirty="0"/>
          </a:p>
        </p:txBody>
      </p:sp>
      <p:pic>
        <p:nvPicPr>
          <p:cNvPr id="4" name="Picture 3" descr="skyline_logo_v_whit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2800" y="1219200"/>
            <a:ext cx="1455356" cy="195733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12732"/>
              </p:ext>
            </p:extLst>
          </p:nvPr>
        </p:nvGraphicFramePr>
        <p:xfrm>
          <a:off x="1447800" y="445008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Acquisition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Survey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More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Selective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Less Selective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MS</a:t>
                      </a:r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486400" y="4419600"/>
            <a:ext cx="2133600" cy="12192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648200" y="5715000"/>
            <a:ext cx="3956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Got HYPOTHESIS??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32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Instrument Vendors</a:t>
            </a:r>
            <a:endParaRPr lang="en-US" dirty="0"/>
          </a:p>
        </p:txBody>
      </p:sp>
      <p:pic>
        <p:nvPicPr>
          <p:cNvPr id="1028" name="Picture 4" descr="Agilent Technolog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7" y="1924322"/>
            <a:ext cx="27051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Wat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394" y="4374760"/>
            <a:ext cx="22383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B SCIE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3155288"/>
            <a:ext cx="24288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Agilent Technologi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394" y="3155288"/>
            <a:ext cx="24288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hermo Scientifi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163" y="3155288"/>
            <a:ext cx="24288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18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Discovery to Targeted with Skyline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505200" y="1337982"/>
            <a:ext cx="20574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DDA Acquisition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505200" y="2057400"/>
            <a:ext cx="20574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Spectrum Matching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505200" y="3612775"/>
            <a:ext cx="2057400" cy="762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Group Comparisons</a:t>
            </a:r>
            <a:endParaRPr lang="en-US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05200" y="2819400"/>
            <a:ext cx="2057400" cy="4572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Skyline Import</a:t>
            </a:r>
            <a:endParaRPr lang="en-US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cxnSp>
        <p:nvCxnSpPr>
          <p:cNvPr id="11" name="Straight Arrow Connector 10"/>
          <p:cNvCxnSpPr>
            <a:stCxn id="4" idx="2"/>
          </p:cNvCxnSpPr>
          <p:nvPr/>
        </p:nvCxnSpPr>
        <p:spPr>
          <a:xfrm>
            <a:off x="4533900" y="1795182"/>
            <a:ext cx="0" cy="26221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2"/>
            <a:endCxn id="8" idx="0"/>
          </p:cNvCxnSpPr>
          <p:nvPr/>
        </p:nvCxnSpPr>
        <p:spPr>
          <a:xfrm>
            <a:off x="4533900" y="2514600"/>
            <a:ext cx="0" cy="30480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8" idx="2"/>
            <a:endCxn id="7" idx="0"/>
          </p:cNvCxnSpPr>
          <p:nvPr/>
        </p:nvCxnSpPr>
        <p:spPr>
          <a:xfrm>
            <a:off x="4533900" y="3276600"/>
            <a:ext cx="0" cy="336175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3505200" y="4684060"/>
            <a:ext cx="2057400" cy="762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Discover Candidates</a:t>
            </a:r>
            <a:endParaRPr lang="en-US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cxnSp>
        <p:nvCxnSpPr>
          <p:cNvPr id="41" name="Straight Arrow Connector 40"/>
          <p:cNvCxnSpPr>
            <a:stCxn id="7" idx="2"/>
            <a:endCxn id="40" idx="0"/>
          </p:cNvCxnSpPr>
          <p:nvPr/>
        </p:nvCxnSpPr>
        <p:spPr>
          <a:xfrm>
            <a:off x="4533900" y="4374775"/>
            <a:ext cx="0" cy="309285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925715" y="4880394"/>
            <a:ext cx="2041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Got HYPOTHESIS!!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1" name="Picture 50" descr="skyline_logo_v_whit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2860183"/>
            <a:ext cx="1119167" cy="1505184"/>
          </a:xfrm>
          <a:prstGeom prst="rect">
            <a:avLst/>
          </a:prstGeom>
        </p:spPr>
      </p:pic>
      <p:sp>
        <p:nvSpPr>
          <p:cNvPr id="36" name="Rounded Rectangle 35"/>
          <p:cNvSpPr/>
          <p:nvPr/>
        </p:nvSpPr>
        <p:spPr>
          <a:xfrm>
            <a:off x="3505200" y="5715000"/>
            <a:ext cx="2057400" cy="4572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Validate</a:t>
            </a:r>
            <a:endParaRPr lang="en-US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cxnSp>
        <p:nvCxnSpPr>
          <p:cNvPr id="38" name="Straight Arrow Connector 37"/>
          <p:cNvCxnSpPr>
            <a:stCxn id="40" idx="2"/>
            <a:endCxn id="36" idx="0"/>
          </p:cNvCxnSpPr>
          <p:nvPr/>
        </p:nvCxnSpPr>
        <p:spPr>
          <a:xfrm>
            <a:off x="4533900" y="5446060"/>
            <a:ext cx="0" cy="26894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7515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Study: ABRF </a:t>
            </a:r>
            <a:r>
              <a:rPr lang="en-US" dirty="0" err="1" smtClean="0"/>
              <a:t>iPRG</a:t>
            </a:r>
            <a:r>
              <a:rPr lang="en-US" dirty="0" smtClean="0"/>
              <a:t> 2014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43432"/>
              </p:ext>
            </p:extLst>
          </p:nvPr>
        </p:nvGraphicFramePr>
        <p:xfrm>
          <a:off x="685800" y="1981200"/>
          <a:ext cx="76962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681"/>
                <a:gridCol w="1197919"/>
                <a:gridCol w="2438400"/>
                <a:gridCol w="2133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Fake Accession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Origin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Molecular Weight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P44015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Ovalbumin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Chicken Egg White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45KD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P55752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Myoglobin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Equine Heart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17KD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P44374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Phosphorylase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Rabbit Muscle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97KD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P44983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Beta-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Galactosidase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Escherichia Coli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116KD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P44683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Bovine Serum Albumin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Bovine Serum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66KD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P55249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Carbonic Anhydrase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Bovine Erythrocytes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29KD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V="1">
            <a:off x="1752600" y="4876800"/>
            <a:ext cx="0" cy="1143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662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6302476"/>
              </p:ext>
            </p:extLst>
          </p:nvPr>
        </p:nvGraphicFramePr>
        <p:xfrm>
          <a:off x="1600202" y="2675374"/>
          <a:ext cx="3124200" cy="22776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  <a:gridCol w="762000"/>
                <a:gridCol w="838200"/>
                <a:gridCol w="762000"/>
              </a:tblGrid>
              <a:tr h="75362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2" y="2937022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 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1" y="3709908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4460240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 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2" y="2294374"/>
            <a:ext cx="6705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          B          C            D              E           F    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fmol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812440"/>
              </p:ext>
            </p:extLst>
          </p:nvPr>
        </p:nvGraphicFramePr>
        <p:xfrm>
          <a:off x="4876802" y="2675374"/>
          <a:ext cx="1524000" cy="22776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  <a:gridCol w="762000"/>
              </a:tblGrid>
              <a:tr h="75362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anchor="ctr"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 anchor="ctr"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727376" y="2860432"/>
            <a:ext cx="2252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+ 200 ng yeast digest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27374" y="3601442"/>
            <a:ext cx="2252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+ 200 ng yeast digest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27374" y="4363442"/>
            <a:ext cx="2252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+ 200 ng yeast digest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/>
              <a:t>Sample Preparation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79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8709481"/>
              </p:ext>
            </p:extLst>
          </p:nvPr>
        </p:nvGraphicFramePr>
        <p:xfrm>
          <a:off x="1600202" y="2675374"/>
          <a:ext cx="3124200" cy="22776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  <a:gridCol w="762000"/>
                <a:gridCol w="838200"/>
                <a:gridCol w="762000"/>
              </a:tblGrid>
              <a:tr h="75362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0.85</a:t>
                      </a:r>
                      <a:endParaRPr lang="en-US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0.27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0.13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32.5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0.036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4.33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27.5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0.27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0.13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32.5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0.85</a:t>
                      </a:r>
                      <a:endParaRPr lang="en-US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2" y="2937022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 1-2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1" y="3709908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 1-3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4460240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 2-3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2" y="2294374"/>
            <a:ext cx="6705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          B          C            D              E           F     (fold change)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6025945"/>
              </p:ext>
            </p:extLst>
          </p:nvPr>
        </p:nvGraphicFramePr>
        <p:xfrm>
          <a:off x="4876802" y="2675374"/>
          <a:ext cx="1524000" cy="22776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  <a:gridCol w="762000"/>
              </a:tblGrid>
              <a:tr h="75362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0.055</a:t>
                      </a:r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 anchor="ctr"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0.91</a:t>
                      </a:r>
                      <a:endParaRPr lang="en-US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16.7</a:t>
                      </a:r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0.022</a:t>
                      </a:r>
                      <a:endParaRPr lang="en-US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727376" y="2860432"/>
            <a:ext cx="2252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+ 200 ng yeast digest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27374" y="3601442"/>
            <a:ext cx="2252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+ 200 ng yeast digest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27374" y="4363442"/>
            <a:ext cx="2252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+ 200 ng yeast digest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/>
              <a:t>Group Comparisons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8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2984298"/>
              </p:ext>
            </p:extLst>
          </p:nvPr>
        </p:nvGraphicFramePr>
        <p:xfrm>
          <a:off x="1600202" y="2675374"/>
          <a:ext cx="3124200" cy="30396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  <a:gridCol w="762000"/>
                <a:gridCol w="838200"/>
                <a:gridCol w="762000"/>
              </a:tblGrid>
              <a:tr h="75362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</a:t>
                      </a: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5.0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4.8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4.8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5.0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2.1</a:t>
                      </a:r>
                      <a:endParaRPr lang="en-US" b="1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4.8</a:t>
                      </a:r>
                      <a:endParaRPr lang="en-US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5.0</a:t>
                      </a:r>
                      <a:endParaRPr lang="en-US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5.0</a:t>
                      </a:r>
                      <a:endParaRPr lang="en-US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2" y="2937022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 1-2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1" y="3709908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 1-3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4460240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 2-3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2" y="2294374"/>
            <a:ext cx="6857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          B          C            D              E           F     (abs log2 fold change)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3379604"/>
              </p:ext>
            </p:extLst>
          </p:nvPr>
        </p:nvGraphicFramePr>
        <p:xfrm>
          <a:off x="4876802" y="2675374"/>
          <a:ext cx="1524000" cy="30396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  <a:gridCol w="762000"/>
              </a:tblGrid>
              <a:tr h="75362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4.2</a:t>
                      </a:r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5.6</a:t>
                      </a:r>
                      <a:endParaRPr lang="en-US" dirty="0"/>
                    </a:p>
                  </a:txBody>
                  <a:tcPr anchor="ctr"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4.1</a:t>
                      </a:r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5.5</a:t>
                      </a:r>
                      <a:endParaRPr lang="en-US" dirty="0"/>
                    </a:p>
                  </a:txBody>
                  <a:tcPr anchor="ctr"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4.2</a:t>
                      </a:r>
                      <a:endParaRPr lang="en-US" b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5.6</a:t>
                      </a:r>
                      <a:endParaRPr lang="en-US" b="1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727376" y="2860432"/>
            <a:ext cx="2252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+ 200 ng yeast digest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27374" y="3601442"/>
            <a:ext cx="2252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+ 200 ng yeast digest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27374" y="4363442"/>
            <a:ext cx="2252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+ 200 ng yeast digest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/>
              <a:t>Group Comparison Maxima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5136235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Maximum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4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25363</TotalTime>
  <Words>655</Words>
  <Application>Microsoft Office PowerPoint</Application>
  <PresentationFormat>On-screen Show (4:3)</PresentationFormat>
  <Paragraphs>240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Origin</vt:lpstr>
      <vt:lpstr>Office Theme</vt:lpstr>
      <vt:lpstr> DDA to Targeted: Differential Statistics with Skyline </vt:lpstr>
      <vt:lpstr>Agenda</vt:lpstr>
      <vt:lpstr>Chromatography-based Quantification</vt:lpstr>
      <vt:lpstr>Multiple Instrument Vendors</vt:lpstr>
      <vt:lpstr>Discovery to Targeted with Skyline</vt:lpstr>
      <vt:lpstr>Case Study: ABRF iPRG 2014</vt:lpstr>
      <vt:lpstr>Sample Preparation</vt:lpstr>
      <vt:lpstr>Group Comparisons</vt:lpstr>
      <vt:lpstr>Group Comparison Maxima</vt:lpstr>
      <vt:lpstr>DDA Runs Searched</vt:lpstr>
      <vt:lpstr>Keys to Success with MS1 in Skyline</vt:lpstr>
      <vt:lpstr>Tutorial Discovery with Skyline</vt:lpstr>
      <vt:lpstr>Four Processing Workflows Compared</vt:lpstr>
      <vt:lpstr>Discovery versus Validation</vt:lpstr>
      <vt:lpstr>Learn More</vt:lpstr>
      <vt:lpstr>Questions?</vt:lpstr>
      <vt:lpstr>Tutorial Webinar #8</vt:lpstr>
    </vt:vector>
  </TitlesOfParts>
  <Company>Sony Electronics,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Skyline – SRM Method Builder</dc:title>
  <dc:creator>Brendan</dc:creator>
  <cp:lastModifiedBy>Nat Brace</cp:lastModifiedBy>
  <cp:revision>364</cp:revision>
  <dcterms:created xsi:type="dcterms:W3CDTF">2009-03-04T19:02:29Z</dcterms:created>
  <dcterms:modified xsi:type="dcterms:W3CDTF">2015-06-16T14:51:26Z</dcterms:modified>
</cp:coreProperties>
</file>