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  <p:sldMasterId id="2147483720" r:id="rId2"/>
  </p:sldMasterIdLst>
  <p:notesMasterIdLst>
    <p:notesMasterId r:id="rId28"/>
  </p:notesMasterIdLst>
  <p:sldIdLst>
    <p:sldId id="566" r:id="rId3"/>
    <p:sldId id="567" r:id="rId4"/>
    <p:sldId id="578" r:id="rId5"/>
    <p:sldId id="577" r:id="rId6"/>
    <p:sldId id="579" r:id="rId7"/>
    <p:sldId id="580" r:id="rId8"/>
    <p:sldId id="581" r:id="rId9"/>
    <p:sldId id="583" r:id="rId10"/>
    <p:sldId id="584" r:id="rId11"/>
    <p:sldId id="585" r:id="rId12"/>
    <p:sldId id="595" r:id="rId13"/>
    <p:sldId id="586" r:id="rId14"/>
    <p:sldId id="598" r:id="rId15"/>
    <p:sldId id="596" r:id="rId16"/>
    <p:sldId id="587" r:id="rId17"/>
    <p:sldId id="588" r:id="rId18"/>
    <p:sldId id="597" r:id="rId19"/>
    <p:sldId id="589" r:id="rId20"/>
    <p:sldId id="590" r:id="rId21"/>
    <p:sldId id="591" r:id="rId22"/>
    <p:sldId id="594" r:id="rId23"/>
    <p:sldId id="553" r:id="rId24"/>
    <p:sldId id="574" r:id="rId25"/>
    <p:sldId id="592" r:id="rId26"/>
    <p:sldId id="593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170A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600" autoAdjust="0"/>
    <p:restoredTop sz="86395" autoAdjust="0"/>
  </p:normalViewPr>
  <p:slideViewPr>
    <p:cSldViewPr>
      <p:cViewPr varScale="1">
        <p:scale>
          <a:sx n="74" d="100"/>
          <a:sy n="74" d="100"/>
        </p:scale>
        <p:origin x="-178" y="-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Book1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/>
              <c:numFmt formatCode="General" sourceLinked="0"/>
            </c:trendlineLbl>
          </c:trendline>
          <c:xVal>
            <c:numRef>
              <c:f>Sheet1!$B$1:$B$11</c:f>
              <c:numCache>
                <c:formatCode>General</c:formatCode>
                <c:ptCount val="11"/>
                <c:pt idx="0">
                  <c:v>14.63</c:v>
                </c:pt>
                <c:pt idx="1">
                  <c:v>25.3</c:v>
                </c:pt>
                <c:pt idx="2">
                  <c:v>29.71</c:v>
                </c:pt>
                <c:pt idx="3">
                  <c:v>32.85</c:v>
                </c:pt>
                <c:pt idx="4">
                  <c:v>36.04</c:v>
                </c:pt>
                <c:pt idx="5">
                  <c:v>37.89</c:v>
                </c:pt>
                <c:pt idx="6">
                  <c:v>41.19</c:v>
                </c:pt>
                <c:pt idx="7">
                  <c:v>45.89</c:v>
                </c:pt>
                <c:pt idx="8">
                  <c:v>52.9</c:v>
                </c:pt>
                <c:pt idx="9">
                  <c:v>59.43</c:v>
                </c:pt>
                <c:pt idx="10">
                  <c:v>64.33</c:v>
                </c:pt>
              </c:numCache>
            </c:numRef>
          </c:xVal>
          <c:yVal>
            <c:numRef>
              <c:f>Sheet1!$C$1:$C$11</c:f>
              <c:numCache>
                <c:formatCode>General</c:formatCode>
                <c:ptCount val="11"/>
                <c:pt idx="0">
                  <c:v>11.29</c:v>
                </c:pt>
                <c:pt idx="1">
                  <c:v>15.61</c:v>
                </c:pt>
                <c:pt idx="2">
                  <c:v>17</c:v>
                </c:pt>
                <c:pt idx="3">
                  <c:v>18.14</c:v>
                </c:pt>
                <c:pt idx="4">
                  <c:v>19.100000000000001</c:v>
                </c:pt>
                <c:pt idx="5">
                  <c:v>19.829999999999998</c:v>
                </c:pt>
                <c:pt idx="6">
                  <c:v>21.44</c:v>
                </c:pt>
                <c:pt idx="7">
                  <c:v>23.19</c:v>
                </c:pt>
                <c:pt idx="8">
                  <c:v>25.9</c:v>
                </c:pt>
                <c:pt idx="9">
                  <c:v>28.41</c:v>
                </c:pt>
                <c:pt idx="10">
                  <c:v>30.39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62176"/>
        <c:axId val="7363328"/>
      </c:scatterChart>
      <c:valAx>
        <c:axId val="7362176"/>
        <c:scaling>
          <c:orientation val="minMax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Retention Time B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63328"/>
        <c:crosses val="autoZero"/>
        <c:crossBetween val="midCat"/>
      </c:valAx>
      <c:valAx>
        <c:axId val="7363328"/>
        <c:scaling>
          <c:orientation val="minMax"/>
          <c:min val="10"/>
        </c:scaling>
        <c:delete val="0"/>
        <c:axPos val="l"/>
        <c:majorGridlines/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Reteniont Time A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7362176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Sheet1!$C$9</c:f>
              <c:strCache>
                <c:ptCount val="1"/>
                <c:pt idx="0">
                  <c:v>iRT-C18</c:v>
                </c:pt>
              </c:strCache>
            </c:strRef>
          </c:tx>
          <c:spPr>
            <a:ln w="28575">
              <a:noFill/>
            </a:ln>
          </c:spPr>
          <c:marker>
            <c:spPr>
              <a:solidFill>
                <a:schemeClr val="tx2"/>
              </a:solidFill>
            </c:spPr>
          </c:marker>
          <c:trendline>
            <c:trendlineType val="linear"/>
            <c:dispRSqr val="1"/>
            <c:dispEq val="1"/>
            <c:trendlineLbl>
              <c:layout>
                <c:manualLayout>
                  <c:x val="-0.32338729814394079"/>
                  <c:y val="0.250586176727909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2000"/>
                  </a:pPr>
                  <a:endParaRPr lang="en-US"/>
                </a:p>
              </c:txPr>
            </c:trendlineLbl>
          </c:trendline>
          <c:xVal>
            <c:numRef>
              <c:f>Sheet1!$B$10:$B$20</c:f>
              <c:numCache>
                <c:formatCode>General</c:formatCode>
                <c:ptCount val="11"/>
                <c:pt idx="1">
                  <c:v>15.607408523559601</c:v>
                </c:pt>
                <c:pt idx="10">
                  <c:v>30.394607543945298</c:v>
                </c:pt>
              </c:numCache>
            </c:numRef>
          </c:xVal>
          <c:yVal>
            <c:numRef>
              <c:f>Sheet1!$C$10:$C$20</c:f>
              <c:numCache>
                <c:formatCode>General</c:formatCode>
                <c:ptCount val="11"/>
                <c:pt idx="1">
                  <c:v>0</c:v>
                </c:pt>
                <c:pt idx="10">
                  <c:v>100</c:v>
                </c:pt>
              </c:numCache>
            </c:numRef>
          </c:yVal>
          <c:smooth val="0"/>
        </c:ser>
        <c:ser>
          <c:idx val="1"/>
          <c:order val="1"/>
          <c:tx>
            <c:v>Other Standards</c:v>
          </c:tx>
          <c:spPr>
            <a:ln w="28575">
              <a:noFill/>
            </a:ln>
          </c:spPr>
          <c:marker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Sheet1!$F$11:$F$19</c:f>
              <c:numCache>
                <c:formatCode>General</c:formatCode>
                <c:ptCount val="9"/>
                <c:pt idx="0">
                  <c:v>11.286191940307599</c:v>
                </c:pt>
                <c:pt idx="1">
                  <c:v>16.995498657226602</c:v>
                </c:pt>
                <c:pt idx="2">
                  <c:v>18.1365661621094</c:v>
                </c:pt>
                <c:pt idx="3">
                  <c:v>19.103858947753899</c:v>
                </c:pt>
                <c:pt idx="4">
                  <c:v>19.833576202392599</c:v>
                </c:pt>
                <c:pt idx="5">
                  <c:v>21.436367034912099</c:v>
                </c:pt>
                <c:pt idx="6">
                  <c:v>23.1859245300293</c:v>
                </c:pt>
                <c:pt idx="7">
                  <c:v>25.897150039672901</c:v>
                </c:pt>
                <c:pt idx="8">
                  <c:v>28.410640716552699</c:v>
                </c:pt>
              </c:numCache>
            </c:numRef>
          </c:xVal>
          <c:yVal>
            <c:numRef>
              <c:f>Sheet1!$G$11:$G$19</c:f>
              <c:numCache>
                <c:formatCode>General</c:formatCode>
                <c:ptCount val="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378560"/>
        <c:axId val="7379712"/>
      </c:scatterChart>
      <c:valAx>
        <c:axId val="7378560"/>
        <c:scaling>
          <c:orientation val="minMax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Measured</a:t>
                </a:r>
                <a:r>
                  <a:rPr lang="en-US" sz="1600" baseline="0" dirty="0"/>
                  <a:t> Time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379712"/>
        <c:crosses val="autoZero"/>
        <c:crossBetween val="midCat"/>
      </c:valAx>
      <c:valAx>
        <c:axId val="7379712"/>
        <c:scaling>
          <c:orientation val="minMax"/>
        </c:scaling>
        <c:delete val="0"/>
        <c:axPos val="l"/>
        <c:majorGridlines/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 dirty="0"/>
                  <a:t>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737856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Sheet1!$C$9</c:f>
              <c:strCache>
                <c:ptCount val="1"/>
                <c:pt idx="0">
                  <c:v>iRT-C18</c:v>
                </c:pt>
              </c:strCache>
            </c:strRef>
          </c:tx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0.31975300846828109"/>
                  <c:y val="0.21240203527190679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2000"/>
                  </a:pPr>
                  <a:endParaRPr lang="en-US"/>
                </a:p>
              </c:txPr>
            </c:trendlineLbl>
          </c:trendline>
          <c:xVal>
            <c:numRef>
              <c:f>Sheet1!$B$10:$B$20</c:f>
              <c:numCache>
                <c:formatCode>General</c:formatCode>
                <c:ptCount val="11"/>
                <c:pt idx="0">
                  <c:v>11.286191940307599</c:v>
                </c:pt>
                <c:pt idx="1">
                  <c:v>15.607408523559601</c:v>
                </c:pt>
                <c:pt idx="2">
                  <c:v>16.995498657226602</c:v>
                </c:pt>
                <c:pt idx="3">
                  <c:v>18.1365661621094</c:v>
                </c:pt>
                <c:pt idx="4">
                  <c:v>19.103858947753899</c:v>
                </c:pt>
                <c:pt idx="5">
                  <c:v>19.833576202392599</c:v>
                </c:pt>
                <c:pt idx="6">
                  <c:v>21.436367034912099</c:v>
                </c:pt>
                <c:pt idx="7">
                  <c:v>23.1859245300293</c:v>
                </c:pt>
                <c:pt idx="8">
                  <c:v>25.897150039672901</c:v>
                </c:pt>
                <c:pt idx="9">
                  <c:v>28.410640716552699</c:v>
                </c:pt>
                <c:pt idx="10">
                  <c:v>30.394607543945298</c:v>
                </c:pt>
              </c:numCache>
            </c:numRef>
          </c:xVal>
          <c:yVal>
            <c:numRef>
              <c:f>Sheet1!$C$10:$C$20</c:f>
              <c:numCache>
                <c:formatCode>General</c:formatCode>
                <c:ptCount val="11"/>
                <c:pt idx="0">
                  <c:v>-29.2226849540247</c:v>
                </c:pt>
                <c:pt idx="1">
                  <c:v>0</c:v>
                </c:pt>
                <c:pt idx="2">
                  <c:v>9.3871065896479795</c:v>
                </c:pt>
                <c:pt idx="3">
                  <c:v>17.103696481416701</c:v>
                </c:pt>
                <c:pt idx="4">
                  <c:v>23.645116423834601</c:v>
                </c:pt>
                <c:pt idx="5">
                  <c:v>28.579906667968601</c:v>
                </c:pt>
                <c:pt idx="6">
                  <c:v>39.418949479997501</c:v>
                </c:pt>
                <c:pt idx="7">
                  <c:v>51.250517396985899</c:v>
                </c:pt>
                <c:pt idx="8">
                  <c:v>69.585467145791199</c:v>
                </c:pt>
                <c:pt idx="9">
                  <c:v>86.583214139084305</c:v>
                </c:pt>
                <c:pt idx="10">
                  <c:v>100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1855360"/>
        <c:axId val="143406720"/>
      </c:scatterChart>
      <c:valAx>
        <c:axId val="181855360"/>
        <c:scaling>
          <c:orientation val="minMax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Measured</a:t>
                </a:r>
                <a:r>
                  <a:rPr lang="en-US" sz="1600" baseline="0"/>
                  <a:t> Time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43406720"/>
        <c:crosses val="autoZero"/>
        <c:crossBetween val="midCat"/>
      </c:valAx>
      <c:valAx>
        <c:axId val="143406720"/>
        <c:scaling>
          <c:orientation val="minMax"/>
        </c:scaling>
        <c:delete val="0"/>
        <c:axPos val="l"/>
        <c:majorGridlines/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1855360"/>
        <c:crosses val="autoZero"/>
        <c:crossBetween val="midCat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v>iRT Standards</c:v>
          </c:tx>
          <c:spPr>
            <a:ln w="28575">
              <a:noFill/>
            </a:ln>
          </c:spPr>
          <c:marker>
            <c:spPr>
              <a:solidFill>
                <a:schemeClr val="tx2"/>
              </a:solidFill>
            </c:spPr>
          </c:marker>
          <c:trendline>
            <c:trendlineType val="linear"/>
            <c:dispRSqr val="1"/>
            <c:dispEq val="1"/>
            <c:trendlineLbl>
              <c:layout>
                <c:manualLayout>
                  <c:x val="-0.26813263643768664"/>
                  <c:y val="0.16505004149707989"/>
                </c:manualLayout>
              </c:layout>
              <c:numFmt formatCode="General" sourceLinked="0"/>
              <c:txPr>
                <a:bodyPr/>
                <a:lstStyle/>
                <a:p>
                  <a:pPr>
                    <a:defRPr sz="2000"/>
                  </a:pPr>
                  <a:endParaRPr lang="en-US"/>
                </a:p>
              </c:txPr>
            </c:trendlineLbl>
          </c:trendline>
          <c:xVal>
            <c:numRef>
              <c:f>Sheet1!$B$33:$B$43</c:f>
              <c:numCache>
                <c:formatCode>General</c:formatCode>
                <c:ptCount val="11"/>
                <c:pt idx="0">
                  <c:v>11.286191940307599</c:v>
                </c:pt>
                <c:pt idx="1">
                  <c:v>15.607408523559601</c:v>
                </c:pt>
                <c:pt idx="2">
                  <c:v>16.995498657226602</c:v>
                </c:pt>
                <c:pt idx="3">
                  <c:v>18.1365661621094</c:v>
                </c:pt>
                <c:pt idx="4">
                  <c:v>19.103858947753899</c:v>
                </c:pt>
                <c:pt idx="5">
                  <c:v>19.833576202392599</c:v>
                </c:pt>
                <c:pt idx="6">
                  <c:v>21.436367034912099</c:v>
                </c:pt>
                <c:pt idx="7">
                  <c:v>23.1859245300293</c:v>
                </c:pt>
                <c:pt idx="8">
                  <c:v>25.897150039672901</c:v>
                </c:pt>
                <c:pt idx="9">
                  <c:v>28.410640716552699</c:v>
                </c:pt>
                <c:pt idx="10">
                  <c:v>30.394607543945298</c:v>
                </c:pt>
              </c:numCache>
            </c:numRef>
          </c:xVal>
          <c:yVal>
            <c:numRef>
              <c:f>Sheet1!$C$33:$C$43</c:f>
              <c:numCache>
                <c:formatCode>General</c:formatCode>
                <c:ptCount val="11"/>
                <c:pt idx="0">
                  <c:v>-24.916114</c:v>
                </c:pt>
                <c:pt idx="1">
                  <c:v>9.4033333333243296E-4</c:v>
                </c:pt>
                <c:pt idx="2">
                  <c:v>12.389374888888799</c:v>
                </c:pt>
                <c:pt idx="3">
                  <c:v>19.787910666666701</c:v>
                </c:pt>
                <c:pt idx="4">
                  <c:v>28.714581222222101</c:v>
                </c:pt>
                <c:pt idx="5">
                  <c:v>33.381242999999998</c:v>
                </c:pt>
                <c:pt idx="6">
                  <c:v>42.263888444444603</c:v>
                </c:pt>
                <c:pt idx="7">
                  <c:v>54.621042000000003</c:v>
                </c:pt>
                <c:pt idx="8">
                  <c:v>70.518741333333296</c:v>
                </c:pt>
                <c:pt idx="9">
                  <c:v>87.233222333333302</c:v>
                </c:pt>
                <c:pt idx="10">
                  <c:v>100.002821666667</c:v>
                </c:pt>
              </c:numCache>
            </c:numRef>
          </c:yVal>
          <c:smooth val="0"/>
        </c:ser>
        <c:ser>
          <c:idx val="1"/>
          <c:order val="1"/>
          <c:tx>
            <c:v>Outliers</c:v>
          </c:tx>
          <c:spPr>
            <a:ln w="28575">
              <a:noFill/>
            </a:ln>
          </c:spPr>
          <c:marker>
            <c:spPr>
              <a:solidFill>
                <a:srgbClr val="7030A0"/>
              </a:solidFill>
              <a:ln>
                <a:noFill/>
              </a:ln>
            </c:spPr>
          </c:marker>
          <c:xVal>
            <c:numRef>
              <c:f>Sheet1!$B$46:$B$193</c:f>
              <c:numCache>
                <c:formatCode>General</c:formatCode>
                <c:ptCount val="148"/>
                <c:pt idx="0">
                  <c:v>27.030584335327099</c:v>
                </c:pt>
                <c:pt idx="1">
                  <c:v>23.909532546997099</c:v>
                </c:pt>
                <c:pt idx="2">
                  <c:v>21.396484375</c:v>
                </c:pt>
                <c:pt idx="3">
                  <c:v>15.7181663513184</c:v>
                </c:pt>
                <c:pt idx="4">
                  <c:v>18.154750823974599</c:v>
                </c:pt>
                <c:pt idx="5">
                  <c:v>22.921766281127901</c:v>
                </c:pt>
                <c:pt idx="6">
                  <c:v>28.117067337036101</c:v>
                </c:pt>
                <c:pt idx="7">
                  <c:v>18.038267135620099</c:v>
                </c:pt>
                <c:pt idx="8">
                  <c:v>19.640550613403299</c:v>
                </c:pt>
                <c:pt idx="9">
                  <c:v>25.541334152221701</c:v>
                </c:pt>
                <c:pt idx="10">
                  <c:v>14.9846496582031</c:v>
                </c:pt>
                <c:pt idx="11">
                  <c:v>20.098016738891602</c:v>
                </c:pt>
                <c:pt idx="12">
                  <c:v>17.881900787353501</c:v>
                </c:pt>
                <c:pt idx="13">
                  <c:v>19.567066192626999</c:v>
                </c:pt>
                <c:pt idx="14">
                  <c:v>18.820650100708001</c:v>
                </c:pt>
                <c:pt idx="15">
                  <c:v>18.930282592773398</c:v>
                </c:pt>
                <c:pt idx="16">
                  <c:v>28.326900482177699</c:v>
                </c:pt>
                <c:pt idx="17">
                  <c:v>25.2280673980713</c:v>
                </c:pt>
                <c:pt idx="18">
                  <c:v>17.748332977294901</c:v>
                </c:pt>
                <c:pt idx="19">
                  <c:v>20.307132720947301</c:v>
                </c:pt>
                <c:pt idx="20">
                  <c:v>27.232666015625</c:v>
                </c:pt>
                <c:pt idx="21">
                  <c:v>24.9822998046875</c:v>
                </c:pt>
                <c:pt idx="22">
                  <c:v>22.325216293335</c:v>
                </c:pt>
                <c:pt idx="23">
                  <c:v>17.390865325927699</c:v>
                </c:pt>
                <c:pt idx="24">
                  <c:v>27.4122829437256</c:v>
                </c:pt>
                <c:pt idx="25">
                  <c:v>19.800765991210898</c:v>
                </c:pt>
                <c:pt idx="26">
                  <c:v>23.417932510376001</c:v>
                </c:pt>
                <c:pt idx="27">
                  <c:v>18.136432647705099</c:v>
                </c:pt>
                <c:pt idx="28">
                  <c:v>25.615749359130898</c:v>
                </c:pt>
                <c:pt idx="29">
                  <c:v>15.0975999832153</c:v>
                </c:pt>
                <c:pt idx="30">
                  <c:v>29.709266662597699</c:v>
                </c:pt>
                <c:pt idx="31">
                  <c:v>16.576215744018601</c:v>
                </c:pt>
                <c:pt idx="32">
                  <c:v>24.136466979980501</c:v>
                </c:pt>
                <c:pt idx="33">
                  <c:v>22.930500030517599</c:v>
                </c:pt>
                <c:pt idx="34">
                  <c:v>22.311199188232401</c:v>
                </c:pt>
                <c:pt idx="35">
                  <c:v>16.547651290893601</c:v>
                </c:pt>
                <c:pt idx="36">
                  <c:v>20.521034240722699</c:v>
                </c:pt>
                <c:pt idx="37">
                  <c:v>25.028516769409201</c:v>
                </c:pt>
                <c:pt idx="38">
                  <c:v>16.1207180023193</c:v>
                </c:pt>
                <c:pt idx="39">
                  <c:v>21.373950958251999</c:v>
                </c:pt>
                <c:pt idx="40">
                  <c:v>18.907749176025401</c:v>
                </c:pt>
                <c:pt idx="41">
                  <c:v>16.957515716552699</c:v>
                </c:pt>
                <c:pt idx="42">
                  <c:v>24.342350006103501</c:v>
                </c:pt>
                <c:pt idx="43">
                  <c:v>17.2662658691406</c:v>
                </c:pt>
                <c:pt idx="44">
                  <c:v>29.6482334136963</c:v>
                </c:pt>
                <c:pt idx="45">
                  <c:v>31.3059997558594</c:v>
                </c:pt>
                <c:pt idx="46">
                  <c:v>26.4228839874268</c:v>
                </c:pt>
                <c:pt idx="47">
                  <c:v>16.870315551757798</c:v>
                </c:pt>
                <c:pt idx="48">
                  <c:v>21.3609828948975</c:v>
                </c:pt>
                <c:pt idx="49">
                  <c:v>24.418849945068398</c:v>
                </c:pt>
                <c:pt idx="50">
                  <c:v>22.477666854858398</c:v>
                </c:pt>
                <c:pt idx="51">
                  <c:v>24.795783996581999</c:v>
                </c:pt>
                <c:pt idx="52">
                  <c:v>20.515501022338899</c:v>
                </c:pt>
                <c:pt idx="53">
                  <c:v>25.693733215331999</c:v>
                </c:pt>
                <c:pt idx="54">
                  <c:v>17.850950241088899</c:v>
                </c:pt>
                <c:pt idx="55">
                  <c:v>28.182500839233398</c:v>
                </c:pt>
                <c:pt idx="56">
                  <c:v>19.7761840820313</c:v>
                </c:pt>
                <c:pt idx="57">
                  <c:v>24.888134002685501</c:v>
                </c:pt>
                <c:pt idx="58">
                  <c:v>27.348150253295898</c:v>
                </c:pt>
                <c:pt idx="59">
                  <c:v>25.0462837219238</c:v>
                </c:pt>
                <c:pt idx="60">
                  <c:v>19.764900207519499</c:v>
                </c:pt>
                <c:pt idx="61">
                  <c:v>20.362983703613299</c:v>
                </c:pt>
                <c:pt idx="62">
                  <c:v>20.819541931152301</c:v>
                </c:pt>
                <c:pt idx="63">
                  <c:v>29.2822170257568</c:v>
                </c:pt>
                <c:pt idx="64">
                  <c:v>25.3775329589844</c:v>
                </c:pt>
                <c:pt idx="65">
                  <c:v>24.699083328247099</c:v>
                </c:pt>
                <c:pt idx="66">
                  <c:v>26.309450149536101</c:v>
                </c:pt>
                <c:pt idx="67">
                  <c:v>27.2292671203613</c:v>
                </c:pt>
                <c:pt idx="68">
                  <c:v>25.923883438110401</c:v>
                </c:pt>
                <c:pt idx="69">
                  <c:v>20.108182907104499</c:v>
                </c:pt>
                <c:pt idx="70">
                  <c:v>20.895215988159201</c:v>
                </c:pt>
                <c:pt idx="71">
                  <c:v>26.679550170898398</c:v>
                </c:pt>
                <c:pt idx="72">
                  <c:v>18.187250137329102</c:v>
                </c:pt>
                <c:pt idx="73">
                  <c:v>27.676134109497099</c:v>
                </c:pt>
                <c:pt idx="74">
                  <c:v>17.2111492156982</c:v>
                </c:pt>
                <c:pt idx="75">
                  <c:v>19.111049652099599</c:v>
                </c:pt>
                <c:pt idx="76">
                  <c:v>17.913883209228501</c:v>
                </c:pt>
                <c:pt idx="77">
                  <c:v>21.272016525268601</c:v>
                </c:pt>
                <c:pt idx="78">
                  <c:v>32.326881408691399</c:v>
                </c:pt>
                <c:pt idx="79">
                  <c:v>19.341917037963899</c:v>
                </c:pt>
                <c:pt idx="80">
                  <c:v>16.329917907714801</c:v>
                </c:pt>
                <c:pt idx="81">
                  <c:v>17.883934020996101</c:v>
                </c:pt>
                <c:pt idx="82">
                  <c:v>28.075983047485401</c:v>
                </c:pt>
                <c:pt idx="83">
                  <c:v>24.3603000640869</c:v>
                </c:pt>
                <c:pt idx="84">
                  <c:v>23.476499557495099</c:v>
                </c:pt>
                <c:pt idx="85">
                  <c:v>15.6730003356934</c:v>
                </c:pt>
                <c:pt idx="86">
                  <c:v>22.229967117309599</c:v>
                </c:pt>
                <c:pt idx="87">
                  <c:v>25.647800445556602</c:v>
                </c:pt>
                <c:pt idx="88">
                  <c:v>14.0810499191284</c:v>
                </c:pt>
                <c:pt idx="89">
                  <c:v>17.2605171203613</c:v>
                </c:pt>
                <c:pt idx="90">
                  <c:v>26.694866180419901</c:v>
                </c:pt>
                <c:pt idx="91">
                  <c:v>26.551317214965799</c:v>
                </c:pt>
                <c:pt idx="92">
                  <c:v>15.088232994079601</c:v>
                </c:pt>
                <c:pt idx="93">
                  <c:v>24.4697170257568</c:v>
                </c:pt>
                <c:pt idx="94">
                  <c:v>25.158117294311499</c:v>
                </c:pt>
                <c:pt idx="95">
                  <c:v>17.269901275634801</c:v>
                </c:pt>
                <c:pt idx="96">
                  <c:v>24.062032699585</c:v>
                </c:pt>
                <c:pt idx="97">
                  <c:v>25.517816543579102</c:v>
                </c:pt>
                <c:pt idx="98">
                  <c:v>30.215549468994102</c:v>
                </c:pt>
                <c:pt idx="99">
                  <c:v>17.445217132568398</c:v>
                </c:pt>
                <c:pt idx="100">
                  <c:v>16.1951503753662</c:v>
                </c:pt>
                <c:pt idx="101">
                  <c:v>24.8962497711182</c:v>
                </c:pt>
                <c:pt idx="102">
                  <c:v>18.327150344848601</c:v>
                </c:pt>
                <c:pt idx="103">
                  <c:v>30.219600677490199</c:v>
                </c:pt>
                <c:pt idx="104">
                  <c:v>22.2866325378418</c:v>
                </c:pt>
                <c:pt idx="105">
                  <c:v>18.318849563598601</c:v>
                </c:pt>
                <c:pt idx="106">
                  <c:v>21.282499313354499</c:v>
                </c:pt>
                <c:pt idx="107">
                  <c:v>25.167699813842798</c:v>
                </c:pt>
                <c:pt idx="108">
                  <c:v>15.979900360107401</c:v>
                </c:pt>
                <c:pt idx="109">
                  <c:v>22.629316329956101</c:v>
                </c:pt>
                <c:pt idx="110">
                  <c:v>16.5001831054688</c:v>
                </c:pt>
                <c:pt idx="111">
                  <c:v>21.7790336608887</c:v>
                </c:pt>
                <c:pt idx="112">
                  <c:v>17.8158664703369</c:v>
                </c:pt>
                <c:pt idx="113">
                  <c:v>16.808433532714801</c:v>
                </c:pt>
                <c:pt idx="114">
                  <c:v>24.893699645996101</c:v>
                </c:pt>
                <c:pt idx="115">
                  <c:v>22.309717178344702</c:v>
                </c:pt>
                <c:pt idx="116">
                  <c:v>33.438800811767599</c:v>
                </c:pt>
                <c:pt idx="117">
                  <c:v>22.651424407958999</c:v>
                </c:pt>
                <c:pt idx="118">
                  <c:v>21.8870658874512</c:v>
                </c:pt>
                <c:pt idx="119">
                  <c:v>18.322900772094702</c:v>
                </c:pt>
                <c:pt idx="120">
                  <c:v>24.967533111572301</c:v>
                </c:pt>
                <c:pt idx="121">
                  <c:v>16.288682937622099</c:v>
                </c:pt>
                <c:pt idx="122">
                  <c:v>28.547649383544901</c:v>
                </c:pt>
                <c:pt idx="123">
                  <c:v>26.895849227905298</c:v>
                </c:pt>
                <c:pt idx="124">
                  <c:v>19.846916198730501</c:v>
                </c:pt>
                <c:pt idx="125">
                  <c:v>24.239732742309599</c:v>
                </c:pt>
                <c:pt idx="126">
                  <c:v>19.512599945068398</c:v>
                </c:pt>
                <c:pt idx="127">
                  <c:v>24.094999313354499</c:v>
                </c:pt>
                <c:pt idx="128">
                  <c:v>21.096633911132798</c:v>
                </c:pt>
                <c:pt idx="129">
                  <c:v>20.0892333984375</c:v>
                </c:pt>
                <c:pt idx="130">
                  <c:v>17.201148986816399</c:v>
                </c:pt>
                <c:pt idx="131">
                  <c:v>21.4659328460693</c:v>
                </c:pt>
                <c:pt idx="132">
                  <c:v>16.617851257324201</c:v>
                </c:pt>
                <c:pt idx="133">
                  <c:v>22.046249389648398</c:v>
                </c:pt>
                <c:pt idx="134">
                  <c:v>21.430366516113299</c:v>
                </c:pt>
                <c:pt idx="135">
                  <c:v>16.3894157409668</c:v>
                </c:pt>
                <c:pt idx="136">
                  <c:v>19.528049468994102</c:v>
                </c:pt>
                <c:pt idx="137">
                  <c:v>21.958616256713899</c:v>
                </c:pt>
                <c:pt idx="138">
                  <c:v>25.619434356689499</c:v>
                </c:pt>
                <c:pt idx="139">
                  <c:v>12.546333312988301</c:v>
                </c:pt>
                <c:pt idx="140">
                  <c:v>16.179267883300799</c:v>
                </c:pt>
                <c:pt idx="141">
                  <c:v>20.841499328613299</c:v>
                </c:pt>
                <c:pt idx="142">
                  <c:v>20.398767471313501</c:v>
                </c:pt>
                <c:pt idx="143">
                  <c:v>16.745216369628899</c:v>
                </c:pt>
                <c:pt idx="144">
                  <c:v>17.189451217651399</c:v>
                </c:pt>
                <c:pt idx="145">
                  <c:v>27.171167373657202</c:v>
                </c:pt>
                <c:pt idx="146">
                  <c:v>17.3661003112793</c:v>
                </c:pt>
                <c:pt idx="147">
                  <c:v>21.2092170715332</c:v>
                </c:pt>
              </c:numCache>
            </c:numRef>
          </c:xVal>
          <c:yVal>
            <c:numRef>
              <c:f>Sheet1!$C$46:$C$193</c:f>
              <c:numCache>
                <c:formatCode>General</c:formatCode>
                <c:ptCount val="148"/>
                <c:pt idx="0">
                  <c:v>-74.750222666666701</c:v>
                </c:pt>
                <c:pt idx="1">
                  <c:v>-74.750222666666701</c:v>
                </c:pt>
                <c:pt idx="2">
                  <c:v>-74.750222666666701</c:v>
                </c:pt>
                <c:pt idx="3">
                  <c:v>-74.750222666666701</c:v>
                </c:pt>
                <c:pt idx="4">
                  <c:v>-74.750222666666701</c:v>
                </c:pt>
                <c:pt idx="5">
                  <c:v>-74.750222666666701</c:v>
                </c:pt>
                <c:pt idx="6">
                  <c:v>-74.750222666666701</c:v>
                </c:pt>
                <c:pt idx="7">
                  <c:v>-74.750222666666701</c:v>
                </c:pt>
                <c:pt idx="8">
                  <c:v>-74.750222666666701</c:v>
                </c:pt>
                <c:pt idx="9">
                  <c:v>-74.750222666666701</c:v>
                </c:pt>
                <c:pt idx="10">
                  <c:v>-74.750222666666701</c:v>
                </c:pt>
                <c:pt idx="11">
                  <c:v>-74.750222666666701</c:v>
                </c:pt>
                <c:pt idx="12">
                  <c:v>-74.750222666666701</c:v>
                </c:pt>
                <c:pt idx="13">
                  <c:v>-74.750222666666701</c:v>
                </c:pt>
                <c:pt idx="14">
                  <c:v>-74.750222666666701</c:v>
                </c:pt>
                <c:pt idx="15">
                  <c:v>-74.750222666666701</c:v>
                </c:pt>
                <c:pt idx="16">
                  <c:v>-74.750222666666701</c:v>
                </c:pt>
                <c:pt idx="17">
                  <c:v>-74.750222666666701</c:v>
                </c:pt>
                <c:pt idx="18">
                  <c:v>-74.750222666666701</c:v>
                </c:pt>
                <c:pt idx="19">
                  <c:v>-74.750222666666701</c:v>
                </c:pt>
                <c:pt idx="20">
                  <c:v>-74.750222666666701</c:v>
                </c:pt>
                <c:pt idx="21">
                  <c:v>-74.750222666666701</c:v>
                </c:pt>
                <c:pt idx="22">
                  <c:v>-74.750222666666701</c:v>
                </c:pt>
                <c:pt idx="23">
                  <c:v>-74.750222666666701</c:v>
                </c:pt>
                <c:pt idx="24">
                  <c:v>-74.750222666666701</c:v>
                </c:pt>
                <c:pt idx="25">
                  <c:v>-74.750222666666701</c:v>
                </c:pt>
                <c:pt idx="26">
                  <c:v>-74.750222666666701</c:v>
                </c:pt>
                <c:pt idx="27">
                  <c:v>-74.750222666666701</c:v>
                </c:pt>
                <c:pt idx="28">
                  <c:v>-74.750222666666701</c:v>
                </c:pt>
                <c:pt idx="29">
                  <c:v>-74.750222666666701</c:v>
                </c:pt>
                <c:pt idx="30">
                  <c:v>-74.750222666666701</c:v>
                </c:pt>
                <c:pt idx="31">
                  <c:v>-74.750222666666701</c:v>
                </c:pt>
                <c:pt idx="32">
                  <c:v>-74.750222666666701</c:v>
                </c:pt>
                <c:pt idx="33">
                  <c:v>-74.750222666666701</c:v>
                </c:pt>
                <c:pt idx="34">
                  <c:v>-74.750222666666701</c:v>
                </c:pt>
                <c:pt idx="35">
                  <c:v>-74.750222666666701</c:v>
                </c:pt>
                <c:pt idx="36">
                  <c:v>-74.750222666666701</c:v>
                </c:pt>
                <c:pt idx="37">
                  <c:v>-74.750222666666701</c:v>
                </c:pt>
                <c:pt idx="38">
                  <c:v>-74.750222666666701</c:v>
                </c:pt>
                <c:pt idx="39">
                  <c:v>-74.750222666666701</c:v>
                </c:pt>
                <c:pt idx="40">
                  <c:v>-74.750222666666701</c:v>
                </c:pt>
                <c:pt idx="41">
                  <c:v>-74.750222666666701</c:v>
                </c:pt>
                <c:pt idx="42">
                  <c:v>-74.750222666666701</c:v>
                </c:pt>
                <c:pt idx="43">
                  <c:v>-74.750222666666701</c:v>
                </c:pt>
                <c:pt idx="44">
                  <c:v>-74.750222666666701</c:v>
                </c:pt>
                <c:pt idx="45">
                  <c:v>-74.750222666666701</c:v>
                </c:pt>
                <c:pt idx="46">
                  <c:v>-74.750222666666701</c:v>
                </c:pt>
                <c:pt idx="47">
                  <c:v>-74.750222666666701</c:v>
                </c:pt>
                <c:pt idx="48">
                  <c:v>-74.750222666666701</c:v>
                </c:pt>
                <c:pt idx="49">
                  <c:v>-74.750222666666701</c:v>
                </c:pt>
                <c:pt idx="50">
                  <c:v>-74.750222666666701</c:v>
                </c:pt>
                <c:pt idx="51">
                  <c:v>-74.750222666666701</c:v>
                </c:pt>
                <c:pt idx="52">
                  <c:v>-74.750222666666701</c:v>
                </c:pt>
                <c:pt idx="53">
                  <c:v>-74.750222666666701</c:v>
                </c:pt>
                <c:pt idx="54">
                  <c:v>-74.750222666666701</c:v>
                </c:pt>
                <c:pt idx="55">
                  <c:v>-74.750222666666701</c:v>
                </c:pt>
                <c:pt idx="56">
                  <c:v>-74.750222666666701</c:v>
                </c:pt>
                <c:pt idx="57">
                  <c:v>-74.750222666666701</c:v>
                </c:pt>
                <c:pt idx="58">
                  <c:v>-74.750222666666701</c:v>
                </c:pt>
                <c:pt idx="59">
                  <c:v>-74.750222666666701</c:v>
                </c:pt>
                <c:pt idx="60">
                  <c:v>-74.750222666666701</c:v>
                </c:pt>
                <c:pt idx="61">
                  <c:v>-74.750222666666701</c:v>
                </c:pt>
                <c:pt idx="62">
                  <c:v>-74.750222666666701</c:v>
                </c:pt>
                <c:pt idx="63">
                  <c:v>-74.750222666666701</c:v>
                </c:pt>
                <c:pt idx="64">
                  <c:v>-74.750222666666701</c:v>
                </c:pt>
                <c:pt idx="65">
                  <c:v>-74.750222666666701</c:v>
                </c:pt>
                <c:pt idx="66">
                  <c:v>-74.750222666666701</c:v>
                </c:pt>
                <c:pt idx="67">
                  <c:v>-74.750222666666701</c:v>
                </c:pt>
                <c:pt idx="68">
                  <c:v>-74.750222666666701</c:v>
                </c:pt>
                <c:pt idx="69">
                  <c:v>-74.750222666666701</c:v>
                </c:pt>
                <c:pt idx="70">
                  <c:v>-74.750222666666701</c:v>
                </c:pt>
                <c:pt idx="71">
                  <c:v>-74.750222666666701</c:v>
                </c:pt>
                <c:pt idx="72">
                  <c:v>-74.750222666666701</c:v>
                </c:pt>
                <c:pt idx="73">
                  <c:v>-74.750222666666701</c:v>
                </c:pt>
                <c:pt idx="74">
                  <c:v>-74.750222666666701</c:v>
                </c:pt>
                <c:pt idx="75">
                  <c:v>-74.750222666666701</c:v>
                </c:pt>
                <c:pt idx="76">
                  <c:v>-74.750222666666701</c:v>
                </c:pt>
                <c:pt idx="77">
                  <c:v>-74.750222666666701</c:v>
                </c:pt>
                <c:pt idx="78">
                  <c:v>-74.750222666666701</c:v>
                </c:pt>
                <c:pt idx="79">
                  <c:v>-74.750222666666701</c:v>
                </c:pt>
                <c:pt idx="80">
                  <c:v>-74.750222666666701</c:v>
                </c:pt>
                <c:pt idx="81">
                  <c:v>-74.750222666666701</c:v>
                </c:pt>
                <c:pt idx="82">
                  <c:v>-74.750222666666701</c:v>
                </c:pt>
                <c:pt idx="83">
                  <c:v>-74.750222666666701</c:v>
                </c:pt>
                <c:pt idx="84">
                  <c:v>-74.750222666666701</c:v>
                </c:pt>
                <c:pt idx="85">
                  <c:v>-74.750222666666701</c:v>
                </c:pt>
                <c:pt idx="86">
                  <c:v>-74.750222666666701</c:v>
                </c:pt>
                <c:pt idx="87">
                  <c:v>-74.750222666666701</c:v>
                </c:pt>
                <c:pt idx="88">
                  <c:v>-74.750222666666701</c:v>
                </c:pt>
                <c:pt idx="89">
                  <c:v>-74.750222666666701</c:v>
                </c:pt>
                <c:pt idx="90">
                  <c:v>-74.750222666666701</c:v>
                </c:pt>
                <c:pt idx="91">
                  <c:v>-74.750222666666701</c:v>
                </c:pt>
                <c:pt idx="92">
                  <c:v>-74.750222666666701</c:v>
                </c:pt>
                <c:pt idx="93">
                  <c:v>-74.750222666666701</c:v>
                </c:pt>
                <c:pt idx="94">
                  <c:v>-74.750222666666701</c:v>
                </c:pt>
                <c:pt idx="95">
                  <c:v>-74.750222666666701</c:v>
                </c:pt>
                <c:pt idx="96">
                  <c:v>-74.750222666666701</c:v>
                </c:pt>
                <c:pt idx="97">
                  <c:v>-74.750222666666701</c:v>
                </c:pt>
                <c:pt idx="98">
                  <c:v>-74.750222666666701</c:v>
                </c:pt>
                <c:pt idx="99">
                  <c:v>-74.750222666666701</c:v>
                </c:pt>
                <c:pt idx="100">
                  <c:v>-74.750222666666701</c:v>
                </c:pt>
                <c:pt idx="101">
                  <c:v>-74.750222666666701</c:v>
                </c:pt>
                <c:pt idx="102">
                  <c:v>-74.750222666666701</c:v>
                </c:pt>
                <c:pt idx="103">
                  <c:v>-74.750222666666701</c:v>
                </c:pt>
                <c:pt idx="104">
                  <c:v>-74.750222666666701</c:v>
                </c:pt>
                <c:pt idx="105">
                  <c:v>-74.750222666666701</c:v>
                </c:pt>
                <c:pt idx="106">
                  <c:v>-74.750222666666701</c:v>
                </c:pt>
                <c:pt idx="107">
                  <c:v>-74.750222666666701</c:v>
                </c:pt>
                <c:pt idx="108">
                  <c:v>-74.750222666666701</c:v>
                </c:pt>
                <c:pt idx="109">
                  <c:v>-74.750222666666701</c:v>
                </c:pt>
                <c:pt idx="110">
                  <c:v>-74.750222666666701</c:v>
                </c:pt>
                <c:pt idx="111">
                  <c:v>-74.750222666666701</c:v>
                </c:pt>
                <c:pt idx="112">
                  <c:v>-74.750222666666701</c:v>
                </c:pt>
                <c:pt idx="113">
                  <c:v>-74.750222666666701</c:v>
                </c:pt>
                <c:pt idx="114">
                  <c:v>-74.750222666666701</c:v>
                </c:pt>
                <c:pt idx="115">
                  <c:v>-74.750222666666701</c:v>
                </c:pt>
                <c:pt idx="116">
                  <c:v>-74.750222666666701</c:v>
                </c:pt>
                <c:pt idx="117">
                  <c:v>-74.750222666666701</c:v>
                </c:pt>
                <c:pt idx="118">
                  <c:v>-74.750222666666701</c:v>
                </c:pt>
                <c:pt idx="119">
                  <c:v>-74.750222666666701</c:v>
                </c:pt>
                <c:pt idx="120">
                  <c:v>-74.750222666666701</c:v>
                </c:pt>
                <c:pt idx="121">
                  <c:v>-74.750222666666701</c:v>
                </c:pt>
                <c:pt idx="122">
                  <c:v>-74.750222666666701</c:v>
                </c:pt>
                <c:pt idx="123">
                  <c:v>-74.750222666666701</c:v>
                </c:pt>
                <c:pt idx="124">
                  <c:v>-74.750222666666701</c:v>
                </c:pt>
                <c:pt idx="125">
                  <c:v>-74.750222666666701</c:v>
                </c:pt>
                <c:pt idx="126">
                  <c:v>-74.750222666666701</c:v>
                </c:pt>
                <c:pt idx="127">
                  <c:v>-74.750222666666701</c:v>
                </c:pt>
                <c:pt idx="128">
                  <c:v>-74.750222666666701</c:v>
                </c:pt>
                <c:pt idx="129">
                  <c:v>-74.750222666666701</c:v>
                </c:pt>
                <c:pt idx="130">
                  <c:v>-74.750222666666701</c:v>
                </c:pt>
                <c:pt idx="131">
                  <c:v>-74.750222666666701</c:v>
                </c:pt>
                <c:pt idx="132">
                  <c:v>-74.750222666666701</c:v>
                </c:pt>
                <c:pt idx="133">
                  <c:v>-74.750222666666701</c:v>
                </c:pt>
                <c:pt idx="134">
                  <c:v>-74.750222666666701</c:v>
                </c:pt>
                <c:pt idx="135">
                  <c:v>-74.750222666666701</c:v>
                </c:pt>
                <c:pt idx="136">
                  <c:v>-74.750222666666701</c:v>
                </c:pt>
                <c:pt idx="137">
                  <c:v>-74.750222666666701</c:v>
                </c:pt>
                <c:pt idx="138">
                  <c:v>-74.750222666666701</c:v>
                </c:pt>
                <c:pt idx="139">
                  <c:v>-74.750222666666701</c:v>
                </c:pt>
                <c:pt idx="140">
                  <c:v>-74.750222666666701</c:v>
                </c:pt>
                <c:pt idx="141">
                  <c:v>-74.750222666666701</c:v>
                </c:pt>
                <c:pt idx="142">
                  <c:v>-74.750222666666701</c:v>
                </c:pt>
                <c:pt idx="143">
                  <c:v>-74.750222666666701</c:v>
                </c:pt>
                <c:pt idx="144">
                  <c:v>-74.750222666666701</c:v>
                </c:pt>
                <c:pt idx="145">
                  <c:v>-74.750222666666701</c:v>
                </c:pt>
                <c:pt idx="146">
                  <c:v>-74.750222666666701</c:v>
                </c:pt>
                <c:pt idx="147">
                  <c:v>-74.750222666666701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1855936"/>
        <c:axId val="181857664"/>
      </c:scatterChart>
      <c:valAx>
        <c:axId val="181855936"/>
        <c:scaling>
          <c:orientation val="minMax"/>
          <c:min val="10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Measured Time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1857664"/>
        <c:crosses val="autoZero"/>
        <c:crossBetween val="midCat"/>
      </c:valAx>
      <c:valAx>
        <c:axId val="181857664"/>
        <c:scaling>
          <c:orientation val="minMax"/>
        </c:scaling>
        <c:delete val="0"/>
        <c:axPos val="l"/>
        <c:majorGridlines/>
        <c:minorGridlines>
          <c:spPr>
            <a:ln>
              <a:noFill/>
            </a:ln>
          </c:spPr>
        </c:minorGridlines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Score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81855936"/>
        <c:crosses val="autoZero"/>
        <c:crossBetween val="midCat"/>
      </c:valAx>
    </c:plotArea>
    <c:legend>
      <c:legendPos val="r"/>
      <c:overlay val="0"/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1E2A2C-9FC6-4B16-8FB9-EC9DA5455836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BD96C-26F9-4159-8922-8111DE4706E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4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Confidence in</a:t>
            </a:r>
            <a:r>
              <a:rPr lang="en-US" baseline="0" dirty="0" smtClean="0"/>
              <a:t> what is being measured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BD96C-26F9-4159-8922-8111DE4706E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7756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1609725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2847975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13716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2771775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13716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2771775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5030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6826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000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55998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073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94275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637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615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025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6574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62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71727-75FE-4A18-BF67-EEE09AB572B7}" type="datetimeFigureOut">
              <a:rPr lang="en-US" smtClean="0"/>
              <a:pPr/>
              <a:t>5/12/2015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0951484D-02AD-4E12-842A-DBE625E474B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5AC09A-C5D9-4236-BCEE-67266A2442DE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5/12/2015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2C373-DA2E-44DC-9800-88DD9AF702D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47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skyline.gs.washington.edu/labkey/qa4skyline.url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skyline.gs.washington.edu/labkey/survey4webinar.url" TargetMode="External"/><Relationship Id="rId2" Type="http://schemas.openxmlformats.org/officeDocument/2006/relationships/hyperlink" Target="https://skyline.gs.washington.edu/labkey/qa4skyline.url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hyperlink" Target="https://skyline.gs.washington.edu/labkey/survey4webinar.ur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838200" y="838200"/>
            <a:ext cx="7315200" cy="3733800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>
                <a:latin typeface="Bookman Old Style" panose="02050604050505020204" pitchFamily="18" charset="0"/>
              </a:rPr>
              <a:t/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r>
              <a:rPr lang="en-US" sz="3200" dirty="0" err="1" smtClean="0">
                <a:latin typeface="Bookman Old Style" panose="02050604050505020204" pitchFamily="18" charset="0"/>
              </a:rPr>
              <a:t>iRT</a:t>
            </a:r>
            <a:r>
              <a:rPr lang="en-US" sz="3200" dirty="0" smtClean="0">
                <a:latin typeface="Bookman Old Style" panose="02050604050505020204" pitchFamily="18" charset="0"/>
              </a:rPr>
              <a:t> Retention Time Prediction</a:t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r>
              <a:rPr lang="en-US" sz="3200" dirty="0" smtClean="0">
                <a:latin typeface="Bookman Old Style" panose="02050604050505020204" pitchFamily="18" charset="0"/>
              </a:rPr>
              <a:t>with Skyline</a:t>
            </a:r>
            <a:br>
              <a:rPr lang="en-US" sz="3200" dirty="0" smtClean="0">
                <a:latin typeface="Bookman Old Style" panose="02050604050505020204" pitchFamily="18" charset="0"/>
              </a:rPr>
            </a:br>
            <a:endParaRPr lang="en-US" sz="3200" dirty="0">
              <a:latin typeface="Bookman Old Style" panose="02050604050505020204" pitchFamily="18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3429000" y="1295400"/>
            <a:ext cx="4267200" cy="1143000"/>
          </a:xfrm>
        </p:spPr>
        <p:txBody>
          <a:bodyPr>
            <a:normAutofit/>
          </a:bodyPr>
          <a:lstStyle/>
          <a:p>
            <a:pPr algn="r"/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Tutorial </a:t>
            </a:r>
            <a:r>
              <a:rPr lang="en-US" dirty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Webinar </a:t>
            </a:r>
            <a:r>
              <a:rPr lang="en-US" dirty="0" smtClean="0">
                <a:solidFill>
                  <a:schemeClr val="tx1"/>
                </a:solidFill>
                <a:latin typeface="Bookman Old Style" panose="02050604050505020204" pitchFamily="18" charset="0"/>
                <a:ea typeface="+mj-ea"/>
                <a:cs typeface="+mj-cs"/>
              </a:rPr>
              <a:t>#7</a:t>
            </a:r>
            <a:endParaRPr lang="en-US" dirty="0">
              <a:solidFill>
                <a:schemeClr val="tx1"/>
              </a:solidFill>
              <a:latin typeface="Bookman Old Style" panose="02050604050505020204" pitchFamily="18" charset="0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2438400" cy="908050"/>
          </a:xfrm>
          <a:prstGeom prst="rect">
            <a:avLst/>
          </a:prstGeom>
        </p:spPr>
      </p:pic>
      <p:sp>
        <p:nvSpPr>
          <p:cNvPr id="7" name="Title 3"/>
          <p:cNvSpPr txBox="1">
            <a:spLocks/>
          </p:cNvSpPr>
          <p:nvPr/>
        </p:nvSpPr>
        <p:spPr>
          <a:xfrm>
            <a:off x="304800" y="3352800"/>
            <a:ext cx="8229600" cy="2895600"/>
          </a:xfrm>
          <a:prstGeom prst="rect">
            <a:avLst/>
          </a:prstGeom>
        </p:spPr>
        <p:txBody>
          <a:bodyPr vert="horz" anchor="b" anchorCtr="0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2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With </a:t>
            </a:r>
          </a:p>
          <a:p>
            <a:pPr algn="ctr"/>
            <a:r>
              <a:rPr lang="en-US" sz="2000" dirty="0" smtClean="0">
                <a:solidFill>
                  <a:prstClr val="black"/>
                </a:solidFill>
                <a:latin typeface="Bookman Old Style" panose="02050604050505020204" pitchFamily="18" charset="0"/>
              </a:rPr>
              <a:t>Brendan MacLean (Principal Developer) </a:t>
            </a:r>
          </a:p>
          <a:p>
            <a:pPr algn="ctr"/>
            <a:r>
              <a:rPr lang="en-US" dirty="0" smtClean="0">
                <a:solidFill>
                  <a:srgbClr val="1F497D"/>
                </a:solidFill>
              </a:rPr>
              <a:t/>
            </a:r>
            <a:br>
              <a:rPr lang="en-US" dirty="0" smtClean="0">
                <a:solidFill>
                  <a:srgbClr val="1F497D"/>
                </a:solidFill>
              </a:rPr>
            </a:br>
            <a:endParaRPr lang="en-US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Retention Time Alignment by Standards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1541327"/>
              </p:ext>
            </p:extLst>
          </p:nvPr>
        </p:nvGraphicFramePr>
        <p:xfrm>
          <a:off x="685800" y="1295400"/>
          <a:ext cx="7543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74613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iRT</a:t>
            </a:r>
            <a:r>
              <a:rPr lang="en-US" dirty="0" smtClean="0"/>
              <a:t> Standard Attributes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10-20 peptides</a:t>
            </a:r>
          </a:p>
          <a:p>
            <a:r>
              <a:rPr lang="en-US" dirty="0" smtClean="0"/>
              <a:t>Consistently measurable in sample</a:t>
            </a:r>
          </a:p>
          <a:p>
            <a:r>
              <a:rPr lang="en-US" dirty="0" smtClean="0"/>
              <a:t>Spanning gradient range of interest</a:t>
            </a:r>
          </a:p>
          <a:p>
            <a:endParaRPr lang="en-US" dirty="0"/>
          </a:p>
          <a:p>
            <a:r>
              <a:rPr lang="en-US" dirty="0" err="1" smtClean="0"/>
              <a:t>Biognosys</a:t>
            </a:r>
            <a:endParaRPr lang="en-US" dirty="0" smtClean="0"/>
          </a:p>
          <a:p>
            <a:r>
              <a:rPr lang="en-US" dirty="0" smtClean="0"/>
              <a:t>Pierce</a:t>
            </a:r>
          </a:p>
          <a:p>
            <a:r>
              <a:rPr lang="en-US" dirty="0" smtClean="0"/>
              <a:t>Sigma Aldrich</a:t>
            </a:r>
          </a:p>
          <a:p>
            <a:r>
              <a:rPr lang="en-US" dirty="0" smtClean="0"/>
              <a:t>Heavy reference peptides</a:t>
            </a:r>
          </a:p>
          <a:p>
            <a:r>
              <a:rPr lang="en-US" dirty="0" err="1" smtClean="0"/>
              <a:t>Analyte</a:t>
            </a:r>
            <a:r>
              <a:rPr lang="en-US" dirty="0" smtClean="0"/>
              <a:t> peptides </a:t>
            </a:r>
            <a:r>
              <a:rPr lang="en-US" smtClean="0"/>
              <a:t>– ApoA1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9978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an </a:t>
            </a:r>
            <a:r>
              <a:rPr lang="en-US" dirty="0" err="1" smtClean="0"/>
              <a:t>iRT</a:t>
            </a:r>
            <a:r>
              <a:rPr lang="en-US" dirty="0" smtClean="0"/>
              <a:t>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Retention time “independent”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088" y="1752600"/>
            <a:ext cx="7072312" cy="4540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3213652" y="4953000"/>
            <a:ext cx="0" cy="7620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7162800" y="2806148"/>
            <a:ext cx="0" cy="290885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0789" y="4867275"/>
            <a:ext cx="8572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4671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an </a:t>
            </a:r>
            <a:r>
              <a:rPr lang="en-US" dirty="0" err="1" smtClean="0"/>
              <a:t>iRT</a:t>
            </a:r>
            <a:r>
              <a:rPr lang="en-US" dirty="0" smtClean="0"/>
              <a:t> Scale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113061"/>
              </p:ext>
            </p:extLst>
          </p:nvPr>
        </p:nvGraphicFramePr>
        <p:xfrm>
          <a:off x="533400" y="1905000"/>
          <a:ext cx="8105776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H="1">
            <a:off x="1295400" y="4905375"/>
            <a:ext cx="154275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1295400" y="2514600"/>
            <a:ext cx="576463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r>
              <a:rPr lang="en-US" dirty="0" smtClean="0"/>
              <a:t>Points on a line (score = time * slope + intercept)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038" y="2485535"/>
            <a:ext cx="8572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7583" y="4866589"/>
            <a:ext cx="8572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133600" y="2971800"/>
            <a:ext cx="23622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874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Defining an </a:t>
            </a:r>
            <a:r>
              <a:rPr lang="en-US" dirty="0" err="1" smtClean="0"/>
              <a:t>iRT</a:t>
            </a:r>
            <a:r>
              <a:rPr lang="en-US" dirty="0" smtClean="0"/>
              <a:t>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Points on a line (score = time * slope + intercept)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3864329"/>
              </p:ext>
            </p:extLst>
          </p:nvPr>
        </p:nvGraphicFramePr>
        <p:xfrm>
          <a:off x="533400" y="1905000"/>
          <a:ext cx="8077200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038" y="2485535"/>
            <a:ext cx="8572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156" y="4828881"/>
            <a:ext cx="85725" cy="8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 flipH="1">
            <a:off x="1295400" y="4871743"/>
            <a:ext cx="1542756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6" idx="1"/>
          </p:cNvCxnSpPr>
          <p:nvPr/>
        </p:nvCxnSpPr>
        <p:spPr>
          <a:xfrm flipH="1">
            <a:off x="1295400" y="2528398"/>
            <a:ext cx="5764638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2209800" y="3048000"/>
            <a:ext cx="23622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5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an </a:t>
            </a:r>
            <a:r>
              <a:rPr lang="en-US" dirty="0" err="1" smtClean="0"/>
              <a:t>iRT</a:t>
            </a:r>
            <a:r>
              <a:rPr lang="en-US" dirty="0" smtClean="0"/>
              <a:t> Library</a:t>
            </a:r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1285875"/>
            <a:ext cx="8801100" cy="4962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14400" y="382166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38400" y="3728452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06730" y="472440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52800" y="1716156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77478" y="426720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13756" y="419100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46844" y="411607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85652" y="495300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151782" y="4724400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5800" y="4464398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88904" y="4217504"/>
            <a:ext cx="293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*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9424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an </a:t>
            </a:r>
            <a:r>
              <a:rPr lang="en-US" dirty="0" err="1" smtClean="0"/>
              <a:t>iRT</a:t>
            </a:r>
            <a:r>
              <a:rPr lang="en-US" dirty="0" smtClean="0"/>
              <a:t> Library</a:t>
            </a:r>
            <a:endParaRPr lang="en-US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190625"/>
            <a:ext cx="8248650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Straight Arrow Connector 6"/>
          <p:cNvCxnSpPr/>
          <p:nvPr/>
        </p:nvCxnSpPr>
        <p:spPr>
          <a:xfrm>
            <a:off x="1828800" y="2749826"/>
            <a:ext cx="495300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828800" y="4310270"/>
            <a:ext cx="1981200" cy="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Left Brace 8"/>
          <p:cNvSpPr/>
          <p:nvPr/>
        </p:nvSpPr>
        <p:spPr>
          <a:xfrm>
            <a:off x="228600" y="2133600"/>
            <a:ext cx="228600" cy="2590800"/>
          </a:xfrm>
          <a:prstGeom prst="lef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19600" y="5962454"/>
            <a:ext cx="7154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an </a:t>
            </a:r>
            <a:r>
              <a:rPr lang="en-US" dirty="0" err="1" smtClean="0"/>
              <a:t>iRT</a:t>
            </a:r>
            <a:r>
              <a:rPr lang="en-US" dirty="0" smtClean="0"/>
              <a:t> Library</a:t>
            </a:r>
            <a:endParaRPr lang="en-US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0383769"/>
              </p:ext>
            </p:extLst>
          </p:nvPr>
        </p:nvGraphicFramePr>
        <p:xfrm>
          <a:off x="152400" y="1066800"/>
          <a:ext cx="8839200" cy="5224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1219200" y="2057400"/>
            <a:ext cx="2362200" cy="838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732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an </a:t>
            </a:r>
            <a:r>
              <a:rPr lang="en-US" dirty="0" err="1" smtClean="0"/>
              <a:t>iRT</a:t>
            </a:r>
            <a:r>
              <a:rPr lang="en-US" dirty="0" smtClean="0"/>
              <a:t> Library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04925"/>
            <a:ext cx="8010525" cy="501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67200" y="5962454"/>
            <a:ext cx="7154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755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</a:t>
            </a:r>
            <a:r>
              <a:rPr lang="en-US" dirty="0" err="1" smtClean="0"/>
              <a:t>iRT</a:t>
            </a:r>
            <a:r>
              <a:rPr lang="en-US" dirty="0" smtClean="0"/>
              <a:t> Library (Prediction)</a:t>
            </a:r>
            <a:endParaRPr lang="en-US" dirty="0"/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257300"/>
            <a:ext cx="824865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Left Brace 8"/>
          <p:cNvSpPr/>
          <p:nvPr/>
        </p:nvSpPr>
        <p:spPr>
          <a:xfrm>
            <a:off x="228600" y="2209800"/>
            <a:ext cx="219075" cy="3048000"/>
          </a:xfrm>
          <a:prstGeom prst="leftBrac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6387548" y="2667000"/>
            <a:ext cx="38100" cy="30480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895600" y="4495800"/>
            <a:ext cx="19050" cy="12192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419600" y="5962454"/>
            <a:ext cx="71545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Score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931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49377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Welcome </a:t>
            </a:r>
            <a:r>
              <a:rPr lang="en-US" sz="2400" dirty="0"/>
              <a:t>from the Skyline team!</a:t>
            </a:r>
          </a:p>
          <a:p>
            <a:r>
              <a:rPr lang="en-US" sz="2400" b="1" dirty="0" err="1" smtClean="0"/>
              <a:t>iRT</a:t>
            </a:r>
            <a:r>
              <a:rPr lang="en-US" sz="2400" b="1" dirty="0" smtClean="0"/>
              <a:t> Retention Time Prediction</a:t>
            </a:r>
          </a:p>
          <a:p>
            <a:r>
              <a:rPr lang="en-US" sz="2400" dirty="0" smtClean="0"/>
              <a:t>Introduction with Brendan MacLean</a:t>
            </a:r>
          </a:p>
          <a:p>
            <a:pPr lvl="1"/>
            <a:r>
              <a:rPr lang="en-US" sz="2100" dirty="0" smtClean="0"/>
              <a:t>Overview </a:t>
            </a:r>
            <a:r>
              <a:rPr lang="en-US" sz="2100" dirty="0"/>
              <a:t>of </a:t>
            </a:r>
            <a:r>
              <a:rPr lang="en-US" sz="2100" dirty="0" err="1" smtClean="0"/>
              <a:t>iRT</a:t>
            </a:r>
            <a:r>
              <a:rPr lang="en-US" sz="2100" dirty="0" smtClean="0"/>
              <a:t> key concepts</a:t>
            </a:r>
          </a:p>
          <a:p>
            <a:r>
              <a:rPr lang="en-US" sz="2400" dirty="0" smtClean="0"/>
              <a:t>Tutorial with Brendan MacLean</a:t>
            </a:r>
          </a:p>
          <a:p>
            <a:pPr lvl="1"/>
            <a:r>
              <a:rPr lang="en-US" sz="2100" dirty="0" smtClean="0"/>
              <a:t>Calibrating and building an </a:t>
            </a:r>
            <a:r>
              <a:rPr lang="en-US" sz="2100" dirty="0" err="1" smtClean="0"/>
              <a:t>iRT</a:t>
            </a:r>
            <a:r>
              <a:rPr lang="en-US" sz="2100" dirty="0" smtClean="0"/>
              <a:t> library</a:t>
            </a:r>
            <a:endParaRPr lang="en-US" sz="2100" dirty="0"/>
          </a:p>
          <a:p>
            <a:pPr lvl="1"/>
            <a:r>
              <a:rPr lang="en-US" sz="2400" dirty="0" smtClean="0"/>
              <a:t>Using the </a:t>
            </a:r>
            <a:r>
              <a:rPr lang="en-US" sz="2400" dirty="0" err="1" smtClean="0"/>
              <a:t>iRT</a:t>
            </a:r>
            <a:r>
              <a:rPr lang="en-US" sz="2400" dirty="0" smtClean="0"/>
              <a:t> library for retention time prediction</a:t>
            </a:r>
          </a:p>
          <a:p>
            <a:pPr lvl="1"/>
            <a:endParaRPr lang="en-US" sz="2100" dirty="0" smtClean="0"/>
          </a:p>
          <a:p>
            <a:r>
              <a:rPr lang="en-US" sz="2400" dirty="0" smtClean="0"/>
              <a:t>Audience Q&amp;A – submit questions </a:t>
            </a:r>
            <a:r>
              <a:rPr lang="en-US" sz="2400" dirty="0"/>
              <a:t>to Google Form:</a:t>
            </a:r>
          </a:p>
          <a:p>
            <a:pPr marL="0" indent="0" algn="ctr">
              <a:buNone/>
            </a:pPr>
            <a:r>
              <a:rPr lang="en-US" sz="2400" b="1" u="sng" dirty="0">
                <a:hlinkClick r:id="rId2"/>
              </a:rPr>
              <a:t>https://skyline.gs.washington.edu/labkey/qa4skyline.url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26383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the </a:t>
            </a:r>
            <a:r>
              <a:rPr lang="en-US" dirty="0" err="1" smtClean="0"/>
              <a:t>iRT</a:t>
            </a:r>
            <a:r>
              <a:rPr lang="en-US" dirty="0" smtClean="0"/>
              <a:t> Library to Measure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257300"/>
            <a:ext cx="8248650" cy="5067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8265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SSRCalc</a:t>
            </a:r>
            <a:r>
              <a:rPr lang="en-US" dirty="0" smtClean="0"/>
              <a:t> Predictor Correlation</a:t>
            </a:r>
            <a:endParaRPr lang="en-US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675" y="1266825"/>
            <a:ext cx="8248650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2925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Calibrating, building and </a:t>
            </a:r>
            <a:r>
              <a:rPr lang="en-US" smtClean="0"/>
              <a:t>using an </a:t>
            </a:r>
            <a:r>
              <a:rPr lang="en-US" dirty="0" err="1" smtClean="0"/>
              <a:t>iRT</a:t>
            </a:r>
            <a:r>
              <a:rPr lang="en-US" dirty="0" smtClean="0"/>
              <a:t> library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03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Learn More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iRT</a:t>
            </a:r>
            <a:r>
              <a:rPr lang="en-US" dirty="0" smtClean="0"/>
              <a:t> Retention Time Prediction Tutorial</a:t>
            </a:r>
          </a:p>
          <a:p>
            <a:endParaRPr lang="en-US" sz="800" dirty="0" smtClean="0"/>
          </a:p>
          <a:p>
            <a:r>
              <a:rPr lang="en-US" dirty="0" smtClean="0"/>
              <a:t>Webinar #8: TBD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Tuesday, June 16</a:t>
            </a:r>
          </a:p>
          <a:p>
            <a:endParaRPr lang="en-US" sz="800" dirty="0" smtClean="0"/>
          </a:p>
          <a:p>
            <a:r>
              <a:rPr lang="en-US" dirty="0" smtClean="0"/>
              <a:t>Workshop and ASMS</a:t>
            </a:r>
          </a:p>
          <a:p>
            <a:r>
              <a:rPr lang="en-US" dirty="0" smtClean="0"/>
              <a:t>Skyline User Group Meeting at ASMS </a:t>
            </a:r>
          </a:p>
          <a:p>
            <a:pPr lvl="1"/>
            <a:r>
              <a:rPr lang="en-US" dirty="0" smtClean="0"/>
              <a:t>May 31 at Old Post Office, St. Louis, MO</a:t>
            </a:r>
          </a:p>
          <a:p>
            <a:r>
              <a:rPr lang="en-US" dirty="0"/>
              <a:t>Workshop in Rio de </a:t>
            </a:r>
            <a:r>
              <a:rPr lang="en-US" dirty="0" err="1"/>
              <a:t>Janiero</a:t>
            </a:r>
            <a:r>
              <a:rPr lang="en-US" dirty="0"/>
              <a:t>, August 31-September 2</a:t>
            </a:r>
          </a:p>
          <a:p>
            <a:r>
              <a:rPr lang="en-US" dirty="0" smtClean="0"/>
              <a:t>Workshop in Puerto Vallarta, November</a:t>
            </a:r>
          </a:p>
          <a:p>
            <a:r>
              <a:rPr lang="en-US" dirty="0" smtClean="0"/>
              <a:t>Weeklong Course at PRBB, Barcelona,</a:t>
            </a:r>
          </a:p>
          <a:p>
            <a:pPr lvl="1"/>
            <a:r>
              <a:rPr lang="en-US" dirty="0" smtClean="0"/>
              <a:t>November 15-20</a:t>
            </a:r>
          </a:p>
        </p:txBody>
      </p:sp>
    </p:spTree>
    <p:extLst>
      <p:ext uri="{BB962C8B-B14F-4D97-AF65-F5344CB8AC3E}">
        <p14:creationId xmlns:p14="http://schemas.microsoft.com/office/powerpoint/2010/main" val="4288728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86800" cy="4937760"/>
          </a:xfrm>
        </p:spPr>
        <p:txBody>
          <a:bodyPr/>
          <a:lstStyle/>
          <a:p>
            <a:r>
              <a:rPr lang="en-US" dirty="0" smtClean="0"/>
              <a:t>Ask any questions you have on </a:t>
            </a:r>
            <a:r>
              <a:rPr lang="en-US" dirty="0" err="1" smtClean="0"/>
              <a:t>iRT</a:t>
            </a:r>
            <a:r>
              <a:rPr lang="en-US" dirty="0" smtClean="0"/>
              <a:t> at the following form: 	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 smtClean="0">
                <a:hlinkClick r:id="rId2"/>
              </a:rPr>
              <a:t>https</a:t>
            </a:r>
            <a:r>
              <a:rPr lang="en-US" b="1" u="sng" dirty="0">
                <a:hlinkClick r:id="rId2"/>
              </a:rPr>
              <a:t>://</a:t>
            </a:r>
            <a:r>
              <a:rPr lang="en-US" sz="2400" b="1" u="sng" dirty="0">
                <a:hlinkClick r:id="rId2"/>
              </a:rPr>
              <a:t>skyline.gs.washington.edu/labkey/qa4skyline.url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Take the post-webinar survey:</a:t>
            </a:r>
            <a:br>
              <a:rPr lang="en-US" dirty="0" smtClean="0"/>
            </a:br>
            <a:endParaRPr lang="en-US" dirty="0"/>
          </a:p>
          <a:p>
            <a:pPr marL="0" indent="0">
              <a:buNone/>
            </a:pPr>
            <a:r>
              <a:rPr lang="en-US" sz="2400" b="1" u="sng" dirty="0">
                <a:hlinkClick r:id="rId3"/>
              </a:rPr>
              <a:t>https://skyline.gs.washington.edu/labkey/survey4webinar.url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437940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11125"/>
            <a:ext cx="6248400" cy="990600"/>
          </a:xfrm>
        </p:spPr>
        <p:txBody>
          <a:bodyPr anchor="ctr">
            <a:normAutofit/>
          </a:bodyPr>
          <a:lstStyle/>
          <a:p>
            <a:r>
              <a:rPr lang="en-US" dirty="0" smtClean="0"/>
              <a:t>Tutorial Webinar #7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450" y="1485900"/>
            <a:ext cx="8382000" cy="46482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dirty="0" smtClean="0"/>
          </a:p>
          <a:p>
            <a:pPr marL="0" indent="0" algn="ctr">
              <a:buNone/>
            </a:pPr>
            <a:r>
              <a:rPr lang="en-US" sz="2400" dirty="0" smtClean="0"/>
              <a:t>This </a:t>
            </a:r>
            <a:r>
              <a:rPr lang="en-US" sz="2400" dirty="0"/>
              <a:t>ends this Skyline Tutorial Webinar.</a:t>
            </a:r>
          </a:p>
          <a:p>
            <a:pPr marL="0" indent="0" algn="ctr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Please give us feedback on the webinar at the following survey: </a:t>
            </a:r>
          </a:p>
          <a:p>
            <a:pPr marL="0" indent="0" algn="ctr">
              <a:buNone/>
            </a:pPr>
            <a:r>
              <a:rPr lang="en-US" sz="2000" b="1" u="sng" dirty="0">
                <a:hlinkClick r:id="rId2"/>
              </a:rPr>
              <a:t>https://</a:t>
            </a:r>
            <a:r>
              <a:rPr lang="en-US" sz="2000" b="1" u="sng" dirty="0" smtClean="0">
                <a:hlinkClick r:id="rId2"/>
              </a:rPr>
              <a:t>skyline.gs.washington.edu/labkey/survey4webinar.url</a:t>
            </a:r>
            <a:endParaRPr lang="en-US" sz="2000" b="1" u="sng" dirty="0" smtClean="0"/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A recording of today’s meeting will be available shortly at the Skyline website. </a:t>
            </a:r>
          </a:p>
          <a:p>
            <a:pPr marL="0" indent="0" algn="ctr">
              <a:buNone/>
            </a:pPr>
            <a:endParaRPr lang="en-US" sz="2000" dirty="0"/>
          </a:p>
          <a:p>
            <a:pPr marL="0" indent="0" algn="ctr">
              <a:buNone/>
            </a:pPr>
            <a:r>
              <a:rPr lang="en-US" sz="2000" dirty="0" smtClean="0"/>
              <a:t>We </a:t>
            </a:r>
            <a:r>
              <a:rPr lang="en-US" sz="2000" dirty="0"/>
              <a:t>look forward to </a:t>
            </a:r>
            <a:r>
              <a:rPr lang="en-US" sz="2000" dirty="0" smtClean="0"/>
              <a:t>seeing you at a future Skyline Tutorial Webinar. </a:t>
            </a:r>
            <a:endParaRPr lang="en-US" sz="24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52400"/>
            <a:ext cx="243840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20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Prior Knowledge and Consistency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Based on empirical measurement</a:t>
            </a:r>
          </a:p>
          <a:p>
            <a:r>
              <a:rPr lang="en-US" dirty="0" smtClean="0"/>
              <a:t>Powerful enough to be used cross-lab / cross experiment</a:t>
            </a:r>
          </a:p>
          <a:p>
            <a:r>
              <a:rPr lang="en-US" dirty="0" smtClean="0"/>
              <a:t>More powerful run-to-run</a:t>
            </a:r>
          </a:p>
          <a:p>
            <a:endParaRPr lang="en-US" dirty="0" smtClean="0"/>
          </a:p>
          <a:p>
            <a:r>
              <a:rPr lang="en-US" dirty="0" smtClean="0"/>
              <a:t>Relative </a:t>
            </a:r>
            <a:r>
              <a:rPr lang="en-US" dirty="0"/>
              <a:t>ion abundance</a:t>
            </a:r>
          </a:p>
          <a:p>
            <a:pPr lvl="1"/>
            <a:r>
              <a:rPr lang="en-US" dirty="0" smtClean="0"/>
              <a:t>Library: Spectral and chromatogram</a:t>
            </a:r>
          </a:p>
          <a:p>
            <a:pPr lvl="1"/>
            <a:r>
              <a:rPr lang="en-US" dirty="0" smtClean="0"/>
              <a:t>Prediction: Zhang, Anal. Chem., 2004</a:t>
            </a:r>
            <a:endParaRPr lang="en-US" dirty="0"/>
          </a:p>
          <a:p>
            <a:r>
              <a:rPr lang="en-US" dirty="0"/>
              <a:t>Retention time</a:t>
            </a:r>
          </a:p>
          <a:p>
            <a:pPr lvl="1"/>
            <a:r>
              <a:rPr lang="en-US" dirty="0" smtClean="0"/>
              <a:t>Library: </a:t>
            </a:r>
            <a:r>
              <a:rPr lang="en-US" dirty="0" err="1" smtClean="0"/>
              <a:t>iRT</a:t>
            </a:r>
            <a:r>
              <a:rPr lang="en-US" dirty="0" smtClean="0"/>
              <a:t> (and AMT)</a:t>
            </a:r>
          </a:p>
          <a:p>
            <a:pPr lvl="1"/>
            <a:r>
              <a:rPr lang="en-US" dirty="0" smtClean="0"/>
              <a:t>Prediction: </a:t>
            </a:r>
            <a:r>
              <a:rPr lang="en-US" dirty="0" err="1" smtClean="0"/>
              <a:t>Krokhin</a:t>
            </a:r>
            <a:r>
              <a:rPr lang="en-US" dirty="0" smtClean="0"/>
              <a:t>, Anal. Chem., 2006 (</a:t>
            </a:r>
            <a:r>
              <a:rPr lang="en-US" dirty="0" err="1" smtClean="0"/>
              <a:t>SSRCalc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94638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Chromatography-based Quantification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Hypothesis testing (Verification)</a:t>
            </a:r>
          </a:p>
          <a:p>
            <a:endParaRPr lang="en-US" dirty="0" smtClean="0"/>
          </a:p>
          <a:p>
            <a:r>
              <a:rPr lang="en-US" dirty="0" smtClean="0"/>
              <a:t>SRM</a:t>
            </a:r>
            <a:endParaRPr lang="en-US" dirty="0"/>
          </a:p>
          <a:p>
            <a:r>
              <a:rPr lang="en-US" dirty="0" smtClean="0"/>
              <a:t>PRM</a:t>
            </a:r>
          </a:p>
          <a:p>
            <a:r>
              <a:rPr lang="en-US" dirty="0"/>
              <a:t>MS1 chromatogram extraction (DDA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/>
              <a:t>Data independent acquisition (</a:t>
            </a:r>
            <a:r>
              <a:rPr lang="en-US" dirty="0" smtClean="0"/>
              <a:t>DIA)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 descr="skyline_logo_v_white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2800" y="1219200"/>
            <a:ext cx="1455356" cy="1957330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6862862"/>
              </p:ext>
            </p:extLst>
          </p:nvPr>
        </p:nvGraphicFramePr>
        <p:xfrm>
          <a:off x="1447800" y="4450080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Acquisition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Targeted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Survey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More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/>
                        <a:t>PRM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Less Selective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DDA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3505200" y="4800600"/>
            <a:ext cx="1981200" cy="762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13" idx="0"/>
            <a:endCxn id="6" idx="2"/>
          </p:cNvCxnSpPr>
          <p:nvPr/>
        </p:nvCxnSpPr>
        <p:spPr>
          <a:xfrm flipV="1">
            <a:off x="3648545" y="5562600"/>
            <a:ext cx="847255" cy="39266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458155" y="5955268"/>
            <a:ext cx="2380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Scheduling &amp; Detection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534025" y="4800600"/>
            <a:ext cx="1981200" cy="381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/>
          <p:cNvCxnSpPr>
            <a:stCxn id="21" idx="0"/>
            <a:endCxn id="19" idx="2"/>
          </p:cNvCxnSpPr>
          <p:nvPr/>
        </p:nvCxnSpPr>
        <p:spPr>
          <a:xfrm flipH="1" flipV="1">
            <a:off x="6524625" y="5181600"/>
            <a:ext cx="1352785" cy="77366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87020" y="5955268"/>
            <a:ext cx="2380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Extraction &amp; Detection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534025" y="5181600"/>
            <a:ext cx="1981200" cy="38100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stCxn id="29" idx="0"/>
            <a:endCxn id="27" idx="2"/>
          </p:cNvCxnSpPr>
          <p:nvPr/>
        </p:nvCxnSpPr>
        <p:spPr>
          <a:xfrm flipV="1">
            <a:off x="5829888" y="5562600"/>
            <a:ext cx="694737" cy="392668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411375" y="5955268"/>
            <a:ext cx="837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Source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945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/>
      <p:bldP spid="19" grpId="0" animBg="1"/>
      <p:bldP spid="21" grpId="0"/>
      <p:bldP spid="27" grpId="0" animBg="1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Retention Time Alignment by ID in DDA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1207085"/>
            <a:ext cx="6343650" cy="531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435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Retention Times for SIVPSGASTGVHEALEMR</a:t>
            </a:r>
            <a:endParaRPr lang="en-US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05948"/>
            <a:ext cx="8465951" cy="5136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14800" y="6400800"/>
            <a:ext cx="1486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Logical Order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712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Retention Times for SIVPSGASTGVHEALEMR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654999" y="6400800"/>
            <a:ext cx="221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Acquired Time Order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829" y="1199322"/>
            <a:ext cx="8470371" cy="5138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2233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Retention Times for SIVPSGASTGVHEALEMR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038600" y="6400800"/>
            <a:ext cx="1484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Aligned Times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198924"/>
            <a:ext cx="8470371" cy="5138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46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iRT</a:t>
            </a:r>
            <a:r>
              <a:rPr lang="en-US" dirty="0" smtClean="0"/>
              <a:t> Standard Peptides</a:t>
            </a:r>
            <a:endParaRPr lang="en-US" dirty="0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295400"/>
            <a:ext cx="7429500" cy="265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657600"/>
            <a:ext cx="74676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>
            <a:off x="1676400" y="3429000"/>
            <a:ext cx="304800" cy="1524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133600" y="3429000"/>
            <a:ext cx="914400" cy="15621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86000" y="3429000"/>
            <a:ext cx="1314450" cy="14478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438400" y="3429000"/>
            <a:ext cx="1447800" cy="12954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514600" y="3429000"/>
            <a:ext cx="1828800" cy="12954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628900" y="3429000"/>
            <a:ext cx="1943100" cy="1143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743200" y="3429000"/>
            <a:ext cx="2133600" cy="10668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2971800" y="3429000"/>
            <a:ext cx="2438400" cy="10668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276600" y="3429000"/>
            <a:ext cx="2895600" cy="1143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505200" y="3429000"/>
            <a:ext cx="3352800" cy="1143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810000" y="3429000"/>
            <a:ext cx="3657600" cy="1143000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676646" y="6412468"/>
            <a:ext cx="22387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Escher, Proteomics, 2012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76780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24762</TotalTime>
  <Words>470</Words>
  <Application>Microsoft Office PowerPoint</Application>
  <PresentationFormat>On-screen Show (4:3)</PresentationFormat>
  <Paragraphs>134</Paragraphs>
  <Slides>25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Origin</vt:lpstr>
      <vt:lpstr>Office Theme</vt:lpstr>
      <vt:lpstr>  iRT Retention Time Prediction with Skyline </vt:lpstr>
      <vt:lpstr>Agenda</vt:lpstr>
      <vt:lpstr>Prior Knowledge and Consistency</vt:lpstr>
      <vt:lpstr>Chromatography-based Quantification</vt:lpstr>
      <vt:lpstr>Retention Time Alignment by ID in DDA</vt:lpstr>
      <vt:lpstr>Retention Times for SIVPSGASTGVHEALEMR</vt:lpstr>
      <vt:lpstr>Retention Times for SIVPSGASTGVHEALEMR</vt:lpstr>
      <vt:lpstr>Retention Times for SIVPSGASTGVHEALEMR</vt:lpstr>
      <vt:lpstr>iRT Standard Peptides</vt:lpstr>
      <vt:lpstr>Retention Time Alignment by Standards</vt:lpstr>
      <vt:lpstr>iRT Standard Attributes</vt:lpstr>
      <vt:lpstr>Defining an iRT Scale</vt:lpstr>
      <vt:lpstr>Defining an iRT Scale</vt:lpstr>
      <vt:lpstr>Defining an iRT Scale</vt:lpstr>
      <vt:lpstr>Building an iRT Library</vt:lpstr>
      <vt:lpstr>Building an iRT Library</vt:lpstr>
      <vt:lpstr>Building an iRT Library</vt:lpstr>
      <vt:lpstr>Building an iRT Library</vt:lpstr>
      <vt:lpstr>Using the iRT Library (Prediction)</vt:lpstr>
      <vt:lpstr>Using the iRT Library to Measure</vt:lpstr>
      <vt:lpstr>SSRCalc Predictor Correlation</vt:lpstr>
      <vt:lpstr>Tutorial</vt:lpstr>
      <vt:lpstr>Learn More</vt:lpstr>
      <vt:lpstr>Questions?</vt:lpstr>
      <vt:lpstr>Tutorial Webinar #7</vt:lpstr>
    </vt:vector>
  </TitlesOfParts>
  <Company>Sony Electronics,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Skyline – SRM Method Builder</dc:title>
  <dc:creator>Brendan</dc:creator>
  <cp:lastModifiedBy>Nat Brace</cp:lastModifiedBy>
  <cp:revision>416</cp:revision>
  <dcterms:created xsi:type="dcterms:W3CDTF">2009-03-04T19:02:29Z</dcterms:created>
  <dcterms:modified xsi:type="dcterms:W3CDTF">2015-05-13T02:57:41Z</dcterms:modified>
</cp:coreProperties>
</file>