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2"/>
  </p:notesMasterIdLst>
  <p:sldIdLst>
    <p:sldId id="565" r:id="rId3"/>
    <p:sldId id="566" r:id="rId4"/>
    <p:sldId id="567" r:id="rId5"/>
    <p:sldId id="568" r:id="rId6"/>
    <p:sldId id="569" r:id="rId7"/>
    <p:sldId id="570" r:id="rId8"/>
    <p:sldId id="571" r:id="rId9"/>
    <p:sldId id="573" r:id="rId10"/>
    <p:sldId id="577" r:id="rId11"/>
    <p:sldId id="578" r:id="rId12"/>
    <p:sldId id="579" r:id="rId13"/>
    <p:sldId id="580" r:id="rId14"/>
    <p:sldId id="581" r:id="rId15"/>
    <p:sldId id="582" r:id="rId16"/>
    <p:sldId id="583" r:id="rId17"/>
    <p:sldId id="553" r:id="rId18"/>
    <p:sldId id="574" r:id="rId19"/>
    <p:sldId id="575" r:id="rId20"/>
    <p:sldId id="5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00" autoAdjust="0"/>
    <p:restoredTop sz="86395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Confidence in</a:t>
            </a:r>
            <a:r>
              <a:rPr lang="en-US" baseline="0" dirty="0" smtClean="0"/>
              <a:t> what is being measured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9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03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82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0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99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07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42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6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1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02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57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4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Welcome to the sixth in a series of tutorial webinars designed to help you get the most out of Skyline proteomics software.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We’ll begin shortly …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/>
            <a:r>
              <a:rPr lang="en-US" sz="2000" b="1" dirty="0">
                <a:solidFill>
                  <a:srgbClr val="000000"/>
                </a:solidFill>
              </a:rPr>
              <a:t>Webinar 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00"/>
                </a:highlight>
              </a:rPr>
              <a:t>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dirty="0" smtClean="0"/>
              <a:t>Click on the telephone icon in the </a:t>
            </a:r>
            <a:r>
              <a:rPr lang="en-US" sz="1700" dirty="0" err="1" smtClean="0"/>
              <a:t>JoinMe</a:t>
            </a:r>
            <a:r>
              <a:rPr lang="en-US" sz="1700" dirty="0" smtClean="0"/>
              <a:t> toolbar - </a:t>
            </a:r>
            <a:r>
              <a:rPr lang="en-US" sz="1700" b="1" dirty="0" smtClean="0">
                <a:solidFill>
                  <a:srgbClr val="FF0000"/>
                </a:solidFill>
              </a:rPr>
              <a:t>circled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/>
              <a:t>here </a:t>
            </a:r>
            <a:r>
              <a:rPr lang="en-US" sz="1700" dirty="0" smtClean="0">
                <a:sym typeface="Wingdings" panose="05000000000000000000" pitchFamily="2" charset="2"/>
              </a:rPr>
              <a:t></a:t>
            </a:r>
            <a:endParaRPr lang="en-US" sz="1700" dirty="0" smtClean="0"/>
          </a:p>
          <a:p>
            <a:pPr marL="274320" lvl="1" indent="0">
              <a:buNone/>
            </a:pPr>
            <a:r>
              <a:rPr lang="en-US" sz="1700" dirty="0" smtClean="0"/>
              <a:t>You then have the choice to either: </a:t>
            </a:r>
          </a:p>
          <a:p>
            <a:pPr lvl="1"/>
            <a:r>
              <a:rPr lang="en-US" sz="1700" dirty="0" smtClean="0"/>
              <a:t>Connect by phone (US and International numbers) </a:t>
            </a:r>
          </a:p>
          <a:p>
            <a:pPr lvl="1"/>
            <a:r>
              <a:rPr lang="en-US" sz="1700" dirty="0" smtClean="0"/>
              <a:t>Connect by internet – a short, temporary software download is required.</a:t>
            </a:r>
          </a:p>
          <a:p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Submit </a:t>
            </a:r>
            <a:r>
              <a:rPr lang="en-US" sz="2000" b="1" dirty="0">
                <a:solidFill>
                  <a:srgbClr val="000000"/>
                </a:solidFill>
              </a:rPr>
              <a:t>Skyline Questions: </a:t>
            </a:r>
            <a:r>
              <a:rPr lang="en-US" sz="2100" dirty="0" smtClean="0">
                <a:solidFill>
                  <a:srgbClr val="000000"/>
                </a:solidFill>
              </a:rPr>
              <a:t>Use this form to submit Skyline questions to the team – we will try to answer as many as possible</a:t>
            </a:r>
            <a:r>
              <a:rPr lang="en-US" sz="2100" dirty="0">
                <a:solidFill>
                  <a:srgbClr val="000000"/>
                </a:solidFill>
              </a:rPr>
              <a:t>: </a:t>
            </a:r>
            <a:endParaRPr lang="en-US" sz="2100" dirty="0" smtClean="0">
              <a:solidFill>
                <a:srgbClr val="000000"/>
              </a:solidFill>
            </a:endParaRPr>
          </a:p>
          <a:p>
            <a:r>
              <a:rPr lang="en-US" sz="2100" dirty="0" smtClean="0">
                <a:solidFill>
                  <a:srgbClr val="000000"/>
                </a:solidFill>
              </a:rPr>
              <a:t>The QA link will also be available in the chat window – to open your chat window click the bubble icon – </a:t>
            </a:r>
            <a:r>
              <a:rPr lang="en-US" sz="2100" b="1" dirty="0" smtClean="0">
                <a:solidFill>
                  <a:srgbClr val="FF0000"/>
                </a:solidFill>
              </a:rPr>
              <a:t>circled</a:t>
            </a:r>
            <a:r>
              <a:rPr lang="en-US" sz="2100" dirty="0" smtClean="0">
                <a:solidFill>
                  <a:srgbClr val="000000"/>
                </a:solidFill>
              </a:rPr>
              <a:t> here </a:t>
            </a:r>
            <a:r>
              <a:rPr lang="en-US" sz="21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429000"/>
            <a:ext cx="1644650" cy="52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5562600"/>
            <a:ext cx="1600200" cy="50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6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Haptoglobin</a:t>
            </a:r>
            <a:r>
              <a:rPr lang="pt-BR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29540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73380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980" y="1143000"/>
            <a:ext cx="18982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LQTEGDGIYTLNSEK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456393" y="6096001"/>
            <a:ext cx="3310933" cy="542997"/>
            <a:chOff x="1456393" y="6096001"/>
            <a:chExt cx="3310933" cy="542997"/>
          </a:xfrm>
        </p:grpSpPr>
        <p:sp>
          <p:nvSpPr>
            <p:cNvPr id="4" name="Left Brace 3"/>
            <p:cNvSpPr/>
            <p:nvPr/>
          </p:nvSpPr>
          <p:spPr>
            <a:xfrm rot="16200000">
              <a:off x="2980692" y="4571702"/>
              <a:ext cx="262335" cy="331093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14901" y="6269666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Diseased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00600" y="6096001"/>
            <a:ext cx="3310933" cy="542997"/>
            <a:chOff x="4800600" y="6096001"/>
            <a:chExt cx="3310933" cy="542997"/>
          </a:xfrm>
        </p:grpSpPr>
        <p:sp>
          <p:nvSpPr>
            <p:cNvPr id="8" name="Left Brace 7"/>
            <p:cNvSpPr/>
            <p:nvPr/>
          </p:nvSpPr>
          <p:spPr>
            <a:xfrm rot="16200000">
              <a:off x="6324899" y="4571702"/>
              <a:ext cx="262335" cy="331093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64101" y="6269666"/>
              <a:ext cx="897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Healthy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3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Haptoglobin</a:t>
            </a:r>
            <a:r>
              <a:rPr lang="pt-BR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306414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3979" y="1143000"/>
            <a:ext cx="18982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LQTEGDGIYTLNSEK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46587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2080" y="3132237"/>
            <a:ext cx="783182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2080" y="3475137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SVVDIGLIK 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553194" y="6010937"/>
            <a:ext cx="3310933" cy="542997"/>
            <a:chOff x="1456393" y="6096001"/>
            <a:chExt cx="3310933" cy="542997"/>
          </a:xfrm>
        </p:grpSpPr>
        <p:sp>
          <p:nvSpPr>
            <p:cNvPr id="10" name="Left Brace 9"/>
            <p:cNvSpPr/>
            <p:nvPr/>
          </p:nvSpPr>
          <p:spPr>
            <a:xfrm rot="16200000">
              <a:off x="2980692" y="4571702"/>
              <a:ext cx="262335" cy="331093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14901" y="6269666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Diseased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97401" y="6010937"/>
            <a:ext cx="3310933" cy="542997"/>
            <a:chOff x="4800600" y="6096001"/>
            <a:chExt cx="3310933" cy="542997"/>
          </a:xfrm>
        </p:grpSpPr>
        <p:sp>
          <p:nvSpPr>
            <p:cNvPr id="13" name="Left Brace 12"/>
            <p:cNvSpPr/>
            <p:nvPr/>
          </p:nvSpPr>
          <p:spPr>
            <a:xfrm rot="16200000">
              <a:off x="6324899" y="4571702"/>
              <a:ext cx="262335" cy="331093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64101" y="6269666"/>
              <a:ext cx="897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Healthy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978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Mitochondrial 39S ribosomal protein L9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343025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86715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980" y="1143000"/>
            <a:ext cx="1823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/>
              <a:t>C</a:t>
            </a:r>
            <a:r>
              <a:rPr lang="en-US" sz="1400" dirty="0"/>
              <a:t>SSLLWAGAAWLR 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723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Mitochondrial 39S ribosomal protein L9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304925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386715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2080" y="3124200"/>
            <a:ext cx="771752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2080" y="3654623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SVVDIGLIK 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73980" y="1143000"/>
            <a:ext cx="1823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/>
              <a:t>C</a:t>
            </a:r>
            <a:r>
              <a:rPr lang="en-US" sz="1400" dirty="0"/>
              <a:t>SSLLWAGAAWLR 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890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C</a:t>
            </a:r>
            <a:r>
              <a:rPr lang="en-US" dirty="0"/>
              <a:t>SSLLWAGAAWLR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1295400"/>
            <a:ext cx="13131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H_159_REP1   </a:t>
            </a:r>
            <a:endParaRPr lang="en-US" sz="1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47825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19250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286507" y="1295400"/>
            <a:ext cx="1266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D_138_REP3  </a:t>
            </a:r>
            <a:endParaRPr lang="en-US" sz="1400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47825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4095750"/>
            <a:ext cx="75819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1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Truncated and Missing Peaks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1479437"/>
            <a:ext cx="7643813" cy="484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9400" y="114300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TGTNLMDFLSR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5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Effective Data Processing and Interrogation with Skyline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NEW! </a:t>
            </a:r>
            <a:r>
              <a:rPr lang="en-US" dirty="0" smtClean="0"/>
              <a:t>Grouped Studies Tutorial</a:t>
            </a:r>
          </a:p>
          <a:p>
            <a:endParaRPr lang="en-US" sz="800" dirty="0" smtClean="0"/>
          </a:p>
          <a:p>
            <a:r>
              <a:rPr lang="en-US" dirty="0" smtClean="0"/>
              <a:t>Webinar #7: </a:t>
            </a:r>
            <a:r>
              <a:rPr lang="en-US" dirty="0" err="1" smtClean="0"/>
              <a:t>iRT</a:t>
            </a:r>
            <a:r>
              <a:rPr lang="en-US" dirty="0" smtClean="0"/>
              <a:t> or Isotope Labeled Standards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Tuesday, May 12</a:t>
            </a:r>
          </a:p>
          <a:p>
            <a:endParaRPr lang="en-US" sz="800" dirty="0" smtClean="0"/>
          </a:p>
          <a:p>
            <a:r>
              <a:rPr lang="en-US" dirty="0" smtClean="0"/>
              <a:t>Workshop and ASMS</a:t>
            </a:r>
          </a:p>
          <a:p>
            <a:r>
              <a:rPr lang="en-US" dirty="0" smtClean="0"/>
              <a:t>Skyline User Group Meeting at ASMS </a:t>
            </a:r>
          </a:p>
          <a:p>
            <a:pPr lvl="1"/>
            <a:r>
              <a:rPr lang="en-US" dirty="0" smtClean="0"/>
              <a:t>May 31 at Old Post Office, St. Louis, MO</a:t>
            </a:r>
          </a:p>
          <a:p>
            <a:r>
              <a:rPr lang="en-US" dirty="0"/>
              <a:t>Workshop in Rio de </a:t>
            </a:r>
            <a:r>
              <a:rPr lang="en-US" dirty="0" err="1"/>
              <a:t>Janiero</a:t>
            </a:r>
            <a:r>
              <a:rPr lang="en-US" dirty="0"/>
              <a:t>, August 31-September 2</a:t>
            </a:r>
          </a:p>
          <a:p>
            <a:r>
              <a:rPr lang="en-US" dirty="0" smtClean="0"/>
              <a:t>Workshop in Puerto Vallarta, November</a:t>
            </a:r>
          </a:p>
          <a:p>
            <a:r>
              <a:rPr lang="en-US" dirty="0" smtClean="0"/>
              <a:t>Weeklong Course at PRBB, Barcelona,</a:t>
            </a:r>
          </a:p>
          <a:p>
            <a:pPr lvl="1"/>
            <a:r>
              <a:rPr lang="en-US" dirty="0" smtClean="0"/>
              <a:t>November 15-20</a:t>
            </a:r>
          </a:p>
        </p:txBody>
      </p:sp>
    </p:spTree>
    <p:extLst>
      <p:ext uri="{BB962C8B-B14F-4D97-AF65-F5344CB8AC3E}">
        <p14:creationId xmlns:p14="http://schemas.microsoft.com/office/powerpoint/2010/main" val="42887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Ask any questions you have on this month’s topic, Effective Data Processing,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600" u="sng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2600" u="sng" dirty="0">
                <a:solidFill>
                  <a:schemeClr val="tx1"/>
                </a:solidFill>
                <a:hlinkClick r:id="rId2"/>
              </a:rPr>
              <a:t>://tinyurl.com/QA4Skyline</a:t>
            </a:r>
            <a:r>
              <a:rPr lang="en-US" sz="2600" u="sng" dirty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://tinyurl.com/Survey4Webinar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65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u="sng" dirty="0">
                <a:hlinkClick r:id="rId2"/>
              </a:rPr>
              <a:t>http://tinyurl.com/Survey4Webinar</a:t>
            </a:r>
            <a:r>
              <a:rPr lang="en-US" sz="2000" dirty="0"/>
              <a:t> </a:t>
            </a: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7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Effective Data Processing </a:t>
            </a:r>
            <a:r>
              <a:rPr lang="en-US" sz="3200" dirty="0" smtClean="0">
                <a:latin typeface="Bookman Old Style" panose="02050604050505020204" pitchFamily="18" charset="0"/>
              </a:rPr>
              <a:t>and Interrogation with Skyline</a:t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1295400"/>
            <a:ext cx="42672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#6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 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400" b="1" dirty="0"/>
              <a:t>Effective Data Processing and </a:t>
            </a:r>
            <a:r>
              <a:rPr lang="en-US" sz="2400" b="1" dirty="0" smtClean="0"/>
              <a:t>Interrogation</a:t>
            </a:r>
          </a:p>
          <a:p>
            <a:r>
              <a:rPr lang="en-US" sz="2400" dirty="0" smtClean="0"/>
              <a:t>Introduction with Brendan MacLean</a:t>
            </a:r>
          </a:p>
          <a:p>
            <a:pPr lvl="1"/>
            <a:r>
              <a:rPr lang="en-US" sz="2100" dirty="0"/>
              <a:t>Brief overview of refinement by peptide/protein </a:t>
            </a:r>
            <a:r>
              <a:rPr lang="en-US" sz="2100" dirty="0" smtClean="0"/>
              <a:t>differentiation</a:t>
            </a:r>
          </a:p>
          <a:p>
            <a:r>
              <a:rPr lang="en-US" sz="2400" dirty="0" smtClean="0"/>
              <a:t>Tutorial with Brendan MacLean</a:t>
            </a:r>
          </a:p>
          <a:p>
            <a:pPr lvl="1"/>
            <a:r>
              <a:rPr lang="en-US" sz="2100" dirty="0"/>
              <a:t>Effective grouped study data processing and QC</a:t>
            </a:r>
          </a:p>
          <a:p>
            <a:pPr lvl="1"/>
            <a:r>
              <a:rPr lang="en-US" sz="2100" dirty="0"/>
              <a:t>Sneak peak: Group Comparison features in Skyline 3.1</a:t>
            </a:r>
            <a:endParaRPr lang="en-US" sz="2400" dirty="0" smtClean="0"/>
          </a:p>
          <a:p>
            <a:pPr lvl="1"/>
            <a:endParaRPr lang="en-US" sz="21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tinyurl.com/QA4Skyline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3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a Broader Hypothesis</a:t>
            </a:r>
            <a:endParaRPr lang="en-US" dirty="0"/>
          </a:p>
        </p:txBody>
      </p:sp>
      <p:pic>
        <p:nvPicPr>
          <p:cNvPr id="4" name="Content Placeholder 3" descr="filter_256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590800"/>
            <a:ext cx="2438400" cy="2438400"/>
          </a:xfrm>
        </p:spPr>
      </p:pic>
      <p:sp>
        <p:nvSpPr>
          <p:cNvPr id="5" name="Rounded Rectangle 4"/>
          <p:cNvSpPr/>
          <p:nvPr/>
        </p:nvSpPr>
        <p:spPr>
          <a:xfrm>
            <a:off x="3733800" y="5486400"/>
            <a:ext cx="1676400" cy="6858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Quantitative Assay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ircular Arrow 6"/>
          <p:cNvSpPr/>
          <p:nvPr/>
        </p:nvSpPr>
        <p:spPr>
          <a:xfrm>
            <a:off x="2819400" y="50292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0" y="16764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Unrefined 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48000" y="1676400"/>
            <a:ext cx="12954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Spectral Libraries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600200" y="16764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RT Prediction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19800" y="1676400"/>
            <a:ext cx="1600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Previous Measurements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52600" y="3276600"/>
            <a:ext cx="1676400" cy="8382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Targeted Method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Refinement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914400" y="28194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" name="Curved Connector 23"/>
          <p:cNvCxnSpPr>
            <a:stCxn id="10" idx="2"/>
          </p:cNvCxnSpPr>
          <p:nvPr/>
        </p:nvCxnSpPr>
        <p:spPr>
          <a:xfrm rot="16200000" flipH="1">
            <a:off x="3200400" y="1219200"/>
            <a:ext cx="381000" cy="2362200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9" idx="2"/>
          </p:cNvCxnSpPr>
          <p:nvPr/>
        </p:nvCxnSpPr>
        <p:spPr>
          <a:xfrm rot="16200000" flipH="1">
            <a:off x="3943350" y="1962150"/>
            <a:ext cx="381000" cy="8763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8" idx="2"/>
          </p:cNvCxnSpPr>
          <p:nvPr/>
        </p:nvCxnSpPr>
        <p:spPr>
          <a:xfrm rot="5400000">
            <a:off x="4686300" y="2095500"/>
            <a:ext cx="381000" cy="6096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1" idx="2"/>
          </p:cNvCxnSpPr>
          <p:nvPr/>
        </p:nvCxnSpPr>
        <p:spPr>
          <a:xfrm rot="5400000">
            <a:off x="5505450" y="1276350"/>
            <a:ext cx="381000" cy="2247900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4381500" y="2781300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" idx="2"/>
            <a:endCxn id="5" idx="0"/>
          </p:cNvCxnSpPr>
          <p:nvPr/>
        </p:nvCxnSpPr>
        <p:spPr>
          <a:xfrm rot="5400000">
            <a:off x="4343400" y="52578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33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Method Refinement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" y="1676400"/>
            <a:ext cx="8233029" cy="4491844"/>
            <a:chOff x="717043" y="1676400"/>
            <a:chExt cx="8084057" cy="44918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151706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Build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80556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Run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2993298" y="5334000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Evaluate </a:t>
              </a:r>
              <a:r>
                <a:rPr lang="en-US" sz="1800" dirty="0" smtClean="0">
                  <a:solidFill>
                    <a:srgbClr val="000000"/>
                  </a:solidFill>
                </a:rPr>
                <a:t>Results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717043" y="2509443"/>
              <a:ext cx="2276255" cy="2595957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 smtClean="0">
                  <a:solidFill>
                    <a:srgbClr val="000000"/>
                  </a:solidFill>
                </a:rPr>
                <a:t>Refine: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Abundance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Measurability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 smtClean="0">
                  <a:solidFill>
                    <a:srgbClr val="000000"/>
                  </a:solidFill>
                </a:rPr>
                <a:t>Differentiation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Degradation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Digestion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800" dirty="0" smtClean="0">
                  <a:solidFill>
                    <a:srgbClr val="000000"/>
                  </a:solidFill>
                </a:rPr>
                <a:t>Scheduling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Optimization</a:t>
              </a:r>
            </a:p>
            <a:p>
              <a:pPr marL="342900" indent="-342900" algn="ctr"/>
              <a:r>
                <a:rPr lang="en-US" sz="1800" dirty="0" smtClean="0">
                  <a:solidFill>
                    <a:srgbClr val="000000"/>
                  </a:solidFill>
                </a:rPr>
                <a:t>etc.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890364" y="2092922"/>
              <a:ext cx="1175187" cy="1187634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739337" y="4424908"/>
              <a:ext cx="1636322" cy="1016105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855172" y="5105400"/>
              <a:ext cx="1138128" cy="645722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2295179" y="1652915"/>
              <a:ext cx="416521" cy="1296536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315429" y="2438400"/>
            <a:ext cx="2449344" cy="2743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hape 17"/>
          <p:cNvCxnSpPr>
            <a:cxnSpLocks noChangeShapeType="1"/>
          </p:cNvCxnSpPr>
          <p:nvPr/>
        </p:nvCxnSpPr>
        <p:spPr bwMode="auto">
          <a:xfrm>
            <a:off x="2550112" y="1752600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30"/>
          <p:cNvCxnSpPr/>
          <p:nvPr/>
        </p:nvCxnSpPr>
        <p:spPr>
          <a:xfrm flipH="1">
            <a:off x="2441433" y="3562350"/>
            <a:ext cx="835167" cy="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40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Identifying Plasma Proteins with Altered Levels</a:t>
            </a:r>
            <a:br>
              <a:rPr lang="en-US" sz="2400" dirty="0" smtClean="0"/>
            </a:br>
            <a:r>
              <a:rPr lang="en-US" sz="2400" dirty="0" smtClean="0"/>
              <a:t>in a Dahl Salt Sensitive Rat Model</a:t>
            </a:r>
            <a:endParaRPr lang="en-US" sz="2400" dirty="0"/>
          </a:p>
        </p:txBody>
      </p:sp>
      <p:pic>
        <p:nvPicPr>
          <p:cNvPr id="4" name="Picture 7" descr="Labeled_Week6_single_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4" y="2855916"/>
            <a:ext cx="2362200" cy="1603375"/>
          </a:xfrm>
          <a:prstGeom prst="rect">
            <a:avLst/>
          </a:prstGeom>
          <a:solidFill>
            <a:srgbClr val="66FF66"/>
          </a:solidFill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5" name="Picture 8" descr="Labeled_Week6_single_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25" y="2819401"/>
            <a:ext cx="2362200" cy="1603375"/>
          </a:xfrm>
          <a:prstGeom prst="rect">
            <a:avLst/>
          </a:prstGeom>
          <a:solidFill>
            <a:srgbClr val="66FF66"/>
          </a:solidFill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105413" y="1905013"/>
            <a:ext cx="2682875" cy="8309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311" tIns="45658" rIns="91311" bIns="45658">
            <a:spAutoFit/>
          </a:bodyPr>
          <a:lstStyle/>
          <a:p>
            <a:pPr algn="ctr"/>
            <a:r>
              <a:rPr lang="en-US" sz="2400" b="1" dirty="0">
                <a:solidFill>
                  <a:srgbClr val="003366"/>
                </a:solidFill>
                <a:cs typeface="+mn-cs"/>
              </a:rPr>
              <a:t>7 Rats on a High Salt Diet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974738" y="1905004"/>
            <a:ext cx="2682875" cy="83087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311" tIns="45658" rIns="91311" bIns="45658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cs typeface="+mn-cs"/>
              </a:rPr>
              <a:t>7 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Rats on a Low Salt Diet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029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109 proteins reported in literature as related to heart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81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Refinement: Detection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62000" y="1295399"/>
            <a:ext cx="118403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762000" y="1295400"/>
          <a:ext cx="7696200" cy="540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3" imgW="8228076" imgH="5759196" progId="Unknown">
                  <p:embed/>
                </p:oleObj>
              </mc:Choice>
              <mc:Fallback>
                <p:oleObj r:id="rId3" imgW="8228076" imgH="5759196" progId="Unknow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295400"/>
                        <a:ext cx="7696200" cy="5402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71500" y="3505200"/>
            <a:ext cx="8077200" cy="1524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" y="1773557"/>
            <a:ext cx="8077200" cy="1524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1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Multi-Replicate Assays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49</a:t>
            </a:r>
            <a:br>
              <a:rPr lang="en-US" dirty="0" smtClean="0"/>
            </a:br>
            <a:r>
              <a:rPr lang="en-US" dirty="0" smtClean="0"/>
              <a:t>Proteins</a:t>
            </a:r>
          </a:p>
          <a:p>
            <a:endParaRPr lang="en-US" sz="900" dirty="0" smtClean="0"/>
          </a:p>
          <a:p>
            <a:r>
              <a:rPr lang="en-US" dirty="0" smtClean="0"/>
              <a:t>135</a:t>
            </a:r>
            <a:br>
              <a:rPr lang="en-US" dirty="0" smtClean="0"/>
            </a:br>
            <a:r>
              <a:rPr lang="en-US" dirty="0" smtClean="0"/>
              <a:t>Peptides</a:t>
            </a:r>
          </a:p>
          <a:p>
            <a:endParaRPr lang="en-US" sz="1000" dirty="0" smtClean="0"/>
          </a:p>
          <a:p>
            <a:r>
              <a:rPr lang="en-US" dirty="0" smtClean="0"/>
              <a:t>780</a:t>
            </a:r>
            <a:br>
              <a:rPr lang="en-US" dirty="0" smtClean="0"/>
            </a:br>
            <a:r>
              <a:rPr lang="en-US" dirty="0" smtClean="0"/>
              <a:t>Transitions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dirty="0" smtClean="0"/>
              <a:t>6</a:t>
            </a:r>
            <a:br>
              <a:rPr lang="en-US" dirty="0" smtClean="0"/>
            </a:br>
            <a:r>
              <a:rPr lang="en-US" dirty="0" smtClean="0"/>
              <a:t>Unscheduled Injections</a:t>
            </a:r>
          </a:p>
          <a:p>
            <a:endParaRPr lang="en-US" dirty="0"/>
          </a:p>
        </p:txBody>
      </p:sp>
      <p:pic>
        <p:nvPicPr>
          <p:cNvPr id="4" name="Picture 4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371600"/>
            <a:ext cx="628442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035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 Knowledge and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on empirical measurement</a:t>
            </a:r>
          </a:p>
          <a:p>
            <a:r>
              <a:rPr lang="en-US" dirty="0" smtClean="0"/>
              <a:t>Powerful enough to be used cross-lab / cross experiment</a:t>
            </a:r>
          </a:p>
          <a:p>
            <a:r>
              <a:rPr lang="en-US" dirty="0" smtClean="0"/>
              <a:t>More powerful run-to-run</a:t>
            </a:r>
          </a:p>
          <a:p>
            <a:endParaRPr lang="en-US" dirty="0" smtClean="0"/>
          </a:p>
          <a:p>
            <a:r>
              <a:rPr lang="en-US" dirty="0" smtClean="0"/>
              <a:t>Relative </a:t>
            </a:r>
            <a:r>
              <a:rPr lang="en-US" dirty="0"/>
              <a:t>ion abundance</a:t>
            </a:r>
          </a:p>
          <a:p>
            <a:pPr lvl="1"/>
            <a:r>
              <a:rPr lang="en-US" dirty="0" smtClean="0"/>
              <a:t>Spectral and chromatogram </a:t>
            </a:r>
            <a:r>
              <a:rPr lang="en-US" dirty="0"/>
              <a:t>libraries</a:t>
            </a:r>
          </a:p>
          <a:p>
            <a:r>
              <a:rPr lang="en-US" dirty="0"/>
              <a:t>Retention time</a:t>
            </a:r>
          </a:p>
          <a:p>
            <a:pPr lvl="1"/>
            <a:r>
              <a:rPr lang="en-US" dirty="0" err="1" smtClean="0"/>
              <a:t>iRT</a:t>
            </a:r>
            <a:endParaRPr lang="en-US" dirty="0" smtClean="0"/>
          </a:p>
          <a:p>
            <a:r>
              <a:rPr lang="en-US" dirty="0" smtClean="0"/>
              <a:t>Optimal collision energy</a:t>
            </a:r>
          </a:p>
          <a:p>
            <a:r>
              <a:rPr lang="en-US" dirty="0" smtClean="0"/>
              <a:t>Ion mobility</a:t>
            </a:r>
          </a:p>
          <a:p>
            <a:pPr lvl="1"/>
            <a:r>
              <a:rPr lang="en-US" dirty="0" smtClean="0"/>
              <a:t>Collisional cross-section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59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23244</TotalTime>
  <Words>499</Words>
  <Application>Microsoft Office PowerPoint</Application>
  <PresentationFormat>On-screen Show (4:3)</PresentationFormat>
  <Paragraphs>129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Bookman Old Style</vt:lpstr>
      <vt:lpstr>Calibri</vt:lpstr>
      <vt:lpstr>Gill Sans MT</vt:lpstr>
      <vt:lpstr>Wingdings</vt:lpstr>
      <vt:lpstr>Wingdings 3</vt:lpstr>
      <vt:lpstr>Origin</vt:lpstr>
      <vt:lpstr>Office Theme</vt:lpstr>
      <vt:lpstr>Unknown</vt:lpstr>
      <vt:lpstr>Tutorial Webinar #6</vt:lpstr>
      <vt:lpstr>  Effective Data Processing and Interrogation with Skyline </vt:lpstr>
      <vt:lpstr>Agenda</vt:lpstr>
      <vt:lpstr>Supporting a Broader Hypothesis</vt:lpstr>
      <vt:lpstr>Targeted Method Refinement</vt:lpstr>
      <vt:lpstr>Identifying Plasma Proteins with Altered Levels in a Dahl Salt Sensitive Rat Model</vt:lpstr>
      <vt:lpstr>Phases of Refinement: Detection</vt:lpstr>
      <vt:lpstr>Scheduling Multi-Replicate Assays</vt:lpstr>
      <vt:lpstr>Prior Knowledge and Consistency</vt:lpstr>
      <vt:lpstr>Haptoglobin  </vt:lpstr>
      <vt:lpstr>Haptoglobin </vt:lpstr>
      <vt:lpstr>Mitochondrial 39S ribosomal protein L9</vt:lpstr>
      <vt:lpstr>Mitochondrial 39S ribosomal protein L9</vt:lpstr>
      <vt:lpstr>CSSLLWAGAAWLR</vt:lpstr>
      <vt:lpstr>Truncated and Missing Peaks</vt:lpstr>
      <vt:lpstr>Tutorial</vt:lpstr>
      <vt:lpstr>Learn More</vt:lpstr>
      <vt:lpstr>Questions?</vt:lpstr>
      <vt:lpstr>Tutorial Webinar #6</vt:lpstr>
    </vt:vector>
  </TitlesOfParts>
  <Company>Sony Electronics,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 MacLean</cp:lastModifiedBy>
  <cp:revision>389</cp:revision>
  <dcterms:created xsi:type="dcterms:W3CDTF">2009-03-04T19:02:29Z</dcterms:created>
  <dcterms:modified xsi:type="dcterms:W3CDTF">2015-04-07T04:35:42Z</dcterms:modified>
</cp:coreProperties>
</file>