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16"/>
  </p:notesMasterIdLst>
  <p:sldIdLst>
    <p:sldId id="559" r:id="rId3"/>
    <p:sldId id="547" r:id="rId4"/>
    <p:sldId id="548" r:id="rId5"/>
    <p:sldId id="560" r:id="rId6"/>
    <p:sldId id="554" r:id="rId7"/>
    <p:sldId id="561" r:id="rId8"/>
    <p:sldId id="551" r:id="rId9"/>
    <p:sldId id="562" r:id="rId10"/>
    <p:sldId id="563" r:id="rId11"/>
    <p:sldId id="553" r:id="rId12"/>
    <p:sldId id="545" r:id="rId13"/>
    <p:sldId id="546" r:id="rId14"/>
    <p:sldId id="5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0" autoAdjust="0"/>
    <p:restoredTop sz="86395" autoAdjust="0"/>
  </p:normalViewPr>
  <p:slideViewPr>
    <p:cSldViewPr>
      <p:cViewPr varScale="1">
        <p:scale>
          <a:sx n="74" d="100"/>
          <a:sy n="74" d="100"/>
        </p:scale>
        <p:origin x="-17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03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682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00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599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07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942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6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1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02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57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62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4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skyline-embo-201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Survey4Webinar" TargetMode="External"/><Relationship Id="rId2" Type="http://schemas.openxmlformats.org/officeDocument/2006/relationships/hyperlink" Target="http://tinyurl.com/QA4Skylin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tinyurl.com/Survey4Webina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QA4Skylin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3152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latin typeface="Bookman Old Style" panose="02050604050505020204" pitchFamily="18" charset="0"/>
              </a:rPr>
              <a:t/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r>
              <a:rPr lang="en-US" sz="3200" dirty="0">
                <a:latin typeface="Bookman Old Style" panose="02050604050505020204" pitchFamily="18" charset="0"/>
              </a:rPr>
              <a:t>Targeted Method </a:t>
            </a:r>
            <a:r>
              <a:rPr lang="en-US" sz="3200" dirty="0" smtClean="0">
                <a:latin typeface="Bookman Old Style" panose="02050604050505020204" pitchFamily="18" charset="0"/>
              </a:rPr>
              <a:t>Refinement </a:t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r>
              <a:rPr lang="en-US" sz="3200" dirty="0" smtClean="0">
                <a:latin typeface="Bookman Old Style" panose="02050604050505020204" pitchFamily="18" charset="0"/>
              </a:rPr>
              <a:t/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endParaRPr lang="en-US" sz="3200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429000" y="1295400"/>
            <a:ext cx="42672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Webinar </a:t>
            </a:r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#5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457200" y="3352800"/>
            <a:ext cx="8229600" cy="28956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Developer) </a:t>
            </a: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&amp;</a:t>
            </a:r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James Bollinger (SRM Researcher)</a:t>
            </a:r>
            <a:r>
              <a:rPr lang="en-US" dirty="0" smtClean="0">
                <a:solidFill>
                  <a:srgbClr val="1F497D"/>
                </a:solidFill>
              </a:rPr>
              <a:t/>
            </a:r>
            <a:br>
              <a:rPr lang="en-US" dirty="0" smtClean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6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Targeted Method Refinement in Skyline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0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Webinar #6:  Effective Data Processing &amp; Interrogation</a:t>
            </a:r>
          </a:p>
          <a:p>
            <a:pPr lvl="1"/>
            <a:r>
              <a:rPr lang="en-US" dirty="0" smtClean="0"/>
              <a:t>Tuesday, April 14.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Weeklong Course at PRBB, Barcelona 2014 – videos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tinyurl.com/skyline-embo-2014</a:t>
            </a:r>
            <a:endParaRPr lang="en-US" dirty="0" smtClean="0"/>
          </a:p>
          <a:p>
            <a:r>
              <a:rPr lang="en-US" dirty="0" smtClean="0"/>
              <a:t>Workshop at US HUPO, Tempe, March 15</a:t>
            </a:r>
          </a:p>
          <a:p>
            <a:r>
              <a:rPr lang="en-US" dirty="0" smtClean="0"/>
              <a:t>Workshop at ASMS, St. Louis, May 30-31</a:t>
            </a:r>
          </a:p>
          <a:p>
            <a:r>
              <a:rPr lang="en-US" dirty="0" smtClean="0"/>
              <a:t>Workshop in Rio de </a:t>
            </a:r>
            <a:r>
              <a:rPr lang="en-US" dirty="0" err="1" smtClean="0"/>
              <a:t>Janiero</a:t>
            </a:r>
            <a:r>
              <a:rPr lang="en-US" dirty="0" smtClean="0"/>
              <a:t>, August 31-September 2</a:t>
            </a:r>
          </a:p>
          <a:p>
            <a:r>
              <a:rPr lang="en-US" dirty="0" smtClean="0"/>
              <a:t>Weeklong Course at PRBB, Barcelona</a:t>
            </a:r>
          </a:p>
          <a:p>
            <a:pPr lvl="1"/>
            <a:r>
              <a:rPr lang="en-US" dirty="0" smtClean="0"/>
              <a:t>November 15-20</a:t>
            </a:r>
          </a:p>
        </p:txBody>
      </p:sp>
    </p:spTree>
    <p:extLst>
      <p:ext uri="{BB962C8B-B14F-4D97-AF65-F5344CB8AC3E}">
        <p14:creationId xmlns:p14="http://schemas.microsoft.com/office/powerpoint/2010/main" val="2402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Ask any questions you have on this month’s topic, Targeted Method Design, at the following form: 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2600" u="sng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sz="2600" u="sng" dirty="0">
                <a:solidFill>
                  <a:schemeClr val="tx1"/>
                </a:solidFill>
                <a:hlinkClick r:id="rId2"/>
              </a:rPr>
              <a:t>://tinyurl.com/QA4Skyline</a:t>
            </a:r>
            <a:r>
              <a:rPr lang="en-US" sz="2600" u="sng" dirty="0">
                <a:solidFill>
                  <a:schemeClr val="tx1"/>
                </a:solidFill>
              </a:rPr>
              <a:t>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Take the post-webinar survey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://tinyurl.com/Survey4Webinar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545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u="sng" dirty="0">
                <a:hlinkClick r:id="rId2"/>
              </a:rPr>
              <a:t>http://tinyurl.com/Survey4Webinar</a:t>
            </a:r>
            <a:r>
              <a:rPr lang="en-US" sz="2000" dirty="0"/>
              <a:t> </a:t>
            </a:r>
            <a:endParaRPr lang="en-US" sz="2000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We </a:t>
            </a:r>
            <a:r>
              <a:rPr lang="en-US" sz="2000" dirty="0"/>
              <a:t>look forward to </a:t>
            </a:r>
            <a:r>
              <a:rPr lang="en-US" sz="2000" dirty="0" smtClean="0"/>
              <a:t>seeing you at a future Skyline Tutorial Webinar. 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31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>
            <a:normAutofit/>
          </a:bodyPr>
          <a:lstStyle/>
          <a:p>
            <a:r>
              <a:rPr lang="en-US" sz="2400" dirty="0"/>
              <a:t>Welcome from the Skyline team!</a:t>
            </a:r>
          </a:p>
          <a:p>
            <a:r>
              <a:rPr lang="en-US" sz="2300" b="1" dirty="0" smtClean="0"/>
              <a:t>Targeted Method Refinement</a:t>
            </a:r>
          </a:p>
          <a:p>
            <a:r>
              <a:rPr lang="en-US" sz="2400" dirty="0" smtClean="0"/>
              <a:t>Introduction with Brendan MacLean</a:t>
            </a:r>
          </a:p>
          <a:p>
            <a:r>
              <a:rPr lang="en-US" sz="2400" dirty="0" smtClean="0"/>
              <a:t>Assay refinement for clinical use with Jim Bollinger</a:t>
            </a:r>
            <a:endParaRPr lang="en-US" sz="2400" dirty="0"/>
          </a:p>
          <a:p>
            <a:r>
              <a:rPr lang="en-US" sz="2400" dirty="0" smtClean="0"/>
              <a:t>Tutorial with Brendan MacLean</a:t>
            </a:r>
          </a:p>
          <a:p>
            <a:pPr lvl="1"/>
            <a:r>
              <a:rPr lang="en-US" sz="2000" dirty="0" smtClean="0"/>
              <a:t>Targeted proteomics refinement tutorial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Audience Q&amp;A – submit questions </a:t>
            </a:r>
            <a:r>
              <a:rPr lang="en-US" sz="2400" dirty="0"/>
              <a:t>to Google Form:</a:t>
            </a:r>
          </a:p>
          <a:p>
            <a:pPr marL="0" indent="0" algn="ctr">
              <a:buNone/>
            </a:pP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tinyurl.com/QA4Skyline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(also in chat window)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35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Chromatography-based Quantification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Hypothesis testing (Verification)</a:t>
            </a:r>
          </a:p>
          <a:p>
            <a:endParaRPr lang="en-US" dirty="0" smtClean="0"/>
          </a:p>
          <a:p>
            <a:r>
              <a:rPr lang="en-US" dirty="0" smtClean="0"/>
              <a:t>SRM</a:t>
            </a:r>
            <a:endParaRPr lang="en-US" dirty="0"/>
          </a:p>
          <a:p>
            <a:r>
              <a:rPr lang="en-US" dirty="0"/>
              <a:t>MS1 chromatogram extraction</a:t>
            </a:r>
          </a:p>
          <a:p>
            <a:r>
              <a:rPr lang="en-US" dirty="0" smtClean="0"/>
              <a:t>PRM</a:t>
            </a:r>
            <a:endParaRPr lang="en-US" dirty="0"/>
          </a:p>
          <a:p>
            <a:r>
              <a:rPr lang="en-US" dirty="0"/>
              <a:t>Data independent acquisition (DIA/SWATH)</a:t>
            </a:r>
          </a:p>
          <a:p>
            <a:endParaRPr lang="en-US" dirty="0"/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1219200"/>
            <a:ext cx="1455356" cy="195733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356456"/>
              </p:ext>
            </p:extLst>
          </p:nvPr>
        </p:nvGraphicFramePr>
        <p:xfrm>
          <a:off x="1447800" y="445008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Acquisition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PRM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Less 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51596" y="5715000"/>
            <a:ext cx="3956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Got HYPOTHESIS??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9000" y="4419600"/>
            <a:ext cx="2133600" cy="12192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Supporting a Broader Hypothesis</a:t>
            </a:r>
            <a:endParaRPr lang="en-US" dirty="0"/>
          </a:p>
        </p:txBody>
      </p:sp>
      <p:pic>
        <p:nvPicPr>
          <p:cNvPr id="4" name="Content Placeholder 3" descr="filter_256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352800" y="2743200"/>
            <a:ext cx="2438400" cy="2438400"/>
          </a:xfrm>
        </p:spPr>
      </p:pic>
      <p:sp>
        <p:nvSpPr>
          <p:cNvPr id="5" name="Rounded Rectangle 4"/>
          <p:cNvSpPr/>
          <p:nvPr/>
        </p:nvSpPr>
        <p:spPr>
          <a:xfrm>
            <a:off x="3733800" y="5638800"/>
            <a:ext cx="1676400" cy="6858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Quantitative Assay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ircular Arrow 6"/>
          <p:cNvSpPr/>
          <p:nvPr/>
        </p:nvSpPr>
        <p:spPr>
          <a:xfrm>
            <a:off x="2819400" y="5181600"/>
            <a:ext cx="914400" cy="914400"/>
          </a:xfrm>
          <a:prstGeom prst="circularArrow">
            <a:avLst>
              <a:gd name="adj1" fmla="val 11322"/>
              <a:gd name="adj2" fmla="val 1668370"/>
              <a:gd name="adj3" fmla="val 19349106"/>
              <a:gd name="adj4" fmla="val 3070102"/>
              <a:gd name="adj5" fmla="val 17232"/>
            </a:avLst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752600" y="3429000"/>
            <a:ext cx="1676400" cy="8382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Targeted Method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Refinement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ircular Arrow 12"/>
          <p:cNvSpPr/>
          <p:nvPr/>
        </p:nvSpPr>
        <p:spPr>
          <a:xfrm>
            <a:off x="914400" y="2971800"/>
            <a:ext cx="914400" cy="914400"/>
          </a:xfrm>
          <a:prstGeom prst="circularArrow">
            <a:avLst>
              <a:gd name="adj1" fmla="val 11322"/>
              <a:gd name="adj2" fmla="val 1668370"/>
              <a:gd name="adj3" fmla="val 19349106"/>
              <a:gd name="adj4" fmla="val 3070102"/>
              <a:gd name="adj5" fmla="val 17232"/>
            </a:avLst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4" idx="2"/>
            <a:endCxn id="5" idx="0"/>
          </p:cNvCxnSpPr>
          <p:nvPr/>
        </p:nvCxnSpPr>
        <p:spPr>
          <a:xfrm rot="5400000">
            <a:off x="4343400" y="5410200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336" y="1162050"/>
            <a:ext cx="2127189" cy="2024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76674" y="1447800"/>
            <a:ext cx="1762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Discovery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Supporting a Broader Hypothesis</a:t>
            </a:r>
            <a:endParaRPr lang="en-US" dirty="0"/>
          </a:p>
        </p:txBody>
      </p:sp>
      <p:pic>
        <p:nvPicPr>
          <p:cNvPr id="4" name="Content Placeholder 3" descr="filter_256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352800" y="2743200"/>
            <a:ext cx="2438400" cy="2438400"/>
          </a:xfrm>
        </p:spPr>
      </p:pic>
      <p:sp>
        <p:nvSpPr>
          <p:cNvPr id="5" name="Rounded Rectangle 4"/>
          <p:cNvSpPr/>
          <p:nvPr/>
        </p:nvSpPr>
        <p:spPr>
          <a:xfrm>
            <a:off x="3733800" y="5638800"/>
            <a:ext cx="1676400" cy="6858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Quantitative Assay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ircular Arrow 6"/>
          <p:cNvSpPr/>
          <p:nvPr/>
        </p:nvSpPr>
        <p:spPr>
          <a:xfrm>
            <a:off x="2819400" y="5181600"/>
            <a:ext cx="914400" cy="914400"/>
          </a:xfrm>
          <a:prstGeom prst="circularArrow">
            <a:avLst>
              <a:gd name="adj1" fmla="val 11322"/>
              <a:gd name="adj2" fmla="val 1668370"/>
              <a:gd name="adj3" fmla="val 19349106"/>
              <a:gd name="adj4" fmla="val 3070102"/>
              <a:gd name="adj5" fmla="val 17232"/>
            </a:avLst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0" y="1828800"/>
            <a:ext cx="12192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Unrefined Methods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48000" y="1828800"/>
            <a:ext cx="12954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Spectral Libraries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600200" y="1828800"/>
            <a:ext cx="12192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RT Prediction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019800" y="1828800"/>
            <a:ext cx="1600200" cy="5334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Previous Measurements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752600" y="3429000"/>
            <a:ext cx="1676400" cy="838200"/>
          </a:xfrm>
          <a:prstGeom prst="roundRect">
            <a:avLst/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Targeted Method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Refinement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ircular Arrow 12"/>
          <p:cNvSpPr/>
          <p:nvPr/>
        </p:nvSpPr>
        <p:spPr>
          <a:xfrm>
            <a:off x="914400" y="2971800"/>
            <a:ext cx="914400" cy="914400"/>
          </a:xfrm>
          <a:prstGeom prst="circularArrow">
            <a:avLst>
              <a:gd name="adj1" fmla="val 11322"/>
              <a:gd name="adj2" fmla="val 1668370"/>
              <a:gd name="adj3" fmla="val 19349106"/>
              <a:gd name="adj4" fmla="val 3070102"/>
              <a:gd name="adj5" fmla="val 17232"/>
            </a:avLst>
          </a:prstGeom>
          <a:solidFill>
            <a:srgbClr val="FF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4" name="Curved Connector 23"/>
          <p:cNvCxnSpPr>
            <a:stCxn id="10" idx="2"/>
          </p:cNvCxnSpPr>
          <p:nvPr/>
        </p:nvCxnSpPr>
        <p:spPr>
          <a:xfrm rot="16200000" flipH="1">
            <a:off x="3200400" y="1371600"/>
            <a:ext cx="381000" cy="2362200"/>
          </a:xfrm>
          <a:prstGeom prst="curved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9" idx="2"/>
          </p:cNvCxnSpPr>
          <p:nvPr/>
        </p:nvCxnSpPr>
        <p:spPr>
          <a:xfrm rot="16200000" flipH="1">
            <a:off x="3943350" y="2114550"/>
            <a:ext cx="381000" cy="876300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8" idx="2"/>
          </p:cNvCxnSpPr>
          <p:nvPr/>
        </p:nvCxnSpPr>
        <p:spPr>
          <a:xfrm rot="5400000">
            <a:off x="4686300" y="2247900"/>
            <a:ext cx="381000" cy="609600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11" idx="2"/>
          </p:cNvCxnSpPr>
          <p:nvPr/>
        </p:nvCxnSpPr>
        <p:spPr>
          <a:xfrm rot="5400000">
            <a:off x="5505450" y="1428750"/>
            <a:ext cx="381000" cy="2247900"/>
          </a:xfrm>
          <a:prstGeom prst="curved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H="1">
            <a:off x="4381500" y="2933700"/>
            <a:ext cx="381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" idx="2"/>
            <a:endCxn id="5" idx="0"/>
          </p:cNvCxnSpPr>
          <p:nvPr/>
        </p:nvCxnSpPr>
        <p:spPr>
          <a:xfrm rot="5400000">
            <a:off x="4343400" y="5410200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166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Method Refinement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47700" y="1676400"/>
            <a:ext cx="7966329" cy="4114800"/>
            <a:chOff x="834771" y="1676400"/>
            <a:chExt cx="7966329" cy="41148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971800"/>
              <a:ext cx="1638300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3057684" y="1676400"/>
              <a:ext cx="1738657" cy="83304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>
                  <a:solidFill>
                    <a:srgbClr val="000000"/>
                  </a:solidFill>
                </a:rPr>
                <a:t>Build </a:t>
              </a:r>
              <a:r>
                <a:rPr lang="en-US" sz="1800" dirty="0" smtClean="0">
                  <a:solidFill>
                    <a:srgbClr val="000000"/>
                  </a:solidFill>
                </a:rPr>
                <a:t>Method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8" name="Rounded Rectangle 7"/>
            <p:cNvSpPr>
              <a:spLocks noChangeArrowheads="1"/>
            </p:cNvSpPr>
            <p:nvPr/>
          </p:nvSpPr>
          <p:spPr bwMode="auto">
            <a:xfrm>
              <a:off x="5196901" y="3276600"/>
              <a:ext cx="1737299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>
                  <a:solidFill>
                    <a:srgbClr val="000000"/>
                  </a:solidFill>
                </a:rPr>
                <a:t>Run </a:t>
              </a:r>
              <a:r>
                <a:rPr lang="en-US" sz="1800" dirty="0" smtClean="0">
                  <a:solidFill>
                    <a:srgbClr val="000000"/>
                  </a:solidFill>
                </a:rPr>
                <a:t>Method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3039774" y="4956956"/>
              <a:ext cx="2056147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>
                  <a:solidFill>
                    <a:srgbClr val="000000"/>
                  </a:solidFill>
                </a:rPr>
                <a:t>Evaluate </a:t>
              </a:r>
              <a:r>
                <a:rPr lang="en-US" sz="1800" dirty="0" smtClean="0">
                  <a:solidFill>
                    <a:srgbClr val="000000"/>
                  </a:solidFill>
                </a:rPr>
                <a:t>Results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834771" y="3278739"/>
              <a:ext cx="1737360" cy="83210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 smtClean="0">
                  <a:solidFill>
                    <a:srgbClr val="000000"/>
                  </a:solidFill>
                </a:rPr>
                <a:t>Refine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cxnSp>
          <p:nvCxnSpPr>
            <p:cNvPr id="11" name="Shape 8"/>
            <p:cNvCxnSpPr>
              <a:cxnSpLocks noChangeShapeType="1"/>
              <a:stCxn id="7" idx="3"/>
              <a:endCxn id="8" idx="0"/>
            </p:cNvCxnSpPr>
            <p:nvPr/>
          </p:nvCxnSpPr>
          <p:spPr bwMode="auto">
            <a:xfrm>
              <a:off x="4796341" y="2092922"/>
              <a:ext cx="1269210" cy="1183678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2" name="Shape 10"/>
            <p:cNvCxnSpPr>
              <a:cxnSpLocks noChangeShapeType="1"/>
              <a:stCxn id="8" idx="2"/>
              <a:endCxn id="9" idx="3"/>
            </p:cNvCxnSpPr>
            <p:nvPr/>
          </p:nvCxnSpPr>
          <p:spPr bwMode="auto">
            <a:xfrm rot="5400000">
              <a:off x="4949119" y="4257646"/>
              <a:ext cx="1263234" cy="969630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3" name="Curved Connector 12"/>
            <p:cNvCxnSpPr>
              <a:cxnSpLocks noChangeShapeType="1"/>
              <a:stCxn id="9" idx="1"/>
              <a:endCxn id="10" idx="2"/>
            </p:cNvCxnSpPr>
            <p:nvPr/>
          </p:nvCxnSpPr>
          <p:spPr bwMode="auto">
            <a:xfrm rot="10800000">
              <a:off x="1703452" y="4110844"/>
              <a:ext cx="1336323" cy="1263235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4" name="Shape 17"/>
            <p:cNvCxnSpPr>
              <a:cxnSpLocks noChangeShapeType="1"/>
              <a:stCxn id="10" idx="0"/>
              <a:endCxn id="7" idx="1"/>
            </p:cNvCxnSpPr>
            <p:nvPr/>
          </p:nvCxnSpPr>
          <p:spPr bwMode="auto">
            <a:xfrm rot="5400000" flipH="1" flipV="1">
              <a:off x="1787659" y="2008715"/>
              <a:ext cx="1185817" cy="1354233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5" name="Picture 14" descr="skyline_logo_v_whit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76600" y="2743200"/>
              <a:ext cx="1455356" cy="1957330"/>
            </a:xfrm>
            <a:prstGeom prst="rect">
              <a:avLst/>
            </a:prstGeom>
          </p:spPr>
        </p:pic>
      </p:grpSp>
      <p:cxnSp>
        <p:nvCxnSpPr>
          <p:cNvPr id="18" name="Shape 17"/>
          <p:cNvCxnSpPr>
            <a:cxnSpLocks noChangeShapeType="1"/>
          </p:cNvCxnSpPr>
          <p:nvPr/>
        </p:nvCxnSpPr>
        <p:spPr bwMode="auto">
          <a:xfrm>
            <a:off x="2550112" y="1752600"/>
            <a:ext cx="310417" cy="118533"/>
          </a:xfrm>
          <a:prstGeom prst="curvedConnector3">
            <a:avLst>
              <a:gd name="adj1" fmla="val -46116"/>
            </a:avLst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71355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Method Refinement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29972" y="1676400"/>
            <a:ext cx="8084057" cy="4114800"/>
            <a:chOff x="717043" y="1676400"/>
            <a:chExt cx="8084057" cy="41148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971800"/>
              <a:ext cx="1638300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3057684" y="1676400"/>
              <a:ext cx="1738657" cy="83304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>
                  <a:solidFill>
                    <a:srgbClr val="000000"/>
                  </a:solidFill>
                </a:rPr>
                <a:t>Build </a:t>
              </a:r>
              <a:r>
                <a:rPr lang="en-US" sz="1800" dirty="0" smtClean="0">
                  <a:solidFill>
                    <a:srgbClr val="000000"/>
                  </a:solidFill>
                </a:rPr>
                <a:t>Method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8" name="Rounded Rectangle 7"/>
            <p:cNvSpPr>
              <a:spLocks noChangeArrowheads="1"/>
            </p:cNvSpPr>
            <p:nvPr/>
          </p:nvSpPr>
          <p:spPr bwMode="auto">
            <a:xfrm>
              <a:off x="5196901" y="3280556"/>
              <a:ext cx="1737299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>
                  <a:solidFill>
                    <a:srgbClr val="000000"/>
                  </a:solidFill>
                </a:rPr>
                <a:t>Run </a:t>
              </a:r>
              <a:r>
                <a:rPr lang="en-US" sz="1800" dirty="0" smtClean="0">
                  <a:solidFill>
                    <a:srgbClr val="000000"/>
                  </a:solidFill>
                </a:rPr>
                <a:t>Method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3039774" y="4956956"/>
              <a:ext cx="2056147" cy="8342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>
                  <a:solidFill>
                    <a:srgbClr val="000000"/>
                  </a:solidFill>
                </a:rPr>
                <a:t>Evaluate </a:t>
              </a:r>
              <a:r>
                <a:rPr lang="en-US" sz="1800" dirty="0" smtClean="0">
                  <a:solidFill>
                    <a:srgbClr val="000000"/>
                  </a:solidFill>
                </a:rPr>
                <a:t>Results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717043" y="2509443"/>
              <a:ext cx="2026157" cy="244751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 dirty="0" smtClean="0">
                  <a:solidFill>
                    <a:srgbClr val="000000"/>
                  </a:solidFill>
                </a:rPr>
                <a:t>Refine: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Abundance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Measurability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Degradation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Digestion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800" dirty="0" smtClean="0">
                  <a:solidFill>
                    <a:srgbClr val="000000"/>
                  </a:solidFill>
                </a:rPr>
                <a:t>Scheduling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0000"/>
                  </a:solidFill>
                </a:rPr>
                <a:t>Optimization</a:t>
              </a:r>
            </a:p>
            <a:p>
              <a:pPr marL="342900" indent="-342900" algn="ctr"/>
              <a:r>
                <a:rPr lang="en-US" sz="1800" dirty="0" smtClean="0">
                  <a:solidFill>
                    <a:srgbClr val="000000"/>
                  </a:solidFill>
                </a:rPr>
                <a:t>etc.</a:t>
              </a:r>
              <a:endParaRPr lang="en-US" sz="1800" dirty="0">
                <a:solidFill>
                  <a:srgbClr val="000000"/>
                </a:solidFill>
              </a:endParaRPr>
            </a:p>
          </p:txBody>
        </p:sp>
        <p:cxnSp>
          <p:nvCxnSpPr>
            <p:cNvPr id="11" name="Shape 8"/>
            <p:cNvCxnSpPr>
              <a:cxnSpLocks noChangeShapeType="1"/>
              <a:stCxn id="7" idx="3"/>
              <a:endCxn id="8" idx="0"/>
            </p:cNvCxnSpPr>
            <p:nvPr/>
          </p:nvCxnSpPr>
          <p:spPr bwMode="auto">
            <a:xfrm>
              <a:off x="4796341" y="2092922"/>
              <a:ext cx="1269210" cy="1187634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2" name="Shape 10"/>
            <p:cNvCxnSpPr>
              <a:cxnSpLocks noChangeShapeType="1"/>
              <a:stCxn id="8" idx="2"/>
              <a:endCxn id="9" idx="3"/>
            </p:cNvCxnSpPr>
            <p:nvPr/>
          </p:nvCxnSpPr>
          <p:spPr bwMode="auto">
            <a:xfrm rot="5400000">
              <a:off x="4951097" y="4259624"/>
              <a:ext cx="1259278" cy="969630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3" name="Curved Connector 12"/>
            <p:cNvCxnSpPr>
              <a:cxnSpLocks noChangeShapeType="1"/>
              <a:stCxn id="9" idx="1"/>
              <a:endCxn id="10" idx="2"/>
            </p:cNvCxnSpPr>
            <p:nvPr/>
          </p:nvCxnSpPr>
          <p:spPr bwMode="auto">
            <a:xfrm rot="10800000">
              <a:off x="1730122" y="4956956"/>
              <a:ext cx="1309652" cy="417122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14" name="Shape 17"/>
            <p:cNvCxnSpPr>
              <a:cxnSpLocks noChangeShapeType="1"/>
              <a:stCxn id="10" idx="0"/>
              <a:endCxn id="7" idx="1"/>
            </p:cNvCxnSpPr>
            <p:nvPr/>
          </p:nvCxnSpPr>
          <p:spPr bwMode="auto">
            <a:xfrm rot="5400000" flipH="1" flipV="1">
              <a:off x="2185643" y="1637402"/>
              <a:ext cx="416521" cy="1327562"/>
            </a:xfrm>
            <a:prstGeom prst="curvedConnector2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5" name="Picture 14" descr="skyline_logo_v_whit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76600" y="2743200"/>
              <a:ext cx="1455356" cy="1957330"/>
            </a:xfrm>
            <a:prstGeom prst="rect">
              <a:avLst/>
            </a:prstGeom>
          </p:spPr>
        </p:pic>
      </p:grpSp>
      <p:sp>
        <p:nvSpPr>
          <p:cNvPr id="22" name="Rectangle 21"/>
          <p:cNvSpPr/>
          <p:nvPr/>
        </p:nvSpPr>
        <p:spPr>
          <a:xfrm>
            <a:off x="454183" y="2438400"/>
            <a:ext cx="2166903" cy="261346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hape 17"/>
          <p:cNvCxnSpPr>
            <a:cxnSpLocks noChangeShapeType="1"/>
          </p:cNvCxnSpPr>
          <p:nvPr/>
        </p:nvCxnSpPr>
        <p:spPr bwMode="auto">
          <a:xfrm>
            <a:off x="2550112" y="1752600"/>
            <a:ext cx="310417" cy="118533"/>
          </a:xfrm>
          <a:prstGeom prst="curvedConnector3">
            <a:avLst>
              <a:gd name="adj1" fmla="val -46116"/>
            </a:avLst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295830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Jim Bollinger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Assay refinement for clinical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07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of Refinement: Detection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62000" y="1295399"/>
            <a:ext cx="118403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198060"/>
              </p:ext>
            </p:extLst>
          </p:nvPr>
        </p:nvGraphicFramePr>
        <p:xfrm>
          <a:off x="762000" y="1295400"/>
          <a:ext cx="7696200" cy="5402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3" imgW="8228076" imgH="5759196" progId="Unknown">
                  <p:embed/>
                </p:oleObj>
              </mc:Choice>
              <mc:Fallback>
                <p:oleObj r:id="rId3" imgW="8228076" imgH="5759196" progId="Unknown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295400"/>
                        <a:ext cx="7696200" cy="54021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533401" y="1752600"/>
            <a:ext cx="8077200" cy="15240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36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23211</TotalTime>
  <Words>310</Words>
  <Application>Microsoft Office PowerPoint</Application>
  <PresentationFormat>On-screen Show (4:3)</PresentationFormat>
  <Paragraphs>95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Origin</vt:lpstr>
      <vt:lpstr>Office Theme</vt:lpstr>
      <vt:lpstr>Unknown</vt:lpstr>
      <vt:lpstr>  Targeted Method Refinement   </vt:lpstr>
      <vt:lpstr>Agenda</vt:lpstr>
      <vt:lpstr>Chromatography-based Quantification</vt:lpstr>
      <vt:lpstr>Supporting a Broader Hypothesis</vt:lpstr>
      <vt:lpstr>Supporting a Broader Hypothesis</vt:lpstr>
      <vt:lpstr>Targeted Method Refinement</vt:lpstr>
      <vt:lpstr>Targeted Method Refinement</vt:lpstr>
      <vt:lpstr>Jim Bollinger</vt:lpstr>
      <vt:lpstr>Phases of Refinement: Detection</vt:lpstr>
      <vt:lpstr>Tutorial</vt:lpstr>
      <vt:lpstr>Learn More</vt:lpstr>
      <vt:lpstr>Questions?</vt:lpstr>
      <vt:lpstr>Tutorial Webinar #5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Nat Brace</cp:lastModifiedBy>
  <cp:revision>385</cp:revision>
  <dcterms:created xsi:type="dcterms:W3CDTF">2009-03-04T19:02:29Z</dcterms:created>
  <dcterms:modified xsi:type="dcterms:W3CDTF">2015-03-10T16:51:29Z</dcterms:modified>
</cp:coreProperties>
</file>