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88"/>
  </p:notesMasterIdLst>
  <p:handoutMasterIdLst>
    <p:handoutMasterId r:id="rId89"/>
  </p:handoutMasterIdLst>
  <p:sldIdLst>
    <p:sldId id="770" r:id="rId3"/>
    <p:sldId id="762" r:id="rId4"/>
    <p:sldId id="761" r:id="rId5"/>
    <p:sldId id="572" r:id="rId6"/>
    <p:sldId id="642" r:id="rId7"/>
    <p:sldId id="573" r:id="rId8"/>
    <p:sldId id="666" r:id="rId9"/>
    <p:sldId id="724" r:id="rId10"/>
    <p:sldId id="613" r:id="rId11"/>
    <p:sldId id="747" r:id="rId12"/>
    <p:sldId id="767" r:id="rId13"/>
    <p:sldId id="768" r:id="rId14"/>
    <p:sldId id="645" r:id="rId15"/>
    <p:sldId id="727" r:id="rId16"/>
    <p:sldId id="647" r:id="rId17"/>
    <p:sldId id="649" r:id="rId18"/>
    <p:sldId id="650" r:id="rId19"/>
    <p:sldId id="648" r:id="rId20"/>
    <p:sldId id="651" r:id="rId21"/>
    <p:sldId id="726" r:id="rId22"/>
    <p:sldId id="769" r:id="rId23"/>
    <p:sldId id="749" r:id="rId24"/>
    <p:sldId id="673" r:id="rId25"/>
    <p:sldId id="659" r:id="rId26"/>
    <p:sldId id="676" r:id="rId27"/>
    <p:sldId id="677" r:id="rId28"/>
    <p:sldId id="687" r:id="rId29"/>
    <p:sldId id="679" r:id="rId30"/>
    <p:sldId id="688" r:id="rId31"/>
    <p:sldId id="689" r:id="rId32"/>
    <p:sldId id="690" r:id="rId33"/>
    <p:sldId id="699" r:id="rId34"/>
    <p:sldId id="691" r:id="rId35"/>
    <p:sldId id="692" r:id="rId36"/>
    <p:sldId id="693" r:id="rId37"/>
    <p:sldId id="681" r:id="rId38"/>
    <p:sldId id="694" r:id="rId39"/>
    <p:sldId id="695" r:id="rId40"/>
    <p:sldId id="700" r:id="rId41"/>
    <p:sldId id="701" r:id="rId42"/>
    <p:sldId id="702" r:id="rId43"/>
    <p:sldId id="607" r:id="rId44"/>
    <p:sldId id="588" r:id="rId45"/>
    <p:sldId id="618" r:id="rId46"/>
    <p:sldId id="620" r:id="rId47"/>
    <p:sldId id="755" r:id="rId48"/>
    <p:sldId id="756" r:id="rId49"/>
    <p:sldId id="703" r:id="rId50"/>
    <p:sldId id="624" r:id="rId51"/>
    <p:sldId id="706" r:id="rId52"/>
    <p:sldId id="707" r:id="rId53"/>
    <p:sldId id="708" r:id="rId54"/>
    <p:sldId id="709" r:id="rId55"/>
    <p:sldId id="710" r:id="rId56"/>
    <p:sldId id="711" r:id="rId57"/>
    <p:sldId id="712" r:id="rId58"/>
    <p:sldId id="640" r:id="rId59"/>
    <p:sldId id="722" r:id="rId60"/>
    <p:sldId id="771" r:id="rId61"/>
    <p:sldId id="772" r:id="rId62"/>
    <p:sldId id="773" r:id="rId63"/>
    <p:sldId id="766" r:id="rId64"/>
    <p:sldId id="757" r:id="rId65"/>
    <p:sldId id="758" r:id="rId66"/>
    <p:sldId id="759" r:id="rId67"/>
    <p:sldId id="760" r:id="rId68"/>
    <p:sldId id="728" r:id="rId69"/>
    <p:sldId id="729" r:id="rId70"/>
    <p:sldId id="730" r:id="rId71"/>
    <p:sldId id="731" r:id="rId72"/>
    <p:sldId id="732" r:id="rId73"/>
    <p:sldId id="733" r:id="rId74"/>
    <p:sldId id="734" r:id="rId75"/>
    <p:sldId id="735" r:id="rId76"/>
    <p:sldId id="736" r:id="rId77"/>
    <p:sldId id="737" r:id="rId78"/>
    <p:sldId id="738" r:id="rId79"/>
    <p:sldId id="739" r:id="rId80"/>
    <p:sldId id="740" r:id="rId81"/>
    <p:sldId id="741" r:id="rId82"/>
    <p:sldId id="742" r:id="rId83"/>
    <p:sldId id="743" r:id="rId84"/>
    <p:sldId id="744" r:id="rId85"/>
    <p:sldId id="750" r:id="rId86"/>
    <p:sldId id="763" r:id="rId87"/>
  </p:sldIdLst>
  <p:sldSz cx="9906000" cy="6858000" type="A4"/>
  <p:notesSz cx="6858000" cy="9144000"/>
  <p:defaultTextStyle>
    <a:defPPr>
      <a:defRPr lang="en-US"/>
    </a:defPPr>
    <a:lvl1pPr marL="0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29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57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86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715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644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573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502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431" algn="l" defTabSz="4789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0D6A55-90BC-4C98-8971-A5C7778130C3}">
          <p14:sldIdLst>
            <p14:sldId id="770"/>
            <p14:sldId id="762"/>
            <p14:sldId id="761"/>
            <p14:sldId id="572"/>
            <p14:sldId id="642"/>
            <p14:sldId id="573"/>
            <p14:sldId id="666"/>
            <p14:sldId id="724"/>
            <p14:sldId id="613"/>
            <p14:sldId id="747"/>
            <p14:sldId id="767"/>
            <p14:sldId id="768"/>
            <p14:sldId id="645"/>
            <p14:sldId id="727"/>
            <p14:sldId id="647"/>
            <p14:sldId id="649"/>
            <p14:sldId id="650"/>
            <p14:sldId id="648"/>
            <p14:sldId id="651"/>
            <p14:sldId id="726"/>
            <p14:sldId id="769"/>
            <p14:sldId id="749"/>
            <p14:sldId id="673"/>
            <p14:sldId id="659"/>
            <p14:sldId id="676"/>
            <p14:sldId id="677"/>
            <p14:sldId id="687"/>
            <p14:sldId id="679"/>
            <p14:sldId id="688"/>
            <p14:sldId id="689"/>
            <p14:sldId id="690"/>
            <p14:sldId id="699"/>
            <p14:sldId id="691"/>
            <p14:sldId id="692"/>
            <p14:sldId id="693"/>
            <p14:sldId id="681"/>
            <p14:sldId id="694"/>
            <p14:sldId id="695"/>
            <p14:sldId id="700"/>
            <p14:sldId id="701"/>
            <p14:sldId id="702"/>
            <p14:sldId id="607"/>
            <p14:sldId id="588"/>
            <p14:sldId id="618"/>
            <p14:sldId id="620"/>
            <p14:sldId id="755"/>
            <p14:sldId id="756"/>
            <p14:sldId id="703"/>
            <p14:sldId id="624"/>
            <p14:sldId id="706"/>
            <p14:sldId id="707"/>
            <p14:sldId id="708"/>
            <p14:sldId id="709"/>
            <p14:sldId id="710"/>
            <p14:sldId id="711"/>
            <p14:sldId id="712"/>
            <p14:sldId id="640"/>
            <p14:sldId id="722"/>
          </p14:sldIdLst>
        </p14:section>
        <p14:section name="Webinar Wrap-up - Brendan MacLean" id="{6427C07C-CF8B-4C0A-A9ED-9AA0741CB2BA}">
          <p14:sldIdLst>
            <p14:sldId id="771"/>
            <p14:sldId id="772"/>
            <p14:sldId id="773"/>
          </p14:sldIdLst>
        </p14:section>
        <p14:section name="Content Addendum - Tina Ludwig" id="{29352F76-AB3A-466D-B8C5-BD3420412045}">
          <p14:sldIdLst>
            <p14:sldId id="766"/>
            <p14:sldId id="757"/>
            <p14:sldId id="758"/>
            <p14:sldId id="759"/>
            <p14:sldId id="760"/>
            <p14:sldId id="728"/>
            <p14:sldId id="729"/>
            <p14:sldId id="730"/>
            <p14:sldId id="731"/>
            <p14:sldId id="732"/>
            <p14:sldId id="733"/>
            <p14:sldId id="734"/>
            <p14:sldId id="735"/>
            <p14:sldId id="736"/>
            <p14:sldId id="737"/>
            <p14:sldId id="738"/>
            <p14:sldId id="739"/>
            <p14:sldId id="740"/>
            <p14:sldId id="741"/>
            <p14:sldId id="742"/>
            <p14:sldId id="743"/>
            <p14:sldId id="744"/>
            <p14:sldId id="750"/>
            <p14:sldId id="7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Ludwig" initials="CL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14F8"/>
    <a:srgbClr val="D8D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6433" autoAdjust="0"/>
  </p:normalViewPr>
  <p:slideViewPr>
    <p:cSldViewPr snapToGrid="0" snapToObjects="1">
      <p:cViewPr varScale="1">
        <p:scale>
          <a:sx n="96" d="100"/>
          <a:sy n="96" d="100"/>
        </p:scale>
        <p:origin x="1046" y="51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handoutMaster" Target="handoutMasters/handoutMaster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commentAuthors" Target="commentAuthor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notesMaster" Target="notesMasters/notesMaster1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Arbeitsmappe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Tabelle1!$A$1:$A$4</c:f>
              <c:numCache>
                <c:formatCode>General</c:formatCode>
                <c:ptCount val="4"/>
                <c:pt idx="0">
                  <c:v>0</c:v>
                </c:pt>
                <c:pt idx="2">
                  <c:v>800000</c:v>
                </c:pt>
              </c:numCache>
            </c:numRef>
          </c:xVal>
          <c:yVal>
            <c:numRef>
              <c:f>Tabelle1!$B$1:$B$4</c:f>
              <c:numCache>
                <c:formatCode>General</c:formatCode>
                <c:ptCount val="4"/>
                <c:pt idx="0">
                  <c:v>0</c:v>
                </c:pt>
                <c:pt idx="2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C7-4BD2-B15E-BEE94C182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317960"/>
        <c:axId val="2131179048"/>
      </c:scatterChart>
      <c:valAx>
        <c:axId val="2131317960"/>
        <c:scaling>
          <c:orientation val="minMax"/>
          <c:max val="1500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MS </a:t>
                </a:r>
                <a:r>
                  <a:rPr lang="de-DE" dirty="0" err="1"/>
                  <a:t>signal</a:t>
                </a:r>
                <a:r>
                  <a:rPr lang="de-DE" dirty="0"/>
                  <a:t> </a:t>
                </a:r>
                <a:r>
                  <a:rPr lang="de-DE" dirty="0" err="1"/>
                  <a:t>intensity</a:t>
                </a:r>
                <a:endParaRPr lang="de-DE" dirty="0"/>
              </a:p>
            </c:rich>
          </c:tx>
          <c:overlay val="0"/>
        </c:title>
        <c:numFmt formatCode="0E+00" sourceLinked="0"/>
        <c:majorTickMark val="out"/>
        <c:minorTickMark val="none"/>
        <c:tickLblPos val="nextTo"/>
        <c:crossAx val="2131179048"/>
        <c:crosses val="autoZero"/>
        <c:crossBetween val="midCat"/>
      </c:valAx>
      <c:valAx>
        <c:axId val="2131179048"/>
        <c:scaling>
          <c:orientation val="minMax"/>
          <c:max val="1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err="1"/>
                  <a:t>concentration</a:t>
                </a:r>
                <a:r>
                  <a:rPr lang="de-DE" dirty="0"/>
                  <a:t>, </a:t>
                </a:r>
                <a:r>
                  <a:rPr lang="de-DE" dirty="0" err="1" smtClean="0"/>
                  <a:t>fmol</a:t>
                </a:r>
                <a:endParaRPr lang="de-DE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31317960"/>
        <c:crosses val="autoZero"/>
        <c:crossBetween val="midCat"/>
        <c:majorUnit val="20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30T16:19:55.444" idx="1">
    <p:pos x="5946" y="3853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A661A-4EA7-204E-9361-1A26ADACC069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4B8D8-A269-9B46-A069-BA2F7CF1B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4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A0E91-ED62-2140-86D5-FFAEA3DD84F7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08BAF-BF10-2049-8691-88454D33B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2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929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857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786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5715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4644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3573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2502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1431" algn="l" defTabSz="47892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88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33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33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5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33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10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020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84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04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00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292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078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257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10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108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3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78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78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78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78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97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7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08BAF-BF10-2049-8691-88454D33B9F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3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2130428"/>
            <a:ext cx="84201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5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8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0881" y="990601"/>
            <a:ext cx="7555045" cy="430213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63AFDB"/>
                </a:solidFill>
                <a:latin typeface="Arial"/>
                <a:cs typeface="Arial"/>
              </a:defRPr>
            </a:lvl1pPr>
          </a:lstStyle>
          <a:p>
            <a:r>
              <a:rPr lang="de-CH"/>
              <a:t>Mastertitelformat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110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20800" y="1609725"/>
            <a:ext cx="74295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20800" y="2847975"/>
            <a:ext cx="74295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934200" y="6355080"/>
            <a:ext cx="2476500" cy="365760"/>
          </a:xfrm>
        </p:spPr>
        <p:txBody>
          <a:bodyPr/>
          <a:lstStyle>
            <a:lvl1pPr>
              <a:defRPr sz="1400"/>
            </a:lvl1pPr>
          </a:lstStyle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40202" y="6355080"/>
            <a:ext cx="3764280" cy="365760"/>
          </a:xfrm>
        </p:spPr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317498" y="6355080"/>
            <a:ext cx="1320800" cy="365760"/>
          </a:xfrm>
        </p:spPr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81" y="1371600"/>
            <a:ext cx="79248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0600" y="2771775"/>
            <a:ext cx="79248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80281" y="1371600"/>
            <a:ext cx="24765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90600" y="2771775"/>
            <a:ext cx="24765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1477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9154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1707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2971800"/>
            <a:ext cx="74295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4267200"/>
            <a:ext cx="734695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55080"/>
            <a:ext cx="2476500" cy="365760"/>
          </a:xfrm>
        </p:spPr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DDE9EC"/>
                </a:solidFill>
              </a:rPr>
              <a:pPr defTabSz="914400"/>
              <a:t>12/3/2015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0202" y="6355080"/>
            <a:ext cx="3764280" cy="365760"/>
          </a:xfrm>
        </p:spPr>
        <p:txBody>
          <a:bodyPr/>
          <a:lstStyle/>
          <a:p>
            <a:pPr defTabSz="914400"/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02" y="6355080"/>
            <a:ext cx="1647698" cy="365760"/>
          </a:xfrm>
        </p:spPr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DDE9EC"/>
                </a:solidFill>
              </a:rPr>
              <a:pPr defTabSz="914400"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2819400"/>
            <a:ext cx="79248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2819400"/>
            <a:ext cx="24765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345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4378452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018215" y="1216152"/>
            <a:ext cx="4378452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9617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85875"/>
            <a:ext cx="4376870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5550" y="1295400"/>
            <a:ext cx="4378590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5300" y="2133600"/>
            <a:ext cx="437515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035550" y="2133600"/>
            <a:ext cx="437515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15861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61978" y="6462462"/>
            <a:ext cx="190849" cy="13034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772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61978" y="6462462"/>
            <a:ext cx="190849" cy="13034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41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316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1650" y="304800"/>
            <a:ext cx="272415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1650" y="1219201"/>
            <a:ext cx="272415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675492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61978" y="6462462"/>
            <a:ext cx="190849" cy="13034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30200" y="304800"/>
            <a:ext cx="619125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88987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00856"/>
            <a:ext cx="89154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300" y="1905000"/>
            <a:ext cx="89154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219200"/>
            <a:ext cx="89154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DDE9EC"/>
                </a:solidFill>
              </a:rPr>
              <a:pPr defTabSz="914400"/>
              <a:t>12/3/2015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DDE9EC"/>
                </a:solidFill>
              </a:rPr>
              <a:pPr defTabSz="914400"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61978" y="6462462"/>
            <a:ext cx="190849" cy="13034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300" y="500856"/>
            <a:ext cx="19812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601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14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61978" y="6462462"/>
            <a:ext cx="190849" cy="13034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4175914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449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7" y="4406902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7" y="2906716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2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5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7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7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6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5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5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4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2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1" y="1600203"/>
            <a:ext cx="437515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9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78929" indent="0">
              <a:buNone/>
              <a:defRPr sz="2100" b="1"/>
            </a:lvl2pPr>
            <a:lvl3pPr marL="957857" indent="0">
              <a:buNone/>
              <a:defRPr sz="1900" b="1"/>
            </a:lvl3pPr>
            <a:lvl4pPr marL="1436786" indent="0">
              <a:buNone/>
              <a:defRPr sz="1700" b="1"/>
            </a:lvl4pPr>
            <a:lvl5pPr marL="1915715" indent="0">
              <a:buNone/>
              <a:defRPr sz="1700" b="1"/>
            </a:lvl5pPr>
            <a:lvl6pPr marL="2394644" indent="0">
              <a:buNone/>
              <a:defRPr sz="1700" b="1"/>
            </a:lvl6pPr>
            <a:lvl7pPr marL="2873573" indent="0">
              <a:buNone/>
              <a:defRPr sz="1700" b="1"/>
            </a:lvl7pPr>
            <a:lvl8pPr marL="3352502" indent="0">
              <a:buNone/>
              <a:defRPr sz="1700" b="1"/>
            </a:lvl8pPr>
            <a:lvl9pPr marL="3831431" indent="0">
              <a:buNone/>
              <a:defRPr sz="17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89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78929" indent="0">
              <a:buNone/>
              <a:defRPr sz="2100" b="1"/>
            </a:lvl2pPr>
            <a:lvl3pPr marL="957857" indent="0">
              <a:buNone/>
              <a:defRPr sz="1900" b="1"/>
            </a:lvl3pPr>
            <a:lvl4pPr marL="1436786" indent="0">
              <a:buNone/>
              <a:defRPr sz="1700" b="1"/>
            </a:lvl4pPr>
            <a:lvl5pPr marL="1915715" indent="0">
              <a:buNone/>
              <a:defRPr sz="1700" b="1"/>
            </a:lvl5pPr>
            <a:lvl6pPr marL="2394644" indent="0">
              <a:buNone/>
              <a:defRPr sz="1700" b="1"/>
            </a:lvl6pPr>
            <a:lvl7pPr marL="2873573" indent="0">
              <a:buNone/>
              <a:defRPr sz="1700" b="1"/>
            </a:lvl7pPr>
            <a:lvl8pPr marL="3352502" indent="0">
              <a:buNone/>
              <a:defRPr sz="1700" b="1"/>
            </a:lvl8pPr>
            <a:lvl9pPr marL="3831431" indent="0">
              <a:buNone/>
              <a:defRPr sz="17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89" cy="395128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4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3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8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29" indent="0">
              <a:buNone/>
              <a:defRPr sz="1300"/>
            </a:lvl2pPr>
            <a:lvl3pPr marL="957857" indent="0">
              <a:buNone/>
              <a:defRPr sz="1100"/>
            </a:lvl3pPr>
            <a:lvl4pPr marL="1436786" indent="0">
              <a:buNone/>
              <a:defRPr sz="1000"/>
            </a:lvl4pPr>
            <a:lvl5pPr marL="1915715" indent="0">
              <a:buNone/>
              <a:defRPr sz="1000"/>
            </a:lvl5pPr>
            <a:lvl6pPr marL="2394644" indent="0">
              <a:buNone/>
              <a:defRPr sz="1000"/>
            </a:lvl6pPr>
            <a:lvl7pPr marL="2873573" indent="0">
              <a:buNone/>
              <a:defRPr sz="1000"/>
            </a:lvl7pPr>
            <a:lvl8pPr marL="3352502" indent="0">
              <a:buNone/>
              <a:defRPr sz="1000"/>
            </a:lvl8pPr>
            <a:lvl9pPr marL="3831431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78929" indent="0">
              <a:buNone/>
              <a:defRPr sz="3000"/>
            </a:lvl2pPr>
            <a:lvl3pPr marL="957857" indent="0">
              <a:buNone/>
              <a:defRPr sz="2600"/>
            </a:lvl3pPr>
            <a:lvl4pPr marL="1436786" indent="0">
              <a:buNone/>
              <a:defRPr sz="2100"/>
            </a:lvl4pPr>
            <a:lvl5pPr marL="1915715" indent="0">
              <a:buNone/>
              <a:defRPr sz="2100"/>
            </a:lvl5pPr>
            <a:lvl6pPr marL="2394644" indent="0">
              <a:buNone/>
              <a:defRPr sz="2100"/>
            </a:lvl6pPr>
            <a:lvl7pPr marL="2873573" indent="0">
              <a:buNone/>
              <a:defRPr sz="2100"/>
            </a:lvl7pPr>
            <a:lvl8pPr marL="3352502" indent="0">
              <a:buNone/>
              <a:defRPr sz="2100"/>
            </a:lvl8pPr>
            <a:lvl9pPr marL="3831431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29" indent="0">
              <a:buNone/>
              <a:defRPr sz="1300"/>
            </a:lvl2pPr>
            <a:lvl3pPr marL="957857" indent="0">
              <a:buNone/>
              <a:defRPr sz="1100"/>
            </a:lvl3pPr>
            <a:lvl4pPr marL="1436786" indent="0">
              <a:buNone/>
              <a:defRPr sz="1000"/>
            </a:lvl4pPr>
            <a:lvl5pPr marL="1915715" indent="0">
              <a:buNone/>
              <a:defRPr sz="1000"/>
            </a:lvl5pPr>
            <a:lvl6pPr marL="2394644" indent="0">
              <a:buNone/>
              <a:defRPr sz="1000"/>
            </a:lvl6pPr>
            <a:lvl7pPr marL="2873573" indent="0">
              <a:buNone/>
              <a:defRPr sz="1000"/>
            </a:lvl7pPr>
            <a:lvl8pPr marL="3352502" indent="0">
              <a:buNone/>
              <a:defRPr sz="1000"/>
            </a:lvl8pPr>
            <a:lvl9pPr marL="3831431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6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 vert="horz" lIns="95786" tIns="47893" rIns="95786" bIns="47893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600203"/>
            <a:ext cx="8915400" cy="4525963"/>
          </a:xfrm>
          <a:prstGeom prst="rect">
            <a:avLst/>
          </a:prstGeom>
        </p:spPr>
        <p:txBody>
          <a:bodyPr vert="horz" lIns="95786" tIns="47893" rIns="95786" bIns="47893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5786" tIns="47893" rIns="95786" bIns="4789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5786" tIns="47893" rIns="95786" bIns="4789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1" y="6356353"/>
            <a:ext cx="2311400" cy="365125"/>
          </a:xfrm>
          <a:prstGeom prst="rect">
            <a:avLst/>
          </a:prstGeom>
        </p:spPr>
        <p:txBody>
          <a:bodyPr vert="horz" lIns="95786" tIns="47893" rIns="95786" bIns="4789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6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78929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97" indent="-359197" algn="l" defTabSz="478929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59" indent="-299330" algn="l" defTabSz="478929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322" indent="-239465" algn="l" defTabSz="47892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251" indent="-239465" algn="l" defTabSz="478929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180" indent="-239465" algn="l" defTabSz="478929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108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037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966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895" indent="-239465" algn="l" defTabSz="478929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29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57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86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715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644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573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502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431" algn="l" defTabSz="4789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95300" y="1219200"/>
            <a:ext cx="89154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247980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914400"/>
            <a:fld id="{E0C71727-75FE-4A18-BF67-EEE09AB572B7}" type="datetimeFigureOut">
              <a:rPr lang="en-US" smtClean="0">
                <a:solidFill>
                  <a:srgbClr val="464653"/>
                </a:solidFill>
              </a:rPr>
              <a:pPr defTabSz="914400"/>
              <a:t>12/3/2015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40202" y="6356350"/>
            <a:ext cx="37973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914400"/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63702" y="6356350"/>
            <a:ext cx="21463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914400"/>
            <a:fld id="{0951484D-02AD-4E12-842A-DBE625E474B5}" type="slidenum">
              <a:rPr lang="en-US" smtClean="0">
                <a:solidFill>
                  <a:srgbClr val="464653"/>
                </a:solidFill>
              </a:rPr>
              <a:pPr defTabSz="914400"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95300" y="1143000"/>
            <a:ext cx="8915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61978" y="6462462"/>
            <a:ext cx="190849" cy="13034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663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3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1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5.png"/><Relationship Id="rId9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kyline.gs.washington.edu/labkey/tutorial_grouped.url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kyline.gs.washington.edu/labkey/tutorial_grouped.url" TargetMode="External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kyline.gs.washington.edu/labkey/tutorial_grouped.url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66.png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g"/><Relationship Id="rId4" Type="http://schemas.openxmlformats.org/officeDocument/2006/relationships/image" Target="../media/image6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g"/><Relationship Id="rId4" Type="http://schemas.openxmlformats.org/officeDocument/2006/relationships/image" Target="../media/image6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hyperlink" Target="https://skyline.gs.washington.edu/labkey/tutorial_absolute_quant.url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anoramaweb.org/labkey/Mtb_anchors.url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86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Survey4Webinar" TargetMode="External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hyperlink" Target="http://tinyurl.com/Survey4Webinar" TargetMode="Externa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jpg"/><Relationship Id="rId4" Type="http://schemas.openxmlformats.org/officeDocument/2006/relationships/image" Target="../media/image9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jpg"/><Relationship Id="rId4" Type="http://schemas.openxmlformats.org/officeDocument/2006/relationships/image" Target="../media/image9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1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1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4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1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5.jpg"/><Relationship Id="rId4" Type="http://schemas.openxmlformats.org/officeDocument/2006/relationships/image" Target="../media/image1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11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118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g"/><Relationship Id="rId3" Type="http://schemas.openxmlformats.org/officeDocument/2006/relationships/image" Target="../media/image119.jpg"/><Relationship Id="rId7" Type="http://schemas.microsoft.com/office/2007/relationships/hdphoto" Target="../media/hdphoto2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microsoft.com/office/2007/relationships/hdphoto" Target="../media/hdphoto1.wdp"/><Relationship Id="rId4" Type="http://schemas.openxmlformats.org/officeDocument/2006/relationships/image" Target="../media/image12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60879" y="980728"/>
            <a:ext cx="6318702" cy="5837932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Lecture: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de-CH" sz="4000" b="1" dirty="0"/>
              <a:t>Isotope </a:t>
            </a:r>
            <a:r>
              <a:rPr lang="de-CH" sz="4000" b="1" dirty="0" err="1" smtClean="0"/>
              <a:t>Labeled</a:t>
            </a:r>
            <a:r>
              <a:rPr lang="de-CH" sz="4000" b="1" dirty="0" smtClean="0"/>
              <a:t> </a:t>
            </a:r>
            <a:r>
              <a:rPr lang="de-CH" sz="4000" b="1" dirty="0"/>
              <a:t>Standards in Skyline</a:t>
            </a:r>
            <a:r>
              <a:rPr lang="de-CH" sz="4000" dirty="0"/>
              <a:t> </a:t>
            </a:r>
            <a:r>
              <a:rPr lang="de-CH" sz="4000" dirty="0" smtClean="0"/>
              <a:t/>
            </a:r>
            <a:br>
              <a:rPr lang="de-CH" sz="4000" dirty="0" smtClean="0"/>
            </a:br>
            <a:r>
              <a:rPr lang="de-CH" sz="4000" dirty="0"/>
              <a:t/>
            </a:r>
            <a:br>
              <a:rPr lang="de-CH" sz="4000" dirty="0"/>
            </a:br>
            <a:r>
              <a:rPr lang="en-US" sz="1800" dirty="0" smtClean="0">
                <a:solidFill>
                  <a:schemeClr val="tx1"/>
                </a:solidFill>
              </a:rPr>
              <a:t>Webinar , 1 December 2015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Christina </a:t>
            </a:r>
            <a:r>
              <a:rPr lang="en-US" sz="2000" b="1" dirty="0">
                <a:solidFill>
                  <a:schemeClr val="tx1"/>
                </a:solidFill>
              </a:rPr>
              <a:t>Ludwig </a:t>
            </a:r>
            <a:r>
              <a:rPr lang="en-US" sz="2000" b="1" dirty="0" smtClean="0">
                <a:solidFill>
                  <a:schemeClr val="tx1"/>
                </a:solidFill>
              </a:rPr>
              <a:t>		Ariel Bensimon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TU Munich</a:t>
            </a:r>
            <a:r>
              <a:rPr lang="en-US" sz="2000" b="1" dirty="0">
                <a:solidFill>
                  <a:schemeClr val="tx1"/>
                </a:solidFill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</a:rPr>
              <a:t>			ETH Zürich 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Germany 				Switzerland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endParaRPr lang="de-DE" sz="2000" i="1" dirty="0">
              <a:solidFill>
                <a:schemeClr val="tx1"/>
              </a:solidFill>
              <a:latin typeface="Garamond Premr Pro"/>
              <a:cs typeface="Garamond Premr Pro"/>
            </a:endParaRPr>
          </a:p>
        </p:txBody>
      </p:sp>
      <p:pic>
        <p:nvPicPr>
          <p:cNvPr id="15" name="Picture 14" descr="Logo_SRMcou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15" y="1119460"/>
            <a:ext cx="2486612" cy="4804250"/>
          </a:xfrm>
          <a:prstGeom prst="rect">
            <a:avLst/>
          </a:prstGeom>
        </p:spPr>
      </p:pic>
      <p:sp>
        <p:nvSpPr>
          <p:cNvPr id="3" name="AutoShape 2" descr="Image result for tu munich logo"/>
          <p:cNvSpPr>
            <a:spLocks noChangeAspect="1" noChangeArrowheads="1"/>
          </p:cNvSpPr>
          <p:nvPr/>
        </p:nvSpPr>
        <p:spPr bwMode="auto">
          <a:xfrm>
            <a:off x="168540" y="-144463"/>
            <a:ext cx="3302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5124" name="Picture 4" descr="https://upload.wikimedia.org/wikipedia/commons/thumb/4/4c/TU_Muenchen_Logo.svg/2000px-TU_Muenchen_Logo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887" y="5877273"/>
            <a:ext cx="2184243" cy="65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riskcenter.ethz.ch/research/future-resilient-systems-project---singapore/_jcr_content/rightpar_bottom/contextinfo/fullwidthimage/image.imageformat.lightbox.2237027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217" y="5673720"/>
            <a:ext cx="2262251" cy="83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SB logo fuer Tina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70839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Pros and Cons of stable-isotope labeling strategies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962441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029500"/>
            <a:ext cx="3081319" cy="9727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136822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020725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151876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4008888" y="3452521"/>
            <a:ext cx="345258" cy="44727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02447" y="3453912"/>
            <a:ext cx="345258" cy="41166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1315276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1298555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981554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981555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086675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617058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1220792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136822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136822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1219383"/>
            <a:ext cx="646061" cy="646061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230021" y="2139433"/>
            <a:ext cx="3609325" cy="2093058"/>
            <a:chOff x="230021" y="1849839"/>
            <a:chExt cx="3609325" cy="2093058"/>
          </a:xfrm>
        </p:grpSpPr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239864" y="1849839"/>
              <a:ext cx="2860228" cy="1175156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28600" indent="-228600" algn="l" rtl="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buChar char="§"/>
                <a:defRPr sz="2000" b="1">
                  <a:solidFill>
                    <a:schemeClr val="tx1"/>
                  </a:solidFill>
                  <a:latin typeface="+mn-lt"/>
                  <a:ea typeface="ＭＳ Ｐゴシック" pitchFamily="-106" charset="-128"/>
                  <a:cs typeface="ＭＳ Ｐゴシック" pitchFamily="-106" charset="-128"/>
                </a:defRPr>
              </a:lvl1pPr>
              <a:lvl2pPr marL="573088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buChar char="w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2pPr>
              <a:lvl3pPr marL="687388" indent="6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defRPr sz="2000" i="1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3pPr>
              <a:lvl4pPr marL="1873250" indent="-385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charset="0"/>
                <a:buChar char="¡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4pPr>
              <a:lvl5pPr marL="237490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charset="0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5pPr>
              <a:lvl6pPr marL="28321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6pPr>
              <a:lvl7pPr marL="32893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7pPr>
              <a:lvl8pPr marL="37465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8pPr>
              <a:lvl9pPr marL="42037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9pPr>
            </a:lstStyle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dirty="0" smtClean="0">
                  <a:solidFill>
                    <a:schemeClr val="accent3"/>
                  </a:solidFill>
                  <a:latin typeface="Arial"/>
                  <a:cs typeface="Arial"/>
                </a:rPr>
                <a:t>Strengths</a:t>
              </a:r>
            </a:p>
            <a:p>
              <a:pPr marL="0" indent="0">
                <a:lnSpc>
                  <a:spcPct val="80000"/>
                </a:lnSpc>
                <a:spcBef>
                  <a:spcPts val="288"/>
                </a:spcBef>
                <a:buClr>
                  <a:srgbClr val="FFFF66"/>
                </a:buClr>
                <a:buNone/>
              </a:pPr>
              <a:r>
                <a:rPr lang="en-US" sz="1400" b="0" dirty="0" smtClean="0">
                  <a:latin typeface="Arial"/>
                  <a:cs typeface="Arial"/>
                </a:rPr>
                <a:t>+ eliminates best </a:t>
              </a:r>
              <a:r>
                <a:rPr lang="en-US" sz="1400" b="0" dirty="0">
                  <a:latin typeface="Arial"/>
                  <a:cs typeface="Arial"/>
                </a:rPr>
                <a:t>preparative and analytical </a:t>
              </a:r>
              <a:r>
                <a:rPr lang="en-US" sz="1400" b="0" dirty="0" err="1" smtClean="0">
                  <a:latin typeface="Arial"/>
                  <a:cs typeface="Arial"/>
                </a:rPr>
                <a:t>variabilities</a:t>
              </a:r>
              <a:r>
                <a:rPr lang="en-US" sz="1400" b="0" dirty="0">
                  <a:latin typeface="Arial"/>
                  <a:cs typeface="Arial"/>
                </a:rPr>
                <a:t> </a:t>
              </a:r>
              <a:r>
                <a:rPr lang="en-US" sz="1400" b="0" dirty="0" smtClean="0">
                  <a:latin typeface="Arial"/>
                  <a:cs typeface="Arial"/>
                </a:rPr>
                <a:t>(combination of light and heavy very early, on cell level)</a:t>
              </a:r>
            </a:p>
          </p:txBody>
        </p:sp>
        <p:sp>
          <p:nvSpPr>
            <p:cNvPr id="62" name="Rectangle 5"/>
            <p:cNvSpPr>
              <a:spLocks noChangeArrowheads="1"/>
            </p:cNvSpPr>
            <p:nvPr/>
          </p:nvSpPr>
          <p:spPr bwMode="auto">
            <a:xfrm>
              <a:off x="230021" y="2807257"/>
              <a:ext cx="3609325" cy="1135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 b="1" i="1" dirty="0">
                  <a:solidFill>
                    <a:srgbClr val="FF0000"/>
                  </a:solidFill>
                  <a:latin typeface="Arial"/>
                  <a:cs typeface="Arial"/>
                </a:rPr>
                <a:t>Weaknesses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FFFF66"/>
                </a:buClr>
              </a:pPr>
              <a:r>
                <a:rPr lang="en-US" sz="1400" dirty="0" smtClean="0">
                  <a:latin typeface="Arial"/>
                  <a:cs typeface="Arial"/>
                </a:rPr>
                <a:t>- compatible </a:t>
              </a:r>
              <a:r>
                <a:rPr lang="en-US" sz="1400" dirty="0">
                  <a:latin typeface="Arial"/>
                  <a:cs typeface="Arial"/>
                </a:rPr>
                <a:t>with </a:t>
              </a:r>
              <a:r>
                <a:rPr lang="en-US" sz="1400" dirty="0" smtClean="0">
                  <a:latin typeface="Arial"/>
                  <a:cs typeface="Arial"/>
                </a:rPr>
                <a:t>growing cells only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FFFF66"/>
                </a:buClr>
              </a:pPr>
              <a:r>
                <a:rPr lang="en-US" sz="1400" dirty="0" smtClean="0">
                  <a:latin typeface="Arial"/>
                  <a:cs typeface="Arial"/>
                </a:rPr>
                <a:t>- significantly </a:t>
              </a:r>
              <a:r>
                <a:rPr lang="en-US" sz="1400" dirty="0">
                  <a:latin typeface="Arial"/>
                  <a:cs typeface="Arial"/>
                </a:rPr>
                <a:t>increased </a:t>
              </a:r>
              <a:r>
                <a:rPr lang="en-US" sz="1400" dirty="0" smtClean="0">
                  <a:latin typeface="Arial"/>
                  <a:cs typeface="Arial"/>
                </a:rPr>
                <a:t>sample complexity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860811" y="5038738"/>
            <a:ext cx="3704122" cy="1857021"/>
            <a:chOff x="1860811" y="5237970"/>
            <a:chExt cx="3704122" cy="1857021"/>
          </a:xfrm>
        </p:grpSpPr>
        <p:sp>
          <p:nvSpPr>
            <p:cNvPr id="64" name="Rectangle 3"/>
            <p:cNvSpPr txBox="1">
              <a:spLocks noChangeArrowheads="1"/>
            </p:cNvSpPr>
            <p:nvPr/>
          </p:nvSpPr>
          <p:spPr bwMode="auto">
            <a:xfrm>
              <a:off x="1860811" y="5237970"/>
              <a:ext cx="3185083" cy="1175156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28600" indent="-228600" algn="l" rtl="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buChar char="§"/>
                <a:defRPr sz="2000" b="1">
                  <a:solidFill>
                    <a:schemeClr val="tx1"/>
                  </a:solidFill>
                  <a:latin typeface="+mn-lt"/>
                  <a:ea typeface="ＭＳ Ｐゴシック" pitchFamily="-106" charset="-128"/>
                  <a:cs typeface="ＭＳ Ｐゴシック" pitchFamily="-106" charset="-128"/>
                </a:defRPr>
              </a:lvl1pPr>
              <a:lvl2pPr marL="573088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buChar char="w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2pPr>
              <a:lvl3pPr marL="687388" indent="6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defRPr sz="2000" i="1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3pPr>
              <a:lvl4pPr marL="1873250" indent="-385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charset="0"/>
                <a:buChar char="¡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4pPr>
              <a:lvl5pPr marL="237490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charset="0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5pPr>
              <a:lvl6pPr marL="28321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6pPr>
              <a:lvl7pPr marL="32893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7pPr>
              <a:lvl8pPr marL="37465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8pPr>
              <a:lvl9pPr marL="42037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9pPr>
            </a:lstStyle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dirty="0" smtClean="0">
                  <a:solidFill>
                    <a:schemeClr val="accent3"/>
                  </a:solidFill>
                  <a:latin typeface="Arial"/>
                  <a:cs typeface="Arial"/>
                </a:rPr>
                <a:t>Strengths</a:t>
              </a:r>
            </a:p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b="0" dirty="0" smtClean="0">
                  <a:latin typeface="Arial"/>
                  <a:cs typeface="Arial"/>
                </a:rPr>
                <a:t>+</a:t>
              </a:r>
              <a:r>
                <a:rPr lang="en-US" sz="1400" b="0" dirty="0" smtClean="0">
                  <a:solidFill>
                    <a:schemeClr val="accent3"/>
                  </a:solidFill>
                  <a:latin typeface="Arial"/>
                  <a:cs typeface="Arial"/>
                </a:rPr>
                <a:t> </a:t>
              </a:r>
              <a:r>
                <a:rPr lang="en-US" sz="1400" b="0" dirty="0" smtClean="0">
                  <a:latin typeface="Arial"/>
                  <a:cs typeface="Arial"/>
                </a:rPr>
                <a:t>Compatible </a:t>
              </a:r>
              <a:r>
                <a:rPr lang="en-US" sz="1400" b="0" dirty="0">
                  <a:latin typeface="Arial"/>
                  <a:cs typeface="Arial"/>
                </a:rPr>
                <a:t>with any protein </a:t>
              </a:r>
              <a:r>
                <a:rPr lang="en-US" sz="1400" b="0" dirty="0" smtClean="0">
                  <a:latin typeface="Arial"/>
                  <a:cs typeface="Arial"/>
                </a:rPr>
                <a:t>source</a:t>
              </a:r>
            </a:p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b="0" dirty="0" smtClean="0">
                  <a:latin typeface="Arial"/>
                  <a:cs typeface="Arial"/>
                </a:rPr>
                <a:t>+ Multiplexing possible</a:t>
              </a:r>
              <a:endParaRPr lang="en-US" sz="1400" b="0" dirty="0">
                <a:latin typeface="Arial"/>
                <a:cs typeface="Arial"/>
              </a:endParaRPr>
            </a:p>
          </p:txBody>
        </p:sp>
        <p:sp>
          <p:nvSpPr>
            <p:cNvPr id="65" name="Rectangle 5"/>
            <p:cNvSpPr>
              <a:spLocks noChangeArrowheads="1"/>
            </p:cNvSpPr>
            <p:nvPr/>
          </p:nvSpPr>
          <p:spPr bwMode="auto">
            <a:xfrm>
              <a:off x="1873262" y="5959351"/>
              <a:ext cx="3691671" cy="1135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 b="1" i="1" dirty="0">
                  <a:solidFill>
                    <a:srgbClr val="FF0000"/>
                  </a:solidFill>
                  <a:latin typeface="Arial"/>
                  <a:cs typeface="Arial"/>
                </a:rPr>
                <a:t>Weaknesses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- Potential </a:t>
              </a:r>
              <a:r>
                <a:rPr lang="en-US" sz="1400" dirty="0">
                  <a:latin typeface="Arial"/>
                  <a:cs typeface="Arial"/>
                </a:rPr>
                <a:t>for side </a:t>
              </a:r>
              <a:r>
                <a:rPr lang="en-US" sz="1400" dirty="0" smtClean="0">
                  <a:latin typeface="Arial"/>
                  <a:cs typeface="Arial"/>
                </a:rPr>
                <a:t>reactions 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- incomplete </a:t>
              </a:r>
              <a:r>
                <a:rPr lang="en-US" sz="1400" dirty="0">
                  <a:latin typeface="Arial"/>
                  <a:cs typeface="Arial"/>
                </a:rPr>
                <a:t>reactions 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- Typically </a:t>
              </a:r>
              <a:r>
                <a:rPr lang="en-US" sz="1400" dirty="0">
                  <a:latin typeface="Arial"/>
                  <a:cs typeface="Arial"/>
                </a:rPr>
                <a:t>carried out on the peptide level</a:t>
              </a:r>
            </a:p>
            <a:p>
              <a:r>
                <a:rPr lang="en-US" sz="1400" dirty="0">
                  <a:latin typeface="Arial"/>
                  <a:cs typeface="Arial"/>
                  <a:sym typeface="Wingdings"/>
                </a:rPr>
                <a:t>   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275948" y="5059427"/>
            <a:ext cx="3691671" cy="1869473"/>
            <a:chOff x="5311167" y="5012329"/>
            <a:chExt cx="3691671" cy="1869473"/>
          </a:xfrm>
        </p:grpSpPr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5311167" y="5012329"/>
              <a:ext cx="3691671" cy="1175156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28600" indent="-228600" algn="l" rtl="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buChar char="§"/>
                <a:defRPr sz="2000" b="1">
                  <a:solidFill>
                    <a:schemeClr val="tx1"/>
                  </a:solidFill>
                  <a:latin typeface="+mn-lt"/>
                  <a:ea typeface="ＭＳ Ｐゴシック" pitchFamily="-106" charset="-128"/>
                  <a:cs typeface="ＭＳ Ｐゴシック" pitchFamily="-106" charset="-128"/>
                </a:defRPr>
              </a:lvl1pPr>
              <a:lvl2pPr marL="573088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buChar char="w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2pPr>
              <a:lvl3pPr marL="687388" indent="6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Font typeface="Wingdings" charset="0"/>
                <a:defRPr sz="2000" i="1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3pPr>
              <a:lvl4pPr marL="1873250" indent="-385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charset="0"/>
                <a:buChar char="¡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4pPr>
              <a:lvl5pPr marL="237490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charset="0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5pPr>
              <a:lvl6pPr marL="28321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6pPr>
              <a:lvl7pPr marL="32893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7pPr>
              <a:lvl8pPr marL="37465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8pPr>
              <a:lvl9pPr marL="4203700" indent="-3873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-106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ＭＳ Ｐゴシック" pitchFamily="-106" charset="-128"/>
                </a:defRPr>
              </a:lvl9pPr>
            </a:lstStyle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dirty="0" smtClean="0">
                  <a:solidFill>
                    <a:schemeClr val="accent3"/>
                  </a:solidFill>
                  <a:latin typeface="Arial"/>
                  <a:cs typeface="Arial"/>
                </a:rPr>
                <a:t>Strengths</a:t>
              </a:r>
            </a:p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b="0" dirty="0" smtClean="0">
                  <a:latin typeface="Arial"/>
                  <a:cs typeface="Arial"/>
                </a:rPr>
                <a:t>+</a:t>
              </a:r>
              <a:r>
                <a:rPr lang="en-US" sz="1400" b="0" dirty="0" smtClean="0">
                  <a:solidFill>
                    <a:schemeClr val="accent3"/>
                  </a:solidFill>
                  <a:latin typeface="Arial"/>
                  <a:cs typeface="Arial"/>
                </a:rPr>
                <a:t> </a:t>
              </a:r>
              <a:r>
                <a:rPr lang="en-US" sz="1400" b="0" dirty="0" smtClean="0">
                  <a:latin typeface="Arial"/>
                  <a:cs typeface="Arial"/>
                </a:rPr>
                <a:t>Compatible </a:t>
              </a:r>
              <a:r>
                <a:rPr lang="en-US" sz="1400" b="0" dirty="0">
                  <a:latin typeface="Arial"/>
                  <a:cs typeface="Arial"/>
                </a:rPr>
                <a:t>with any protein </a:t>
              </a:r>
              <a:r>
                <a:rPr lang="en-US" sz="1400" b="0" dirty="0" smtClean="0">
                  <a:latin typeface="Arial"/>
                  <a:cs typeface="Arial"/>
                </a:rPr>
                <a:t>source</a:t>
              </a:r>
            </a:p>
            <a:p>
              <a:pPr marL="0" indent="0">
                <a:spcBef>
                  <a:spcPts val="288"/>
                </a:spcBef>
                <a:buFontTx/>
                <a:buNone/>
              </a:pPr>
              <a:r>
                <a:rPr lang="en-US" sz="1400" b="0" dirty="0" smtClean="0">
                  <a:latin typeface="Arial"/>
                  <a:cs typeface="Arial"/>
                </a:rPr>
                <a:t>+ protein digestion and labeling one step</a:t>
              </a:r>
              <a:endParaRPr lang="en-US" sz="1400" b="0" dirty="0">
                <a:latin typeface="Arial"/>
                <a:cs typeface="Arial"/>
              </a:endParaRPr>
            </a:p>
          </p:txBody>
        </p:sp>
        <p:sp>
          <p:nvSpPr>
            <p:cNvPr id="68" name="Rectangle 5"/>
            <p:cNvSpPr>
              <a:spLocks noChangeArrowheads="1"/>
            </p:cNvSpPr>
            <p:nvPr/>
          </p:nvSpPr>
          <p:spPr bwMode="auto">
            <a:xfrm>
              <a:off x="5311167" y="5746162"/>
              <a:ext cx="3691671" cy="1135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 b="1" i="1" dirty="0">
                  <a:solidFill>
                    <a:srgbClr val="FF0000"/>
                  </a:solidFill>
                  <a:latin typeface="Arial"/>
                  <a:cs typeface="Arial"/>
                </a:rPr>
                <a:t>Weaknesses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- </a:t>
              </a:r>
              <a:r>
                <a:rPr lang="en-US" sz="1400" dirty="0">
                  <a:latin typeface="Arial"/>
                  <a:cs typeface="Arial"/>
                </a:rPr>
                <a:t>variable incorporation </a:t>
              </a:r>
              <a:r>
                <a:rPr lang="en-US" sz="1400" dirty="0" smtClean="0">
                  <a:latin typeface="Arial"/>
                  <a:cs typeface="Arial"/>
                </a:rPr>
                <a:t>of </a:t>
              </a:r>
              <a:r>
                <a:rPr lang="en-US" sz="1400" baseline="30000" dirty="0">
                  <a:latin typeface="Arial"/>
                  <a:cs typeface="Arial"/>
                </a:rPr>
                <a:t>18</a:t>
              </a:r>
              <a:r>
                <a:rPr lang="en-US" sz="1400" dirty="0">
                  <a:latin typeface="Arial"/>
                  <a:cs typeface="Arial"/>
                </a:rPr>
                <a:t>O atoms </a:t>
              </a:r>
              <a:endParaRPr lang="en-US" sz="1400" dirty="0" smtClean="0">
                <a:latin typeface="Arial"/>
                <a:cs typeface="Arial"/>
              </a:endParaRPr>
            </a:p>
            <a:p>
              <a:r>
                <a:rPr lang="en-US" sz="1400" dirty="0" smtClean="0">
                  <a:latin typeface="Arial"/>
                  <a:cs typeface="Arial"/>
                </a:rPr>
                <a:t>- Small </a:t>
              </a:r>
              <a:r>
                <a:rPr lang="en-US" sz="1400" dirty="0">
                  <a:latin typeface="Arial"/>
                  <a:cs typeface="Arial"/>
                </a:rPr>
                <a:t>mass shifts of 2 to 4 Da</a:t>
              </a:r>
            </a:p>
            <a:p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393527" y="2107516"/>
            <a:ext cx="3753703" cy="2189914"/>
            <a:chOff x="6405978" y="1969785"/>
            <a:chExt cx="3753703" cy="2189914"/>
          </a:xfrm>
        </p:grpSpPr>
        <p:sp>
          <p:nvSpPr>
            <p:cNvPr id="70" name="Rectangle 69"/>
            <p:cNvSpPr/>
            <p:nvPr/>
          </p:nvSpPr>
          <p:spPr>
            <a:xfrm>
              <a:off x="6440490" y="1969785"/>
              <a:ext cx="3719191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accent3"/>
                  </a:solidFill>
                  <a:latin typeface="Arial"/>
                  <a:cs typeface="Arial"/>
                </a:rPr>
                <a:t>Strengths</a:t>
              </a:r>
              <a:endParaRPr lang="en-US" sz="1400" b="1" dirty="0">
                <a:solidFill>
                  <a:schemeClr val="accent3"/>
                </a:solidFill>
                <a:latin typeface="Arial"/>
                <a:cs typeface="Arial"/>
              </a:endParaRPr>
            </a:p>
            <a:p>
              <a:r>
                <a:rPr lang="en-US" sz="1400" dirty="0" smtClean="0">
                  <a:latin typeface="Arial"/>
                  <a:cs typeface="Arial"/>
                </a:rPr>
                <a:t>+ Compatible </a:t>
              </a:r>
              <a:r>
                <a:rPr lang="en-US" sz="1400" dirty="0">
                  <a:latin typeface="Arial"/>
                  <a:cs typeface="Arial"/>
                </a:rPr>
                <a:t>with any sample type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+ Maximal </a:t>
              </a:r>
              <a:r>
                <a:rPr lang="en-US" sz="1400" dirty="0">
                  <a:latin typeface="Arial"/>
                  <a:cs typeface="Arial"/>
                </a:rPr>
                <a:t>confidence in correct peak identification 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+ Minimal </a:t>
              </a:r>
              <a:r>
                <a:rPr lang="en-US" sz="1400" dirty="0">
                  <a:latin typeface="Arial"/>
                  <a:cs typeface="Arial"/>
                </a:rPr>
                <a:t>increase in sample complexity</a:t>
              </a:r>
            </a:p>
          </p:txBody>
        </p:sp>
        <p:sp>
          <p:nvSpPr>
            <p:cNvPr id="71" name="Rectangle 5"/>
            <p:cNvSpPr>
              <a:spLocks noChangeArrowheads="1"/>
            </p:cNvSpPr>
            <p:nvPr/>
          </p:nvSpPr>
          <p:spPr bwMode="auto">
            <a:xfrm>
              <a:off x="6405978" y="3024059"/>
              <a:ext cx="3691671" cy="1135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 b="1" i="1" dirty="0">
                  <a:solidFill>
                    <a:srgbClr val="FF0000"/>
                  </a:solidFill>
                  <a:latin typeface="Arial"/>
                  <a:cs typeface="Arial"/>
                </a:rPr>
                <a:t>Weaknesses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- expansive</a:t>
              </a:r>
            </a:p>
            <a:p>
              <a:r>
                <a:rPr lang="en-US" sz="1400" dirty="0" smtClean="0">
                  <a:latin typeface="Arial"/>
                  <a:cs typeface="Arial"/>
                </a:rPr>
                <a:t>- applicable to limited number of proteins</a:t>
              </a:r>
              <a:endParaRPr lang="en-US" sz="1400" dirty="0">
                <a:latin typeface="Arial"/>
                <a:cs typeface="Arial"/>
              </a:endParaRPr>
            </a:p>
            <a:p>
              <a:endParaRPr lang="en-US" sz="14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4799" y="2983667"/>
            <a:ext cx="1723860" cy="1075513"/>
            <a:chOff x="394799" y="2983667"/>
            <a:chExt cx="1723860" cy="1075513"/>
          </a:xfrm>
        </p:grpSpPr>
        <p:grpSp>
          <p:nvGrpSpPr>
            <p:cNvPr id="11" name="Group 10"/>
            <p:cNvGrpSpPr/>
            <p:nvPr/>
          </p:nvGrpSpPr>
          <p:grpSpPr>
            <a:xfrm>
              <a:off x="394799" y="3296228"/>
              <a:ext cx="1723860" cy="762952"/>
              <a:chOff x="1397731" y="2366884"/>
              <a:chExt cx="1723860" cy="762952"/>
            </a:xfrm>
          </p:grpSpPr>
          <p:sp>
            <p:nvSpPr>
              <p:cNvPr id="36" name="TextBox 35"/>
              <p:cNvSpPr txBox="1"/>
              <p:nvPr/>
            </p:nvSpPr>
            <p:spPr>
              <a:xfrm flipH="1">
                <a:off x="1426271" y="2366884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SILAC</a:t>
                </a:r>
                <a:endParaRPr lang="en-US" sz="2000" b="1" dirty="0">
                  <a:solidFill>
                    <a:schemeClr val="accent2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flipH="1">
                <a:off x="1397731" y="2729726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baseline="30000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15</a:t>
                </a:r>
                <a:r>
                  <a:rPr lang="en-US" sz="2000" b="1" dirty="0">
                    <a:solidFill>
                      <a:schemeClr val="accent6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b="1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-labeling</a:t>
                </a:r>
                <a:endParaRPr lang="en-US" sz="2000" b="1" dirty="0">
                  <a:solidFill>
                    <a:schemeClr val="accent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07891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68673" y="5445650"/>
            <a:ext cx="2684616" cy="1131822"/>
            <a:chOff x="2168673" y="5445650"/>
            <a:chExt cx="2684616" cy="1131822"/>
          </a:xfrm>
        </p:grpSpPr>
        <p:grpSp>
          <p:nvGrpSpPr>
            <p:cNvPr id="14" name="Group 13"/>
            <p:cNvGrpSpPr/>
            <p:nvPr/>
          </p:nvGrpSpPr>
          <p:grpSpPr>
            <a:xfrm>
              <a:off x="2168673" y="5790346"/>
              <a:ext cx="2684616" cy="787126"/>
              <a:chOff x="1896220" y="5683126"/>
              <a:chExt cx="2684616" cy="787126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2885516" y="6068571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8064A2"/>
                    </a:solidFill>
                    <a:latin typeface="Arial"/>
                    <a:cs typeface="Arial"/>
                  </a:rPr>
                  <a:t>TMT</a:t>
                </a:r>
                <a:endParaRPr lang="en-US" sz="2000" b="1" dirty="0">
                  <a:solidFill>
                    <a:srgbClr val="8064A2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896220" y="5683126"/>
                <a:ext cx="2624978" cy="787126"/>
                <a:chOff x="1896220" y="6013326"/>
                <a:chExt cx="2624978" cy="787126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 flipH="1">
                  <a:off x="1917249" y="6400342"/>
                  <a:ext cx="169532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err="1">
                      <a:solidFill>
                        <a:srgbClr val="F79646"/>
                      </a:solidFill>
                      <a:latin typeface="Arial"/>
                      <a:cs typeface="Arial"/>
                    </a:rPr>
                    <a:t>i</a:t>
                  </a:r>
                  <a:r>
                    <a:rPr lang="en-US" sz="2000" b="1" dirty="0" err="1" smtClean="0">
                      <a:solidFill>
                        <a:srgbClr val="F79646"/>
                      </a:solidFill>
                      <a:latin typeface="Arial"/>
                      <a:cs typeface="Arial"/>
                    </a:rPr>
                    <a:t>TRAQ</a:t>
                  </a:r>
                  <a:endParaRPr lang="en-US" sz="2000" b="1" dirty="0">
                    <a:solidFill>
                      <a:srgbClr val="F79646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flipH="1">
                  <a:off x="1896220" y="6013326"/>
                  <a:ext cx="262497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3"/>
                      </a:solidFill>
                      <a:latin typeface="Arial"/>
                      <a:cs typeface="Arial"/>
                    </a:rPr>
                    <a:t>Dimethyl-labeling</a:t>
                  </a:r>
                  <a:endParaRPr lang="en-US" sz="2000" b="1" dirty="0">
                    <a:solidFill>
                      <a:schemeClr val="accent3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48" name="TextBox 47"/>
            <p:cNvSpPr txBox="1"/>
            <p:nvPr/>
          </p:nvSpPr>
          <p:spPr>
            <a:xfrm>
              <a:off x="2189702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76667" y="2983667"/>
            <a:ext cx="2556442" cy="1064157"/>
            <a:chOff x="7276667" y="2983667"/>
            <a:chExt cx="2556442" cy="1064157"/>
          </a:xfrm>
        </p:grpSpPr>
        <p:grpSp>
          <p:nvGrpSpPr>
            <p:cNvPr id="13" name="Group 12"/>
            <p:cNvGrpSpPr/>
            <p:nvPr/>
          </p:nvGrpSpPr>
          <p:grpSpPr>
            <a:xfrm>
              <a:off x="7290307" y="3306670"/>
              <a:ext cx="2542802" cy="741154"/>
              <a:chOff x="7530471" y="2065916"/>
              <a:chExt cx="2965896" cy="741154"/>
            </a:xfrm>
          </p:grpSpPr>
          <p:sp>
            <p:nvSpPr>
              <p:cNvPr id="44" name="TextBox 43"/>
              <p:cNvSpPr txBox="1"/>
              <p:nvPr/>
            </p:nvSpPr>
            <p:spPr>
              <a:xfrm flipH="1">
                <a:off x="7530471" y="2065916"/>
                <a:ext cx="2965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synthetic peptides</a:t>
                </a:r>
                <a:endParaRPr lang="en-US" sz="20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flipH="1">
                <a:off x="7545741" y="2406960"/>
                <a:ext cx="29506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  <a:latin typeface="Arial"/>
                    <a:cs typeface="Arial"/>
                  </a:rPr>
                  <a:t>p</a:t>
                </a:r>
                <a:r>
                  <a:rPr lang="en-US" sz="2000" b="1" dirty="0" smtClean="0">
                    <a:solidFill>
                      <a:schemeClr val="accent1"/>
                    </a:solidFill>
                    <a:latin typeface="Arial"/>
                    <a:cs typeface="Arial"/>
                  </a:rPr>
                  <a:t>rotein standards</a:t>
                </a:r>
                <a:endParaRPr lang="en-US" sz="2000" b="1" dirty="0">
                  <a:solidFill>
                    <a:schemeClr val="accent1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276667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40249" y="5445650"/>
            <a:ext cx="1751345" cy="758322"/>
            <a:chOff x="5240249" y="5445650"/>
            <a:chExt cx="1751345" cy="758322"/>
          </a:xfrm>
        </p:grpSpPr>
        <p:sp>
          <p:nvSpPr>
            <p:cNvPr id="50" name="TextBox 49"/>
            <p:cNvSpPr txBox="1"/>
            <p:nvPr/>
          </p:nvSpPr>
          <p:spPr>
            <a:xfrm flipH="1">
              <a:off x="5296274" y="5803862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baseline="30000" dirty="0" smtClean="0">
                  <a:solidFill>
                    <a:schemeClr val="accent5"/>
                  </a:solidFill>
                </a:rPr>
                <a:t>18</a:t>
              </a:r>
              <a:r>
                <a:rPr lang="en-US" sz="2000" b="1" dirty="0" smtClean="0">
                  <a:solidFill>
                    <a:schemeClr val="accent5"/>
                  </a:solidFill>
                </a:rPr>
                <a:t>O-labeling</a:t>
              </a:r>
              <a:endParaRPr lang="en-US" sz="2000" b="1" dirty="0">
                <a:solidFill>
                  <a:schemeClr val="accent5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40249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5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4799" y="2983667"/>
            <a:ext cx="1723860" cy="1075513"/>
            <a:chOff x="394799" y="2983667"/>
            <a:chExt cx="1723860" cy="1075513"/>
          </a:xfrm>
        </p:grpSpPr>
        <p:grpSp>
          <p:nvGrpSpPr>
            <p:cNvPr id="11" name="Group 10"/>
            <p:cNvGrpSpPr/>
            <p:nvPr/>
          </p:nvGrpSpPr>
          <p:grpSpPr>
            <a:xfrm>
              <a:off x="394799" y="3296228"/>
              <a:ext cx="1723860" cy="762952"/>
              <a:chOff x="1397731" y="2366884"/>
              <a:chExt cx="1723860" cy="762952"/>
            </a:xfrm>
          </p:grpSpPr>
          <p:sp>
            <p:nvSpPr>
              <p:cNvPr id="36" name="TextBox 35"/>
              <p:cNvSpPr txBox="1"/>
              <p:nvPr/>
            </p:nvSpPr>
            <p:spPr>
              <a:xfrm flipH="1">
                <a:off x="1426271" y="2366884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SILAC</a:t>
                </a:r>
                <a:endParaRPr lang="en-US" sz="2000" b="1" dirty="0">
                  <a:solidFill>
                    <a:schemeClr val="accent2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flipH="1">
                <a:off x="1397731" y="2729726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baseline="30000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15</a:t>
                </a:r>
                <a:r>
                  <a:rPr lang="en-US" sz="2000" b="1" dirty="0">
                    <a:solidFill>
                      <a:schemeClr val="accent6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b="1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-labeling</a:t>
                </a:r>
                <a:endParaRPr lang="en-US" sz="2000" b="1" dirty="0">
                  <a:solidFill>
                    <a:schemeClr val="accent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07891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68673" y="5445650"/>
            <a:ext cx="2684616" cy="1131822"/>
            <a:chOff x="2168673" y="5445650"/>
            <a:chExt cx="2684616" cy="1131822"/>
          </a:xfrm>
        </p:grpSpPr>
        <p:grpSp>
          <p:nvGrpSpPr>
            <p:cNvPr id="14" name="Group 13"/>
            <p:cNvGrpSpPr/>
            <p:nvPr/>
          </p:nvGrpSpPr>
          <p:grpSpPr>
            <a:xfrm>
              <a:off x="2168673" y="5790346"/>
              <a:ext cx="2684616" cy="787126"/>
              <a:chOff x="1896220" y="5683126"/>
              <a:chExt cx="2684616" cy="787126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2885516" y="6068571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8064A2"/>
                    </a:solidFill>
                    <a:latin typeface="Arial"/>
                    <a:cs typeface="Arial"/>
                  </a:rPr>
                  <a:t>TMT</a:t>
                </a:r>
                <a:endParaRPr lang="en-US" sz="2000" b="1" dirty="0">
                  <a:solidFill>
                    <a:srgbClr val="8064A2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896220" y="5683126"/>
                <a:ext cx="2624978" cy="787126"/>
                <a:chOff x="1896220" y="6013326"/>
                <a:chExt cx="2624978" cy="787126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 flipH="1">
                  <a:off x="1917249" y="6400342"/>
                  <a:ext cx="169532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err="1">
                      <a:solidFill>
                        <a:srgbClr val="F79646"/>
                      </a:solidFill>
                      <a:latin typeface="Arial"/>
                      <a:cs typeface="Arial"/>
                    </a:rPr>
                    <a:t>i</a:t>
                  </a:r>
                  <a:r>
                    <a:rPr lang="en-US" sz="2000" b="1" dirty="0" err="1" smtClean="0">
                      <a:solidFill>
                        <a:srgbClr val="F79646"/>
                      </a:solidFill>
                      <a:latin typeface="Arial"/>
                      <a:cs typeface="Arial"/>
                    </a:rPr>
                    <a:t>TRAQ</a:t>
                  </a:r>
                  <a:endParaRPr lang="en-US" sz="2000" b="1" dirty="0">
                    <a:solidFill>
                      <a:srgbClr val="F79646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flipH="1">
                  <a:off x="1896220" y="6013326"/>
                  <a:ext cx="262497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3"/>
                      </a:solidFill>
                      <a:latin typeface="Arial"/>
                      <a:cs typeface="Arial"/>
                    </a:rPr>
                    <a:t>Dimethyl-labeling</a:t>
                  </a:r>
                  <a:endParaRPr lang="en-US" sz="2000" b="1" dirty="0">
                    <a:solidFill>
                      <a:schemeClr val="accent3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48" name="TextBox 47"/>
            <p:cNvSpPr txBox="1"/>
            <p:nvPr/>
          </p:nvSpPr>
          <p:spPr>
            <a:xfrm>
              <a:off x="2189702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76667" y="2983667"/>
            <a:ext cx="2556442" cy="1064157"/>
            <a:chOff x="7276667" y="2983667"/>
            <a:chExt cx="2556442" cy="1064157"/>
          </a:xfrm>
        </p:grpSpPr>
        <p:grpSp>
          <p:nvGrpSpPr>
            <p:cNvPr id="13" name="Group 12"/>
            <p:cNvGrpSpPr/>
            <p:nvPr/>
          </p:nvGrpSpPr>
          <p:grpSpPr>
            <a:xfrm>
              <a:off x="7290307" y="3306670"/>
              <a:ext cx="2542802" cy="741154"/>
              <a:chOff x="7530471" y="2065916"/>
              <a:chExt cx="2965896" cy="741154"/>
            </a:xfrm>
          </p:grpSpPr>
          <p:sp>
            <p:nvSpPr>
              <p:cNvPr id="44" name="TextBox 43"/>
              <p:cNvSpPr txBox="1"/>
              <p:nvPr/>
            </p:nvSpPr>
            <p:spPr>
              <a:xfrm flipH="1">
                <a:off x="7530471" y="2065916"/>
                <a:ext cx="2965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synthetic peptides</a:t>
                </a:r>
                <a:endParaRPr lang="en-US" sz="20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flipH="1">
                <a:off x="7545741" y="2406960"/>
                <a:ext cx="29506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  <a:latin typeface="Arial"/>
                    <a:cs typeface="Arial"/>
                  </a:rPr>
                  <a:t>p</a:t>
                </a:r>
                <a:r>
                  <a:rPr lang="en-US" sz="2000" b="1" dirty="0" smtClean="0">
                    <a:solidFill>
                      <a:schemeClr val="accent1"/>
                    </a:solidFill>
                    <a:latin typeface="Arial"/>
                    <a:cs typeface="Arial"/>
                  </a:rPr>
                  <a:t>rotein standards</a:t>
                </a:r>
                <a:endParaRPr lang="en-US" sz="2000" b="1" dirty="0">
                  <a:solidFill>
                    <a:schemeClr val="accent1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276667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40249" y="5445650"/>
            <a:ext cx="1751345" cy="758322"/>
            <a:chOff x="5240249" y="5445650"/>
            <a:chExt cx="1751345" cy="758322"/>
          </a:xfrm>
        </p:grpSpPr>
        <p:sp>
          <p:nvSpPr>
            <p:cNvPr id="50" name="TextBox 49"/>
            <p:cNvSpPr txBox="1"/>
            <p:nvPr/>
          </p:nvSpPr>
          <p:spPr>
            <a:xfrm flipH="1">
              <a:off x="5296274" y="5803862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baseline="30000" dirty="0" smtClean="0">
                  <a:solidFill>
                    <a:schemeClr val="accent5"/>
                  </a:solidFill>
                </a:rPr>
                <a:t>18</a:t>
              </a:r>
              <a:r>
                <a:rPr lang="en-US" sz="2000" b="1" dirty="0" smtClean="0">
                  <a:solidFill>
                    <a:schemeClr val="accent5"/>
                  </a:solidFill>
                </a:rPr>
                <a:t>O-labeling</a:t>
              </a:r>
              <a:endParaRPr lang="en-US" sz="2000" b="1" dirty="0">
                <a:solidFill>
                  <a:schemeClr val="accent5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40249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pic>
        <p:nvPicPr>
          <p:cNvPr id="103" name="Picture 102" descr="images.jpg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37"/>
          <a:stretch/>
        </p:blipFill>
        <p:spPr>
          <a:xfrm>
            <a:off x="6097348" y="1446778"/>
            <a:ext cx="727517" cy="661363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506061" y="2203861"/>
            <a:ext cx="20396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Condition A</a:t>
            </a:r>
          </a:p>
          <a:p>
            <a:pPr algn="ctr"/>
            <a:r>
              <a:rPr lang="en-US" b="1" dirty="0">
                <a:solidFill>
                  <a:schemeClr val="accent1"/>
                </a:solidFill>
              </a:rPr>
              <a:t>l</a:t>
            </a:r>
            <a:r>
              <a:rPr lang="en-US" b="1" dirty="0" smtClean="0">
                <a:solidFill>
                  <a:schemeClr val="accent1"/>
                </a:solidFill>
              </a:rPr>
              <a:t>ight </a:t>
            </a:r>
            <a:r>
              <a:rPr lang="en-US" b="1" dirty="0">
                <a:solidFill>
                  <a:schemeClr val="accent1"/>
                </a:solidFill>
              </a:rPr>
              <a:t>(</a:t>
            </a:r>
            <a:r>
              <a:rPr lang="en-US" b="1" baseline="30000" dirty="0" smtClean="0">
                <a:solidFill>
                  <a:schemeClr val="accent1"/>
                </a:solidFill>
              </a:rPr>
              <a:t>12</a:t>
            </a:r>
            <a:r>
              <a:rPr lang="en-US" b="1" dirty="0" smtClean="0">
                <a:solidFill>
                  <a:schemeClr val="accent1"/>
                </a:solidFill>
              </a:rPr>
              <a:t>C </a:t>
            </a:r>
            <a:r>
              <a:rPr lang="en-US" b="1" baseline="30000" dirty="0" smtClean="0">
                <a:solidFill>
                  <a:schemeClr val="accent1"/>
                </a:solidFill>
              </a:rPr>
              <a:t>14</a:t>
            </a:r>
            <a:r>
              <a:rPr lang="en-US" b="1" dirty="0" smtClean="0">
                <a:solidFill>
                  <a:schemeClr val="accent1"/>
                </a:solidFill>
              </a:rPr>
              <a:t>N)</a:t>
            </a:r>
          </a:p>
          <a:p>
            <a:pPr algn="ctr"/>
            <a:r>
              <a:rPr lang="en-US" dirty="0" smtClean="0"/>
              <a:t>arginine and lysine 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2760564" y="2203861"/>
            <a:ext cx="2039691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Condition B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h</a:t>
            </a:r>
            <a:r>
              <a:rPr lang="en-US" b="1" dirty="0" smtClean="0">
                <a:solidFill>
                  <a:schemeClr val="accent2"/>
                </a:solidFill>
              </a:rPr>
              <a:t>eavy (</a:t>
            </a:r>
            <a:r>
              <a:rPr lang="en-US" b="1" baseline="30000" dirty="0">
                <a:solidFill>
                  <a:schemeClr val="accent2"/>
                </a:solidFill>
              </a:rPr>
              <a:t>13</a:t>
            </a:r>
            <a:r>
              <a:rPr lang="en-US" b="1" dirty="0">
                <a:solidFill>
                  <a:schemeClr val="accent2"/>
                </a:solidFill>
              </a:rPr>
              <a:t>C </a:t>
            </a:r>
            <a:r>
              <a:rPr lang="en-US" b="1" baseline="30000" dirty="0" smtClean="0">
                <a:solidFill>
                  <a:schemeClr val="accent2"/>
                </a:solidFill>
              </a:rPr>
              <a:t>15</a:t>
            </a:r>
            <a:r>
              <a:rPr lang="en-US" b="1" dirty="0" smtClean="0">
                <a:solidFill>
                  <a:schemeClr val="accent2"/>
                </a:solidFill>
              </a:rPr>
              <a:t>N)</a:t>
            </a:r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dirty="0" smtClean="0"/>
              <a:t>arginine </a:t>
            </a:r>
            <a:r>
              <a:rPr lang="en-US" dirty="0"/>
              <a:t>and </a:t>
            </a:r>
            <a:r>
              <a:rPr lang="en-US" dirty="0" smtClean="0"/>
              <a:t>lysine 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822844" y="2216955"/>
            <a:ext cx="13433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Condition A</a:t>
            </a:r>
          </a:p>
          <a:p>
            <a:pPr algn="ctr"/>
            <a:r>
              <a:rPr lang="en-US" b="1" dirty="0">
                <a:solidFill>
                  <a:srgbClr val="4F81BD"/>
                </a:solidFill>
              </a:rPr>
              <a:t>l</a:t>
            </a:r>
            <a:r>
              <a:rPr lang="en-US" b="1" dirty="0" smtClean="0">
                <a:solidFill>
                  <a:srgbClr val="4F81BD"/>
                </a:solidFill>
              </a:rPr>
              <a:t>ight </a:t>
            </a:r>
            <a:r>
              <a:rPr lang="en-US" b="1" baseline="30000" dirty="0" smtClean="0">
                <a:solidFill>
                  <a:srgbClr val="4F81BD"/>
                </a:solidFill>
              </a:rPr>
              <a:t>14</a:t>
            </a:r>
            <a:r>
              <a:rPr lang="en-US" b="1" dirty="0" smtClean="0">
                <a:solidFill>
                  <a:srgbClr val="4F81BD"/>
                </a:solidFill>
              </a:rPr>
              <a:t>N</a:t>
            </a:r>
            <a:endParaRPr lang="en-US" b="1" dirty="0">
              <a:solidFill>
                <a:srgbClr val="4F81BD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69879" y="2216955"/>
            <a:ext cx="212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Condition B</a:t>
            </a:r>
          </a:p>
          <a:p>
            <a:pPr algn="ctr"/>
            <a:r>
              <a:rPr lang="en-US" b="1" dirty="0">
                <a:solidFill>
                  <a:schemeClr val="accent3"/>
                </a:solidFill>
              </a:rPr>
              <a:t>h</a:t>
            </a:r>
            <a:r>
              <a:rPr lang="en-US" b="1" dirty="0" smtClean="0">
                <a:solidFill>
                  <a:schemeClr val="accent3"/>
                </a:solidFill>
              </a:rPr>
              <a:t>eavy </a:t>
            </a:r>
            <a:r>
              <a:rPr lang="en-US" b="1" baseline="30000" dirty="0" smtClean="0">
                <a:solidFill>
                  <a:schemeClr val="accent3"/>
                </a:solidFill>
              </a:rPr>
              <a:t>15</a:t>
            </a:r>
            <a:r>
              <a:rPr lang="en-US" b="1" dirty="0" smtClean="0">
                <a:solidFill>
                  <a:schemeClr val="accent3"/>
                </a:solidFill>
              </a:rPr>
              <a:t>N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baseline="30000" dirty="0" smtClean="0"/>
              <a:t>15</a:t>
            </a:r>
            <a:r>
              <a:rPr lang="en-US" sz="1600" dirty="0" smtClean="0"/>
              <a:t>N-labeled (NH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)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SO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1444039" y="3743995"/>
            <a:ext cx="23850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2599048" y="3745221"/>
            <a:ext cx="0" cy="69642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1444038" y="3386079"/>
            <a:ext cx="7412337" cy="360363"/>
            <a:chOff x="1444038" y="3131411"/>
            <a:chExt cx="7412337" cy="543652"/>
          </a:xfrm>
        </p:grpSpPr>
        <p:cxnSp>
          <p:nvCxnSpPr>
            <p:cNvPr id="111" name="Straight Connector 110"/>
            <p:cNvCxnSpPr/>
            <p:nvPr/>
          </p:nvCxnSpPr>
          <p:spPr>
            <a:xfrm flipH="1">
              <a:off x="1444038" y="3136345"/>
              <a:ext cx="10242" cy="5374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H="1">
              <a:off x="3818823" y="3136345"/>
              <a:ext cx="10242" cy="5374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>
              <a:off x="6461106" y="3137569"/>
              <a:ext cx="10242" cy="5374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H="1">
              <a:off x="8846133" y="3131411"/>
              <a:ext cx="10242" cy="5374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Straight Connector 114"/>
          <p:cNvCxnSpPr/>
          <p:nvPr/>
        </p:nvCxnSpPr>
        <p:spPr>
          <a:xfrm flipH="1">
            <a:off x="6461107" y="3745219"/>
            <a:ext cx="23850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7616116" y="3746445"/>
            <a:ext cx="0" cy="69642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/>
          <p:cNvGrpSpPr/>
          <p:nvPr/>
        </p:nvGrpSpPr>
        <p:grpSpPr>
          <a:xfrm>
            <a:off x="1233951" y="4329388"/>
            <a:ext cx="2400530" cy="1370124"/>
            <a:chOff x="1233951" y="4271920"/>
            <a:chExt cx="2400530" cy="1727156"/>
          </a:xfrm>
        </p:grpSpPr>
        <p:cxnSp>
          <p:nvCxnSpPr>
            <p:cNvPr id="118" name="Straight Connector 117"/>
            <p:cNvCxnSpPr/>
            <p:nvPr/>
          </p:nvCxnSpPr>
          <p:spPr>
            <a:xfrm flipH="1">
              <a:off x="1700062" y="4271920"/>
              <a:ext cx="10242" cy="1419492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>
              <a:off x="2626480" y="4605809"/>
              <a:ext cx="10242" cy="108560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2392153" y="5614356"/>
              <a:ext cx="569662" cy="384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m/z</a:t>
              </a:r>
              <a:endParaRPr lang="en-US" dirty="0"/>
            </a:p>
          </p:txBody>
        </p:sp>
        <p:cxnSp>
          <p:nvCxnSpPr>
            <p:cNvPr id="121" name="Straight Connector 120"/>
            <p:cNvCxnSpPr/>
            <p:nvPr/>
          </p:nvCxnSpPr>
          <p:spPr>
            <a:xfrm flipH="1">
              <a:off x="1990292" y="5128126"/>
              <a:ext cx="10242" cy="56328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H="1">
              <a:off x="2143214" y="4482908"/>
              <a:ext cx="10242" cy="120850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2783386" y="5004247"/>
              <a:ext cx="10242" cy="66692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3209412" y="4482908"/>
              <a:ext cx="10242" cy="11982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3376558" y="4482908"/>
              <a:ext cx="10242" cy="118826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H="1">
              <a:off x="1700063" y="5691412"/>
              <a:ext cx="1934418" cy="0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 rot="16200000">
              <a:off x="897962" y="4755512"/>
              <a:ext cx="105670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Intensity</a:t>
              </a:r>
              <a:endParaRPr lang="en-US" dirty="0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6332400" y="4225749"/>
            <a:ext cx="2390838" cy="1370124"/>
            <a:chOff x="6332400" y="4168281"/>
            <a:chExt cx="2390838" cy="1727156"/>
          </a:xfrm>
        </p:grpSpPr>
        <p:cxnSp>
          <p:nvCxnSpPr>
            <p:cNvPr id="129" name="Straight Connector 128"/>
            <p:cNvCxnSpPr/>
            <p:nvPr/>
          </p:nvCxnSpPr>
          <p:spPr>
            <a:xfrm flipH="1">
              <a:off x="6788819" y="4168281"/>
              <a:ext cx="10242" cy="1419492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H="1">
              <a:off x="7121853" y="5024487"/>
              <a:ext cx="10242" cy="56328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H="1">
              <a:off x="7356084" y="4379509"/>
              <a:ext cx="10242" cy="120850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7480910" y="5510717"/>
              <a:ext cx="569662" cy="384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m/z</a:t>
              </a:r>
              <a:endParaRPr lang="en-US" dirty="0"/>
            </a:p>
          </p:txBody>
        </p:sp>
        <p:cxnSp>
          <p:nvCxnSpPr>
            <p:cNvPr id="133" name="Straight Connector 132"/>
            <p:cNvCxnSpPr/>
            <p:nvPr/>
          </p:nvCxnSpPr>
          <p:spPr>
            <a:xfrm flipH="1">
              <a:off x="7724959" y="4616049"/>
              <a:ext cx="10242" cy="94508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H="1">
              <a:off x="7856779" y="4841363"/>
              <a:ext cx="10242" cy="740496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H="1">
              <a:off x="8318640" y="4393597"/>
              <a:ext cx="10242" cy="11982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>
              <a:off x="8414099" y="4393597"/>
              <a:ext cx="10242" cy="1188262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H="1">
              <a:off x="6788820" y="5587773"/>
              <a:ext cx="1934418" cy="0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 rot="16200000">
              <a:off x="5996411" y="4638763"/>
              <a:ext cx="105670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Intensity</a:t>
              </a:r>
              <a:endParaRPr lang="en-US" dirty="0"/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2121611" y="111976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SILAC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729001" y="1119762"/>
            <a:ext cx="1600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baseline="30000" dirty="0" smtClean="0">
                <a:latin typeface="Arial"/>
                <a:cs typeface="Arial"/>
              </a:rPr>
              <a:t>15</a:t>
            </a:r>
            <a:r>
              <a:rPr lang="en-US" sz="2000" b="1" dirty="0" smtClean="0">
                <a:latin typeface="Arial"/>
                <a:cs typeface="Arial"/>
              </a:rPr>
              <a:t>N labeling</a:t>
            </a:r>
            <a:endParaRPr lang="en-US" sz="2000" b="1" dirty="0">
              <a:latin typeface="Arial"/>
              <a:cs typeface="Arial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879952" y="1496340"/>
            <a:ext cx="1211868" cy="793853"/>
            <a:chOff x="746402" y="1665627"/>
            <a:chExt cx="1568157" cy="898501"/>
          </a:xfrm>
        </p:grpSpPr>
        <p:pic>
          <p:nvPicPr>
            <p:cNvPr id="142" name="Picture 141" descr="nrm2208-f3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34" r="77832" b="79164"/>
            <a:stretch/>
          </p:blipFill>
          <p:spPr>
            <a:xfrm>
              <a:off x="746402" y="1665627"/>
              <a:ext cx="1568157" cy="895594"/>
            </a:xfrm>
            <a:prstGeom prst="rect">
              <a:avLst/>
            </a:prstGeom>
          </p:spPr>
        </p:pic>
        <p:sp>
          <p:nvSpPr>
            <p:cNvPr id="143" name="Right Triangle 142"/>
            <p:cNvSpPr/>
            <p:nvPr/>
          </p:nvSpPr>
          <p:spPr>
            <a:xfrm rot="16040579">
              <a:off x="1938102" y="2292249"/>
              <a:ext cx="263671" cy="280087"/>
            </a:xfrm>
            <a:prstGeom prst="rtTriangle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73229" y="1469104"/>
            <a:ext cx="1286273" cy="863796"/>
            <a:chOff x="3042653" y="1665628"/>
            <a:chExt cx="1568532" cy="974501"/>
          </a:xfrm>
        </p:grpSpPr>
        <p:pic>
          <p:nvPicPr>
            <p:cNvPr id="145" name="Picture 144" descr="nrm2208-f3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15" t="4364" r="48238" b="79367"/>
            <a:stretch/>
          </p:blipFill>
          <p:spPr>
            <a:xfrm>
              <a:off x="3046944" y="1665628"/>
              <a:ext cx="1564241" cy="863576"/>
            </a:xfrm>
            <a:prstGeom prst="rect">
              <a:avLst/>
            </a:prstGeom>
          </p:spPr>
        </p:pic>
        <p:sp>
          <p:nvSpPr>
            <p:cNvPr id="146" name="Right Triangle 145"/>
            <p:cNvSpPr/>
            <p:nvPr/>
          </p:nvSpPr>
          <p:spPr>
            <a:xfrm rot="16040579">
              <a:off x="3043218" y="2376746"/>
              <a:ext cx="262818" cy="263948"/>
            </a:xfrm>
            <a:prstGeom prst="rtTriangle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7" name="Picture 146" descr="images.jpg"/>
          <p:cNvPicPr>
            <a:picLocks noChangeAspect="1"/>
          </p:cNvPicPr>
          <p:nvPr/>
        </p:nvPicPr>
        <p:blipFill rotWithShape="1"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37"/>
          <a:stretch/>
        </p:blipFill>
        <p:spPr>
          <a:xfrm>
            <a:off x="8311357" y="1482200"/>
            <a:ext cx="727517" cy="6613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868" y="5816696"/>
            <a:ext cx="4368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0"/>
              <a:buChar char="à"/>
            </a:pP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  <a:sym typeface="Wingdings"/>
              </a:rPr>
              <a:t>c</a:t>
            </a: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onstant mass shift</a:t>
            </a:r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dirty="0" smtClean="0">
                <a:latin typeface="Arial"/>
                <a:cs typeface="Arial"/>
              </a:rPr>
              <a:t>    8 Da (lysine) or 10 Da (arginine)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560954" y="5773951"/>
            <a:ext cx="4083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9BBB59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1800" dirty="0" smtClean="0">
                <a:latin typeface="Arial"/>
                <a:cs typeface="Arial"/>
                <a:sym typeface="Wingdings"/>
              </a:rPr>
              <a:t> </a:t>
            </a:r>
            <a:r>
              <a:rPr lang="en-US" sz="1800" dirty="0" smtClean="0">
                <a:solidFill>
                  <a:schemeClr val="accent3"/>
                </a:solidFill>
                <a:latin typeface="Arial"/>
                <a:cs typeface="Arial"/>
                <a:sym typeface="Wingdings"/>
              </a:rPr>
              <a:t>variable</a:t>
            </a:r>
            <a:r>
              <a:rPr lang="en-US" sz="1800" dirty="0" smtClean="0">
                <a:solidFill>
                  <a:schemeClr val="accent3"/>
                </a:solidFill>
                <a:latin typeface="Arial"/>
                <a:cs typeface="Arial"/>
              </a:rPr>
              <a:t> mass shift </a:t>
            </a:r>
            <a:r>
              <a:rPr lang="en-US" sz="1800" dirty="0" smtClean="0">
                <a:latin typeface="Arial"/>
                <a:cs typeface="Arial"/>
              </a:rPr>
              <a:t>depending on the number of N-atoms in the peptide/fragment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98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14" y="1542914"/>
            <a:ext cx="3093074" cy="418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68905" y="169476"/>
            <a:ext cx="2811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  <a:cs typeface="Arial"/>
              </a:rPr>
              <a:t>Modifications tab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38168" y="3487129"/>
            <a:ext cx="2448272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t="4133" r="6200" b="7639"/>
          <a:stretch/>
        </p:blipFill>
        <p:spPr bwMode="auto">
          <a:xfrm>
            <a:off x="3417278" y="1203919"/>
            <a:ext cx="2166961" cy="141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4000" y="3153594"/>
            <a:ext cx="21237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pPr lvl="1"/>
            <a:r>
              <a:rPr lang="en-US" sz="1400" i="1" dirty="0"/>
              <a:t>You can select a set of possible isotope modifications; enable those relevant for the label.</a:t>
            </a:r>
          </a:p>
          <a:p>
            <a:pPr lvl="1"/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16694" y="1110865"/>
            <a:ext cx="235312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pPr lvl="1"/>
            <a:r>
              <a:rPr lang="en-US" sz="1400" i="1" dirty="0"/>
              <a:t>You can define and name labels ; select those relevant for your experiment. </a:t>
            </a:r>
          </a:p>
          <a:p>
            <a:pPr lvl="1"/>
            <a:endParaRPr lang="en-US" sz="1400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74072" y="2623033"/>
            <a:ext cx="1008112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274" y="2923393"/>
            <a:ext cx="1731246" cy="203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V="1">
            <a:off x="4826000" y="4337187"/>
            <a:ext cx="1808584" cy="140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6" t="62833" r="50863" b="27843"/>
          <a:stretch/>
        </p:blipFill>
        <p:spPr bwMode="auto">
          <a:xfrm>
            <a:off x="2915511" y="5287330"/>
            <a:ext cx="2147043" cy="106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 flipV="1">
            <a:off x="5082996" y="5082865"/>
            <a:ext cx="1399188" cy="7372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4040" y="5167120"/>
            <a:ext cx="212372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pPr lvl="1"/>
            <a:r>
              <a:rPr lang="en-US" sz="1400" i="1" dirty="0"/>
              <a:t>You can select which (if any) label is the internal standard </a:t>
            </a:r>
          </a:p>
          <a:p>
            <a:pPr lvl="1"/>
            <a:endParaRPr lang="en-US" sz="1400" i="1" dirty="0"/>
          </a:p>
        </p:txBody>
      </p:sp>
      <p:pic>
        <p:nvPicPr>
          <p:cNvPr id="17" name="Picture 37" descr="IMSB logo fuer Tina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8" name="TextBox 38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19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20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1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23" name="Picture 22" descr="images 4.jpg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sp>
        <p:nvSpPr>
          <p:cNvPr id="139" name="TextBox 138"/>
          <p:cNvSpPr txBox="1"/>
          <p:nvPr/>
        </p:nvSpPr>
        <p:spPr>
          <a:xfrm>
            <a:off x="2121611" y="211733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SILAC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179566" y="2147163"/>
            <a:ext cx="1600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baseline="30000" dirty="0" smtClean="0">
                <a:latin typeface="Arial"/>
                <a:cs typeface="Arial"/>
              </a:rPr>
              <a:t>15</a:t>
            </a:r>
            <a:r>
              <a:rPr lang="en-US" sz="2000" b="1" dirty="0" smtClean="0">
                <a:latin typeface="Arial"/>
                <a:cs typeface="Arial"/>
              </a:rPr>
              <a:t>N labeling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2" name="Picture 1" descr="Screen Shot 2015-11-26 at 14.12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7" y="2680375"/>
            <a:ext cx="3650219" cy="34607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1611" y="1431450"/>
            <a:ext cx="627631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Peptide Settings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Modifications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Isotope Modification </a:t>
            </a:r>
            <a:endParaRPr lang="en-US" dirty="0"/>
          </a:p>
        </p:txBody>
      </p:sp>
      <p:pic>
        <p:nvPicPr>
          <p:cNvPr id="7" name="Picture 6" descr="Screen Shot 2015-11-26 at 14.12.2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985" y="2680375"/>
            <a:ext cx="3619839" cy="3460726"/>
          </a:xfrm>
          <a:prstGeom prst="rect">
            <a:avLst/>
          </a:prstGeom>
        </p:spPr>
      </p:pic>
      <p:pic>
        <p:nvPicPr>
          <p:cNvPr id="8" name="Picture 7" descr="Screen Shot 2015-11-26 at 14.19.1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567" y="2675910"/>
            <a:ext cx="3594267" cy="3465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4142" y="1031340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76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sp>
        <p:nvSpPr>
          <p:cNvPr id="139" name="TextBox 138"/>
          <p:cNvSpPr txBox="1"/>
          <p:nvPr/>
        </p:nvSpPr>
        <p:spPr>
          <a:xfrm>
            <a:off x="4611253" y="24711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SILAC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320929" y="5230066"/>
            <a:ext cx="1600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baseline="30000" dirty="0" smtClean="0">
                <a:latin typeface="Arial"/>
                <a:cs typeface="Arial"/>
              </a:rPr>
              <a:t>15</a:t>
            </a:r>
            <a:r>
              <a:rPr lang="en-US" sz="2000" b="1" dirty="0" smtClean="0">
                <a:latin typeface="Arial"/>
                <a:cs typeface="Arial"/>
              </a:rPr>
              <a:t>N labeling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4142" y="965870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5" name="Picture 4" descr="Screen Shot 2015-11-26 at 15.03.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57" y="1506111"/>
            <a:ext cx="3831325" cy="5171813"/>
          </a:xfrm>
          <a:prstGeom prst="rect">
            <a:avLst/>
          </a:prstGeom>
        </p:spPr>
      </p:pic>
      <p:pic>
        <p:nvPicPr>
          <p:cNvPr id="10" name="Picture 9" descr="Screen Shot 2015-11-26 at 15.03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724" y="1642130"/>
            <a:ext cx="3411676" cy="2301164"/>
          </a:xfrm>
          <a:prstGeom prst="rect">
            <a:avLst/>
          </a:prstGeom>
        </p:spPr>
      </p:pic>
      <p:pic>
        <p:nvPicPr>
          <p:cNvPr id="12" name="Picture 11" descr="Screen Shot 2015-11-26 at 15.05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724" y="4122800"/>
            <a:ext cx="3411676" cy="232769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06987" y="4046056"/>
            <a:ext cx="1819837" cy="392821"/>
          </a:xfrm>
          <a:prstGeom prst="rect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9493788">
            <a:off x="4432420" y="3108521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628615">
            <a:off x="4426113" y="4319297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975" y="1518861"/>
            <a:ext cx="3781425" cy="519112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14" y="1490957"/>
            <a:ext cx="3781425" cy="5191125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sp>
        <p:nvSpPr>
          <p:cNvPr id="139" name="TextBox 138"/>
          <p:cNvSpPr txBox="1"/>
          <p:nvPr/>
        </p:nvSpPr>
        <p:spPr>
          <a:xfrm>
            <a:off x="1831753" y="110321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SILAC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792430" y="1112143"/>
            <a:ext cx="1600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baseline="30000" dirty="0" smtClean="0">
                <a:latin typeface="Arial"/>
                <a:cs typeface="Arial"/>
              </a:rPr>
              <a:t>15</a:t>
            </a:r>
            <a:r>
              <a:rPr lang="en-US" sz="2000" b="1" dirty="0" smtClean="0">
                <a:latin typeface="Arial"/>
                <a:cs typeface="Arial"/>
              </a:rPr>
              <a:t>N labeling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0614" y="890398"/>
            <a:ext cx="278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3</a:t>
            </a:r>
            <a:r>
              <a:rPr lang="en-US" sz="2000" b="1" dirty="0" smtClean="0">
                <a:latin typeface="Arial"/>
                <a:cs typeface="Arial"/>
              </a:rPr>
              <a:t>. Define Label Types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3372" y="4046056"/>
            <a:ext cx="1820944" cy="1453438"/>
          </a:xfrm>
          <a:prstGeom prst="rect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22246" y="4046056"/>
            <a:ext cx="1820944" cy="1453438"/>
          </a:xfrm>
          <a:prstGeom prst="rect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sp>
        <p:nvSpPr>
          <p:cNvPr id="139" name="TextBox 138"/>
          <p:cNvSpPr txBox="1"/>
          <p:nvPr/>
        </p:nvSpPr>
        <p:spPr>
          <a:xfrm>
            <a:off x="2056151" y="207284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SILAC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74593" y="1280058"/>
            <a:ext cx="6512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4. Isotope labeled variants will appear in peptide list</a:t>
            </a:r>
            <a:endParaRPr lang="en-US" sz="2000" b="1" dirty="0">
              <a:latin typeface="Arial"/>
              <a:cs typeface="Arial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5776345" y="2085934"/>
            <a:ext cx="3647055" cy="4360973"/>
            <a:chOff x="5776345" y="2085934"/>
            <a:chExt cx="3647055" cy="4360973"/>
          </a:xfrm>
        </p:grpSpPr>
        <p:sp>
          <p:nvSpPr>
            <p:cNvPr id="140" name="TextBox 139"/>
            <p:cNvSpPr txBox="1"/>
            <p:nvPr/>
          </p:nvSpPr>
          <p:spPr>
            <a:xfrm>
              <a:off x="6804219" y="2085934"/>
              <a:ext cx="16004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baseline="30000" dirty="0" smtClean="0">
                  <a:latin typeface="Arial"/>
                  <a:cs typeface="Arial"/>
                </a:rPr>
                <a:t>15</a:t>
              </a:r>
              <a:r>
                <a:rPr lang="en-US" sz="2000" b="1" dirty="0" smtClean="0">
                  <a:latin typeface="Arial"/>
                  <a:cs typeface="Arial"/>
                </a:rPr>
                <a:t>N labeling</a:t>
              </a:r>
              <a:endParaRPr lang="en-US" sz="2000" b="1" dirty="0">
                <a:latin typeface="Arial"/>
                <a:cs typeface="Arial"/>
              </a:endParaRPr>
            </a:p>
          </p:txBody>
        </p:sp>
        <p:pic>
          <p:nvPicPr>
            <p:cNvPr id="9" name="Picture 8" descr="Screen Shot 2015-11-26 at 15.15.4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900"/>
            <a:stretch/>
          </p:blipFill>
          <p:spPr>
            <a:xfrm>
              <a:off x="5776345" y="2560707"/>
              <a:ext cx="3647055" cy="3886200"/>
            </a:xfrm>
            <a:prstGeom prst="rect">
              <a:avLst/>
            </a:prstGeom>
          </p:spPr>
        </p:pic>
      </p:grpSp>
      <p:pic>
        <p:nvPicPr>
          <p:cNvPr id="11" name="Picture 10" descr="Screen Shot 2015-11-26 at 15.16.0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51"/>
          <a:stretch/>
        </p:blipFill>
        <p:spPr>
          <a:xfrm>
            <a:off x="641981" y="2472950"/>
            <a:ext cx="3782445" cy="3860800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151124" y="4080790"/>
            <a:ext cx="4439139" cy="1536735"/>
            <a:chOff x="151124" y="4080790"/>
            <a:chExt cx="4439139" cy="1536735"/>
          </a:xfrm>
        </p:grpSpPr>
        <p:sp>
          <p:nvSpPr>
            <p:cNvPr id="2" name="Geschweifte Klammer rechts 1"/>
            <p:cNvSpPr/>
            <p:nvPr/>
          </p:nvSpPr>
          <p:spPr>
            <a:xfrm>
              <a:off x="3162658" y="4321415"/>
              <a:ext cx="202961" cy="84603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151124" y="4311445"/>
              <a:ext cx="835485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Symbol" panose="05050102010706020507" pitchFamily="18" charset="2"/>
                </a:rPr>
                <a:t>D</a:t>
              </a:r>
              <a:r>
                <a:rPr lang="de-DE" dirty="0" smtClean="0"/>
                <a:t> 5 Da</a:t>
              </a:r>
              <a:endParaRPr lang="de-DE" dirty="0"/>
            </a:p>
          </p:txBody>
        </p:sp>
        <p:sp>
          <p:nvSpPr>
            <p:cNvPr id="18" name="Geschweifte Klammer rechts 17"/>
            <p:cNvSpPr/>
            <p:nvPr/>
          </p:nvSpPr>
          <p:spPr>
            <a:xfrm>
              <a:off x="3315058" y="4542183"/>
              <a:ext cx="202961" cy="84603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Geschweifte Klammer rechts 18"/>
            <p:cNvSpPr/>
            <p:nvPr/>
          </p:nvSpPr>
          <p:spPr>
            <a:xfrm>
              <a:off x="3467458" y="4771492"/>
              <a:ext cx="202961" cy="84603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Geschweifte Klammer rechts 21"/>
            <p:cNvSpPr/>
            <p:nvPr/>
          </p:nvSpPr>
          <p:spPr>
            <a:xfrm rot="10800000">
              <a:off x="987885" y="4080790"/>
              <a:ext cx="202961" cy="84603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3632950" y="4976845"/>
              <a:ext cx="957313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Symbol" panose="05050102010706020507" pitchFamily="18" charset="2"/>
                </a:rPr>
                <a:t>D</a:t>
              </a:r>
              <a:r>
                <a:rPr lang="de-DE" dirty="0" smtClean="0"/>
                <a:t> 10 Da</a:t>
              </a:r>
              <a:endParaRPr lang="de-DE" dirty="0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5148986" y="4274497"/>
            <a:ext cx="4516100" cy="1536735"/>
            <a:chOff x="5148986" y="4274497"/>
            <a:chExt cx="4516100" cy="1536735"/>
          </a:xfrm>
        </p:grpSpPr>
        <p:sp>
          <p:nvSpPr>
            <p:cNvPr id="28" name="Geschweifte Klammer rechts 27"/>
            <p:cNvSpPr/>
            <p:nvPr/>
          </p:nvSpPr>
          <p:spPr>
            <a:xfrm>
              <a:off x="8593510" y="4965199"/>
              <a:ext cx="202961" cy="84603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" name="Gruppieren 5"/>
            <p:cNvGrpSpPr/>
            <p:nvPr/>
          </p:nvGrpSpPr>
          <p:grpSpPr>
            <a:xfrm>
              <a:off x="5148986" y="4274497"/>
              <a:ext cx="4516100" cy="1321829"/>
              <a:chOff x="5148986" y="4274497"/>
              <a:chExt cx="4516100" cy="1321829"/>
            </a:xfrm>
          </p:grpSpPr>
          <p:sp>
            <p:nvSpPr>
              <p:cNvPr id="24" name="Geschweifte Klammer rechts 23"/>
              <p:cNvSpPr/>
              <p:nvPr/>
            </p:nvSpPr>
            <p:spPr>
              <a:xfrm>
                <a:off x="8288710" y="4515122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5148986" y="4488060"/>
                <a:ext cx="1018227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6.5 Da</a:t>
                </a:r>
                <a:endParaRPr lang="de-DE" dirty="0"/>
              </a:p>
            </p:txBody>
          </p:sp>
          <p:sp>
            <p:nvSpPr>
              <p:cNvPr id="27" name="Geschweifte Klammer rechts 26"/>
              <p:cNvSpPr/>
              <p:nvPr/>
            </p:nvSpPr>
            <p:spPr>
              <a:xfrm>
                <a:off x="8441110" y="4735890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Geschweifte Klammer rechts 28"/>
              <p:cNvSpPr/>
              <p:nvPr/>
            </p:nvSpPr>
            <p:spPr>
              <a:xfrm rot="10800000">
                <a:off x="6113937" y="4274497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8699417" y="4719298"/>
                <a:ext cx="957313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12 Da</a:t>
                </a:r>
                <a:endParaRPr lang="de-DE" dirty="0"/>
              </a:p>
            </p:txBody>
          </p:sp>
          <p:sp>
            <p:nvSpPr>
              <p:cNvPr id="31" name="Textfeld 30"/>
              <p:cNvSpPr txBox="1"/>
              <p:nvPr/>
            </p:nvSpPr>
            <p:spPr>
              <a:xfrm>
                <a:off x="8706535" y="4974250"/>
                <a:ext cx="957313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11 Da</a:t>
                </a:r>
                <a:endParaRPr lang="de-DE" dirty="0"/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8722199" y="5211605"/>
                <a:ext cx="942887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  8 Da</a:t>
                </a:r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206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7060" y="944622"/>
            <a:ext cx="9216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Arial"/>
                <a:cs typeface="Arial"/>
              </a:rPr>
              <a:t>Combination of several 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"/>
                <a:cs typeface="Arial"/>
              </a:rPr>
              <a:t>i</a:t>
            </a:r>
            <a:r>
              <a:rPr lang="en-US" sz="2000" b="1" dirty="0" smtClean="0">
                <a:solidFill>
                  <a:schemeClr val="accent2"/>
                </a:solidFill>
                <a:latin typeface="Arial"/>
                <a:cs typeface="Arial"/>
              </a:rPr>
              <a:t>sotope modification types in a single Skyline document is possible!!!!</a:t>
            </a:r>
            <a:endParaRPr lang="en-US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8364" y="2243185"/>
            <a:ext cx="3161954" cy="4444257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176822" y="1711589"/>
            <a:ext cx="7252097" cy="3188764"/>
            <a:chOff x="176822" y="1711589"/>
            <a:chExt cx="7252097" cy="3188764"/>
          </a:xfrm>
        </p:grpSpPr>
        <p:sp>
          <p:nvSpPr>
            <p:cNvPr id="140" name="TextBox 139"/>
            <p:cNvSpPr txBox="1"/>
            <p:nvPr/>
          </p:nvSpPr>
          <p:spPr>
            <a:xfrm>
              <a:off x="3145241" y="1711589"/>
              <a:ext cx="42836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Arial"/>
                  <a:cs typeface="Arial"/>
                </a:rPr>
                <a:t>l</a:t>
              </a:r>
              <a:r>
                <a:rPr lang="en-US" sz="2000" b="1" dirty="0" smtClean="0">
                  <a:latin typeface="Arial"/>
                  <a:cs typeface="Arial"/>
                </a:rPr>
                <a:t>ight AND SILAC </a:t>
              </a:r>
              <a:r>
                <a:rPr lang="en-US" sz="20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and</a:t>
              </a:r>
              <a:r>
                <a:rPr lang="en-US" sz="2000" b="1" dirty="0" smtClean="0">
                  <a:latin typeface="Arial"/>
                  <a:cs typeface="Arial"/>
                </a:rPr>
                <a:t> </a:t>
              </a:r>
              <a:r>
                <a:rPr lang="en-US" sz="2000" b="1" baseline="30000" dirty="0" smtClean="0">
                  <a:latin typeface="Arial"/>
                  <a:cs typeface="Arial"/>
                </a:rPr>
                <a:t>15</a:t>
              </a:r>
              <a:r>
                <a:rPr lang="en-US" sz="2000" b="1" dirty="0" smtClean="0">
                  <a:latin typeface="Arial"/>
                  <a:cs typeface="Arial"/>
                </a:rPr>
                <a:t>N labeling</a:t>
              </a:r>
              <a:endParaRPr lang="en-US" sz="2000" b="1" dirty="0">
                <a:latin typeface="Arial"/>
                <a:cs typeface="Arial"/>
              </a:endParaRPr>
            </a:p>
          </p:txBody>
        </p: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6822" y="3168538"/>
              <a:ext cx="2502474" cy="1731815"/>
            </a:xfrm>
            <a:prstGeom prst="rect">
              <a:avLst/>
            </a:prstGeom>
          </p:spPr>
        </p:pic>
      </p:grpSp>
      <p:pic>
        <p:nvPicPr>
          <p:cNvPr id="17" name="Grafik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7841" y="2243185"/>
            <a:ext cx="3162278" cy="44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6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528565" y="188640"/>
            <a:ext cx="1294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Outline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4472" y="927411"/>
            <a:ext cx="951705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</a:rPr>
              <a:t>Introduction - Ariel</a:t>
            </a:r>
          </a:p>
          <a:p>
            <a:endParaRPr lang="en-US" sz="20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20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20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</a:rPr>
              <a:t>Improve confident peptide identification - Ariel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r>
              <a:rPr lang="en-US" sz="2000" b="1" dirty="0" smtClean="0">
                <a:solidFill>
                  <a:schemeClr val="accent1"/>
                </a:solidFill>
              </a:rPr>
              <a:t>Improve quantitative precision and accuracy - Tina</a:t>
            </a:r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4541" y="1292757"/>
            <a:ext cx="707278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A6A6A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A6A6A6"/>
                </a:solidFill>
              </a:rPr>
              <a:t>How to get stable-isotope labeled information into a Skyline 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A6A6A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47122" y="2564904"/>
            <a:ext cx="6837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A6A6A6"/>
                </a:solidFill>
              </a:rPr>
              <a:t>Generating a reference for identification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A6A6A6"/>
                </a:solidFill>
              </a:rPr>
              <a:t>Using </a:t>
            </a:r>
            <a:r>
              <a:rPr lang="en-US" dirty="0">
                <a:solidFill>
                  <a:srgbClr val="A6A6A6"/>
                </a:solidFill>
              </a:rPr>
              <a:t>a reference for </a:t>
            </a:r>
            <a:r>
              <a:rPr lang="en-US" dirty="0" smtClean="0">
                <a:solidFill>
                  <a:srgbClr val="A6A6A6"/>
                </a:solidFill>
              </a:rPr>
              <a:t>peak selection</a:t>
            </a:r>
            <a:endParaRPr lang="en-US" dirty="0">
              <a:solidFill>
                <a:srgbClr val="A6A6A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A6A6A6"/>
                </a:solidFill>
              </a:rPr>
              <a:t>Using a reference for </a:t>
            </a:r>
            <a:r>
              <a:rPr lang="en-US" dirty="0" smtClean="0">
                <a:solidFill>
                  <a:srgbClr val="A6A6A6"/>
                </a:solidFill>
              </a:rPr>
              <a:t>optimal quantification</a:t>
            </a:r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6226" y="4149081"/>
            <a:ext cx="683793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Label-free versus label-based quantification</a:t>
            </a:r>
          </a:p>
          <a:p>
            <a:pPr marL="720725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	Metabolic, chemical, enzymatic and spike-in labeling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Relative versus absolute quantification</a:t>
            </a:r>
          </a:p>
          <a:p>
            <a:pPr marL="720725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	Single and multiple point calibration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8564" y="169476"/>
            <a:ext cx="7592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Motivation – why use isotope labeled standards ?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2" name="Textfeld 9"/>
          <p:cNvSpPr txBox="1"/>
          <p:nvPr/>
        </p:nvSpPr>
        <p:spPr>
          <a:xfrm>
            <a:off x="398576" y="286184"/>
            <a:ext cx="11564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Outline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79" name="Bild 6" descr="overview_pag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916" y="95526"/>
            <a:ext cx="1637631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7179566" y="73050"/>
            <a:ext cx="2614268" cy="922100"/>
            <a:chOff x="216578" y="2664942"/>
            <a:chExt cx="2234696" cy="656146"/>
          </a:xfrm>
        </p:grpSpPr>
        <p:sp>
          <p:nvSpPr>
            <p:cNvPr id="45" name="Rounded Rectangle 44"/>
            <p:cNvSpPr/>
            <p:nvPr/>
          </p:nvSpPr>
          <p:spPr>
            <a:xfrm>
              <a:off x="216578" y="2664942"/>
              <a:ext cx="2234696" cy="6561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pic>
        <p:nvPicPr>
          <p:cNvPr id="57" name="Picture 56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80" y="242851"/>
            <a:ext cx="623747" cy="6237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5335" y="266620"/>
            <a:ext cx="499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metabolic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7060" y="944622"/>
            <a:ext cx="9216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Arial"/>
                <a:cs typeface="Arial"/>
              </a:rPr>
              <a:t>Combination of several 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"/>
                <a:cs typeface="Arial"/>
              </a:rPr>
              <a:t>i</a:t>
            </a:r>
            <a:r>
              <a:rPr lang="en-US" sz="2000" b="1" dirty="0" smtClean="0">
                <a:solidFill>
                  <a:schemeClr val="accent2"/>
                </a:solidFill>
                <a:latin typeface="Arial"/>
                <a:cs typeface="Arial"/>
              </a:rPr>
              <a:t>sotope modification types in a single Skyline document is possible!!!!</a:t>
            </a:r>
            <a:endParaRPr lang="en-US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2" name="Picture 1" descr="Screen Shot 2015-11-26 at 15.16.26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809"/>
          <a:stretch/>
        </p:blipFill>
        <p:spPr>
          <a:xfrm>
            <a:off x="3439098" y="1894813"/>
            <a:ext cx="3152089" cy="44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  <a:ln w="1270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4799" y="2983667"/>
            <a:ext cx="1723860" cy="1075513"/>
            <a:chOff x="394799" y="2983667"/>
            <a:chExt cx="1723860" cy="1075513"/>
          </a:xfrm>
        </p:grpSpPr>
        <p:grpSp>
          <p:nvGrpSpPr>
            <p:cNvPr id="11" name="Group 10"/>
            <p:cNvGrpSpPr/>
            <p:nvPr/>
          </p:nvGrpSpPr>
          <p:grpSpPr>
            <a:xfrm>
              <a:off x="394799" y="3296228"/>
              <a:ext cx="1723860" cy="762952"/>
              <a:chOff x="1397731" y="2366884"/>
              <a:chExt cx="1723860" cy="762952"/>
            </a:xfrm>
          </p:grpSpPr>
          <p:sp>
            <p:nvSpPr>
              <p:cNvPr id="36" name="TextBox 35"/>
              <p:cNvSpPr txBox="1"/>
              <p:nvPr/>
            </p:nvSpPr>
            <p:spPr>
              <a:xfrm flipH="1">
                <a:off x="1426271" y="2366884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SILAC</a:t>
                </a:r>
                <a:endParaRPr lang="en-US" sz="2000" b="1" dirty="0">
                  <a:solidFill>
                    <a:schemeClr val="accent2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flipH="1">
                <a:off x="1397731" y="2729726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baseline="30000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15</a:t>
                </a:r>
                <a:r>
                  <a:rPr lang="en-US" sz="2000" b="1" dirty="0">
                    <a:solidFill>
                      <a:schemeClr val="accent6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b="1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-labeling</a:t>
                </a:r>
                <a:endParaRPr lang="en-US" sz="2000" b="1" dirty="0">
                  <a:solidFill>
                    <a:schemeClr val="accent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07891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68673" y="5445650"/>
            <a:ext cx="2684616" cy="1131822"/>
            <a:chOff x="2168673" y="5445650"/>
            <a:chExt cx="2684616" cy="1131822"/>
          </a:xfrm>
        </p:grpSpPr>
        <p:grpSp>
          <p:nvGrpSpPr>
            <p:cNvPr id="14" name="Group 13"/>
            <p:cNvGrpSpPr/>
            <p:nvPr/>
          </p:nvGrpSpPr>
          <p:grpSpPr>
            <a:xfrm>
              <a:off x="2168673" y="5790346"/>
              <a:ext cx="2684616" cy="787126"/>
              <a:chOff x="1896220" y="5683126"/>
              <a:chExt cx="2684616" cy="787126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2885516" y="6068571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8064A2"/>
                    </a:solidFill>
                    <a:latin typeface="Arial"/>
                    <a:cs typeface="Arial"/>
                  </a:rPr>
                  <a:t>TMT</a:t>
                </a:r>
                <a:endParaRPr lang="en-US" sz="2000" b="1" dirty="0">
                  <a:solidFill>
                    <a:srgbClr val="8064A2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896220" y="5683126"/>
                <a:ext cx="2624978" cy="787126"/>
                <a:chOff x="1896220" y="6013326"/>
                <a:chExt cx="2624978" cy="787126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 flipH="1">
                  <a:off x="1917249" y="6400342"/>
                  <a:ext cx="169532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err="1">
                      <a:solidFill>
                        <a:srgbClr val="F79646"/>
                      </a:solidFill>
                      <a:latin typeface="Arial"/>
                      <a:cs typeface="Arial"/>
                    </a:rPr>
                    <a:t>i</a:t>
                  </a:r>
                  <a:r>
                    <a:rPr lang="en-US" sz="2000" b="1" dirty="0" err="1" smtClean="0">
                      <a:solidFill>
                        <a:srgbClr val="F79646"/>
                      </a:solidFill>
                      <a:latin typeface="Arial"/>
                      <a:cs typeface="Arial"/>
                    </a:rPr>
                    <a:t>TRAQ</a:t>
                  </a:r>
                  <a:endParaRPr lang="en-US" sz="2000" b="1" dirty="0">
                    <a:solidFill>
                      <a:srgbClr val="F79646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flipH="1">
                  <a:off x="1896220" y="6013326"/>
                  <a:ext cx="262497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3"/>
                      </a:solidFill>
                      <a:latin typeface="Arial"/>
                      <a:cs typeface="Arial"/>
                    </a:rPr>
                    <a:t>Dimethyl-labeling</a:t>
                  </a:r>
                  <a:endParaRPr lang="en-US" sz="2000" b="1" dirty="0">
                    <a:solidFill>
                      <a:schemeClr val="accent3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48" name="TextBox 47"/>
            <p:cNvSpPr txBox="1"/>
            <p:nvPr/>
          </p:nvSpPr>
          <p:spPr>
            <a:xfrm>
              <a:off x="2189702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76667" y="2983667"/>
            <a:ext cx="2556442" cy="1064157"/>
            <a:chOff x="7276667" y="2983667"/>
            <a:chExt cx="2556442" cy="1064157"/>
          </a:xfrm>
        </p:grpSpPr>
        <p:grpSp>
          <p:nvGrpSpPr>
            <p:cNvPr id="13" name="Group 12"/>
            <p:cNvGrpSpPr/>
            <p:nvPr/>
          </p:nvGrpSpPr>
          <p:grpSpPr>
            <a:xfrm>
              <a:off x="7290307" y="3306670"/>
              <a:ext cx="2542802" cy="741154"/>
              <a:chOff x="7530471" y="2065916"/>
              <a:chExt cx="2965896" cy="741154"/>
            </a:xfrm>
          </p:grpSpPr>
          <p:sp>
            <p:nvSpPr>
              <p:cNvPr id="44" name="TextBox 43"/>
              <p:cNvSpPr txBox="1"/>
              <p:nvPr/>
            </p:nvSpPr>
            <p:spPr>
              <a:xfrm flipH="1">
                <a:off x="7530471" y="2065916"/>
                <a:ext cx="2965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synthetic peptides</a:t>
                </a:r>
                <a:endParaRPr lang="en-US" sz="20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flipH="1">
                <a:off x="7545741" y="2406960"/>
                <a:ext cx="29506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  <a:latin typeface="Arial"/>
                    <a:cs typeface="Arial"/>
                  </a:rPr>
                  <a:t>p</a:t>
                </a:r>
                <a:r>
                  <a:rPr lang="en-US" sz="2000" b="1" dirty="0" smtClean="0">
                    <a:solidFill>
                      <a:schemeClr val="accent1"/>
                    </a:solidFill>
                    <a:latin typeface="Arial"/>
                    <a:cs typeface="Arial"/>
                  </a:rPr>
                  <a:t>rotein standards</a:t>
                </a:r>
                <a:endParaRPr lang="en-US" sz="2000" b="1" dirty="0">
                  <a:solidFill>
                    <a:schemeClr val="accent1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276667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40249" y="5445650"/>
            <a:ext cx="1751345" cy="758322"/>
            <a:chOff x="5240249" y="5445650"/>
            <a:chExt cx="1751345" cy="758322"/>
          </a:xfrm>
        </p:grpSpPr>
        <p:sp>
          <p:nvSpPr>
            <p:cNvPr id="50" name="TextBox 49"/>
            <p:cNvSpPr txBox="1"/>
            <p:nvPr/>
          </p:nvSpPr>
          <p:spPr>
            <a:xfrm flipH="1">
              <a:off x="5296274" y="5803862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baseline="30000" dirty="0" smtClean="0">
                  <a:solidFill>
                    <a:schemeClr val="accent5"/>
                  </a:solidFill>
                </a:rPr>
                <a:t>18</a:t>
              </a:r>
              <a:r>
                <a:rPr lang="en-US" sz="2000" b="1" dirty="0" smtClean="0">
                  <a:solidFill>
                    <a:schemeClr val="accent5"/>
                  </a:solidFill>
                </a:rPr>
                <a:t>O-labeling</a:t>
              </a:r>
              <a:endParaRPr lang="en-US" sz="2000" b="1" dirty="0">
                <a:solidFill>
                  <a:schemeClr val="accent5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40249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7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33862" y="271450"/>
            <a:ext cx="52011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Spike-in of isotope-labeled standards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26965" y="1563111"/>
            <a:ext cx="2379736" cy="488835"/>
            <a:chOff x="426964" y="1403465"/>
            <a:chExt cx="2379736" cy="488835"/>
          </a:xfrm>
        </p:grpSpPr>
        <p:sp>
          <p:nvSpPr>
            <p:cNvPr id="3" name="Rounded Rectangle 2"/>
            <p:cNvSpPr/>
            <p:nvPr/>
          </p:nvSpPr>
          <p:spPr>
            <a:xfrm>
              <a:off x="426964" y="1403465"/>
              <a:ext cx="2379736" cy="4888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3"/>
            <p:cNvSpPr txBox="1"/>
            <p:nvPr/>
          </p:nvSpPr>
          <p:spPr>
            <a:xfrm>
              <a:off x="609080" y="1428865"/>
              <a:ext cx="204302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synthetic peptides</a:t>
              </a:r>
              <a:endParaRPr lang="en-US" b="1" dirty="0"/>
            </a:p>
          </p:txBody>
        </p:sp>
      </p:grpSp>
      <p:grpSp>
        <p:nvGrpSpPr>
          <p:cNvPr id="16" name="Gruppierung 4"/>
          <p:cNvGrpSpPr/>
          <p:nvPr/>
        </p:nvGrpSpPr>
        <p:grpSpPr>
          <a:xfrm>
            <a:off x="426964" y="2583087"/>
            <a:ext cx="2260698" cy="289517"/>
            <a:chOff x="3960580" y="1186538"/>
            <a:chExt cx="2833428" cy="416629"/>
          </a:xfrm>
        </p:grpSpPr>
        <p:sp>
          <p:nvSpPr>
            <p:cNvPr id="17" name="Textfeld 5"/>
            <p:cNvSpPr txBox="1"/>
            <p:nvPr/>
          </p:nvSpPr>
          <p:spPr>
            <a:xfrm>
              <a:off x="3960580" y="1186538"/>
              <a:ext cx="642348" cy="39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NH</a:t>
              </a:r>
              <a:r>
                <a:rPr lang="en-US" sz="1200" baseline="-25000" smtClean="0"/>
                <a:t>2</a:t>
              </a:r>
              <a:endParaRPr lang="en-US" sz="1200" baseline="-25000"/>
            </a:p>
          </p:txBody>
        </p:sp>
        <p:cxnSp>
          <p:nvCxnSpPr>
            <p:cNvPr id="18" name="Gerade Verbindung 6"/>
            <p:cNvCxnSpPr/>
            <p:nvPr/>
          </p:nvCxnSpPr>
          <p:spPr>
            <a:xfrm>
              <a:off x="4406390" y="1404102"/>
              <a:ext cx="1676910" cy="18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45720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0" name="Oval 19"/>
            <p:cNvSpPr/>
            <p:nvPr/>
          </p:nvSpPr>
          <p:spPr>
            <a:xfrm>
              <a:off x="48768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1" name="Oval 20"/>
            <p:cNvSpPr/>
            <p:nvPr/>
          </p:nvSpPr>
          <p:spPr>
            <a:xfrm>
              <a:off x="51816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2" name="Oval 21"/>
            <p:cNvSpPr/>
            <p:nvPr/>
          </p:nvSpPr>
          <p:spPr>
            <a:xfrm>
              <a:off x="54864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3" name="Oval 22"/>
            <p:cNvSpPr/>
            <p:nvPr/>
          </p:nvSpPr>
          <p:spPr>
            <a:xfrm>
              <a:off x="5772590" y="12954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24" name="Textfeld 12"/>
            <p:cNvSpPr txBox="1"/>
            <p:nvPr/>
          </p:nvSpPr>
          <p:spPr>
            <a:xfrm>
              <a:off x="6045200" y="1204552"/>
              <a:ext cx="748808" cy="398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COOH</a:t>
              </a:r>
              <a:endParaRPr lang="en-US" sz="1200" baseline="-2500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4683" y="1315344"/>
            <a:ext cx="3149231" cy="4979465"/>
            <a:chOff x="104683" y="1315344"/>
            <a:chExt cx="3149231" cy="4979465"/>
          </a:xfrm>
        </p:grpSpPr>
        <p:sp>
          <p:nvSpPr>
            <p:cNvPr id="46" name="Textfeld 51"/>
            <p:cNvSpPr txBox="1"/>
            <p:nvPr/>
          </p:nvSpPr>
          <p:spPr>
            <a:xfrm>
              <a:off x="312993" y="3001600"/>
              <a:ext cx="2929838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Arial"/>
                  <a:cs typeface="Arial"/>
                </a:rPr>
                <a:t>13</a:t>
              </a:r>
              <a:r>
                <a:rPr lang="en-US" sz="1600" dirty="0" smtClean="0">
                  <a:latin typeface="Arial"/>
                  <a:cs typeface="Arial"/>
                </a:rPr>
                <a:t>C- </a:t>
              </a:r>
              <a:r>
                <a:rPr lang="en-US" sz="1600" baseline="30000" dirty="0" smtClean="0">
                  <a:latin typeface="Arial"/>
                  <a:cs typeface="Arial"/>
                </a:rPr>
                <a:t>15</a:t>
              </a:r>
              <a:r>
                <a:rPr lang="en-US" sz="1600" dirty="0" smtClean="0">
                  <a:latin typeface="Arial"/>
                  <a:cs typeface="Arial"/>
                </a:rPr>
                <a:t>N-labeled C-terminal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amino acid (lysine/arginine)</a:t>
              </a: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Different purity forms available from various companies:</a:t>
              </a:r>
              <a:endParaRPr lang="en-US" sz="1600" dirty="0">
                <a:latin typeface="Arial"/>
                <a:cs typeface="Arial"/>
              </a:endParaRP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Crude peptides </a:t>
              </a:r>
              <a:r>
                <a:rPr lang="en-US" sz="1600" dirty="0" smtClean="0">
                  <a:latin typeface="Arial"/>
                  <a:cs typeface="Arial"/>
                </a:rPr>
                <a:t>= cheap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Library generation and relative quant.</a:t>
              </a:r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Highly purified peptides (</a:t>
              </a:r>
              <a:r>
                <a:rPr lang="en-US" sz="1600" b="1" dirty="0">
                  <a:solidFill>
                    <a:srgbClr val="4F81BD"/>
                  </a:solidFill>
                  <a:latin typeface="Arial"/>
                  <a:cs typeface="Arial"/>
                </a:rPr>
                <a:t>AQUA/SIS</a:t>
              </a: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)</a:t>
              </a:r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= expansive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Absolute quant.</a:t>
              </a:r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   </a:t>
              </a:r>
            </a:p>
          </p:txBody>
        </p:sp>
        <p:sp>
          <p:nvSpPr>
            <p:cNvPr id="2" name="Rounded Rectangle 1"/>
            <p:cNvSpPr/>
            <p:nvPr/>
          </p:nvSpPr>
          <p:spPr>
            <a:xfrm>
              <a:off x="104683" y="1315344"/>
              <a:ext cx="3149231" cy="4888501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766359" y="1486909"/>
            <a:ext cx="2379736" cy="677108"/>
            <a:chOff x="3766359" y="1327265"/>
            <a:chExt cx="2379736" cy="677108"/>
          </a:xfrm>
        </p:grpSpPr>
        <p:sp>
          <p:nvSpPr>
            <p:cNvPr id="50" name="Rounded Rectangle 49"/>
            <p:cNvSpPr/>
            <p:nvPr/>
          </p:nvSpPr>
          <p:spPr>
            <a:xfrm>
              <a:off x="3766359" y="1327952"/>
              <a:ext cx="2379736" cy="676421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18"/>
            <p:cNvSpPr txBox="1"/>
            <p:nvPr/>
          </p:nvSpPr>
          <p:spPr>
            <a:xfrm>
              <a:off x="4177146" y="1327265"/>
              <a:ext cx="156665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concatenated </a:t>
              </a:r>
            </a:p>
            <a:p>
              <a:pPr algn="ctr"/>
              <a:r>
                <a:rPr lang="en-US" b="1" dirty="0" smtClean="0"/>
                <a:t>peptides</a:t>
              </a:r>
              <a:endParaRPr lang="en-US" b="1" dirty="0"/>
            </a:p>
          </p:txBody>
        </p:sp>
      </p:grpSp>
      <p:sp>
        <p:nvSpPr>
          <p:cNvPr id="28" name="Halbbogen 19"/>
          <p:cNvSpPr/>
          <p:nvPr/>
        </p:nvSpPr>
        <p:spPr>
          <a:xfrm>
            <a:off x="4371248" y="2390180"/>
            <a:ext cx="1155616" cy="1078836"/>
          </a:xfrm>
          <a:prstGeom prst="blockArc">
            <a:avLst>
              <a:gd name="adj1" fmla="val 10800000"/>
              <a:gd name="adj2" fmla="val 10785072"/>
              <a:gd name="adj3" fmla="val 117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Halbbogen 20"/>
          <p:cNvSpPr/>
          <p:nvPr/>
        </p:nvSpPr>
        <p:spPr>
          <a:xfrm>
            <a:off x="4371248" y="2390179"/>
            <a:ext cx="1155616" cy="1078836"/>
          </a:xfrm>
          <a:prstGeom prst="blockArc">
            <a:avLst>
              <a:gd name="adj1" fmla="val 10800000"/>
              <a:gd name="adj2" fmla="val 12740639"/>
              <a:gd name="adj3" fmla="val 12705"/>
            </a:avLst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Halbbogen 21"/>
          <p:cNvSpPr/>
          <p:nvPr/>
        </p:nvSpPr>
        <p:spPr>
          <a:xfrm>
            <a:off x="4371248" y="2390180"/>
            <a:ext cx="1155616" cy="1078836"/>
          </a:xfrm>
          <a:prstGeom prst="blockArc">
            <a:avLst>
              <a:gd name="adj1" fmla="val 17458744"/>
              <a:gd name="adj2" fmla="val 18856867"/>
              <a:gd name="adj3" fmla="val 10801"/>
            </a:avLst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Halbbogen 22"/>
          <p:cNvSpPr/>
          <p:nvPr/>
        </p:nvSpPr>
        <p:spPr>
          <a:xfrm>
            <a:off x="4371248" y="2390179"/>
            <a:ext cx="1155616" cy="1078836"/>
          </a:xfrm>
          <a:prstGeom prst="blockArc">
            <a:avLst>
              <a:gd name="adj1" fmla="val 751651"/>
              <a:gd name="adj2" fmla="val 1932040"/>
              <a:gd name="adj3" fmla="val 11077"/>
            </a:avLst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Halbbogen 23"/>
          <p:cNvSpPr/>
          <p:nvPr/>
        </p:nvSpPr>
        <p:spPr>
          <a:xfrm>
            <a:off x="4371248" y="2390179"/>
            <a:ext cx="1155616" cy="1078836"/>
          </a:xfrm>
          <a:prstGeom prst="blockArc">
            <a:avLst>
              <a:gd name="adj1" fmla="val 4810307"/>
              <a:gd name="adj2" fmla="val 6551500"/>
              <a:gd name="adj3" fmla="val 10919"/>
            </a:avLst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        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Halbbogen 24"/>
          <p:cNvSpPr/>
          <p:nvPr/>
        </p:nvSpPr>
        <p:spPr>
          <a:xfrm>
            <a:off x="4371248" y="2390180"/>
            <a:ext cx="1155616" cy="1078836"/>
          </a:xfrm>
          <a:prstGeom prst="blockArc">
            <a:avLst>
              <a:gd name="adj1" fmla="val 13720694"/>
              <a:gd name="adj2" fmla="val 15136530"/>
              <a:gd name="adj3" fmla="val 12966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Halbbogen 25"/>
          <p:cNvSpPr/>
          <p:nvPr/>
        </p:nvSpPr>
        <p:spPr>
          <a:xfrm>
            <a:off x="4371248" y="2378609"/>
            <a:ext cx="1155616" cy="1078836"/>
          </a:xfrm>
          <a:prstGeom prst="blockArc">
            <a:avLst>
              <a:gd name="adj1" fmla="val 15867138"/>
              <a:gd name="adj2" fmla="val 17028572"/>
              <a:gd name="adj3" fmla="val 13580"/>
            </a:avLst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Halbbogen 26"/>
          <p:cNvSpPr/>
          <p:nvPr/>
        </p:nvSpPr>
        <p:spPr>
          <a:xfrm>
            <a:off x="4371248" y="2378609"/>
            <a:ext cx="1155616" cy="1078836"/>
          </a:xfrm>
          <a:prstGeom prst="blockArc">
            <a:avLst>
              <a:gd name="adj1" fmla="val 19173412"/>
              <a:gd name="adj2" fmla="val 20429719"/>
              <a:gd name="adj3" fmla="val 11727"/>
            </a:avLst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Halbbogen 27"/>
          <p:cNvSpPr/>
          <p:nvPr/>
        </p:nvSpPr>
        <p:spPr>
          <a:xfrm>
            <a:off x="4371248" y="2390179"/>
            <a:ext cx="1155616" cy="1078836"/>
          </a:xfrm>
          <a:prstGeom prst="blockArc">
            <a:avLst>
              <a:gd name="adj1" fmla="val 21001633"/>
              <a:gd name="adj2" fmla="val 493343"/>
              <a:gd name="adj3" fmla="val 10580"/>
            </a:avLst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Halbbogen 28"/>
          <p:cNvSpPr/>
          <p:nvPr/>
        </p:nvSpPr>
        <p:spPr>
          <a:xfrm>
            <a:off x="4371248" y="2365894"/>
            <a:ext cx="1155616" cy="1078836"/>
          </a:xfrm>
          <a:prstGeom prst="blockArc">
            <a:avLst>
              <a:gd name="adj1" fmla="val 2669390"/>
              <a:gd name="adj2" fmla="val 4273595"/>
              <a:gd name="adj3" fmla="val 9983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Halbbogen 29"/>
          <p:cNvSpPr/>
          <p:nvPr/>
        </p:nvSpPr>
        <p:spPr>
          <a:xfrm>
            <a:off x="4371248" y="2365894"/>
            <a:ext cx="1155616" cy="1078836"/>
          </a:xfrm>
          <a:prstGeom prst="blockArc">
            <a:avLst>
              <a:gd name="adj1" fmla="val 8388957"/>
              <a:gd name="adj2" fmla="val 10114101"/>
              <a:gd name="adj3" fmla="val 1205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feld 30"/>
          <p:cNvSpPr txBox="1"/>
          <p:nvPr/>
        </p:nvSpPr>
        <p:spPr>
          <a:xfrm>
            <a:off x="4552368" y="2766646"/>
            <a:ext cx="755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plasmid</a:t>
            </a:r>
            <a:endParaRPr lang="en-US" sz="1400"/>
          </a:p>
        </p:txBody>
      </p:sp>
      <p:grpSp>
        <p:nvGrpSpPr>
          <p:cNvPr id="6" name="Group 5"/>
          <p:cNvGrpSpPr/>
          <p:nvPr/>
        </p:nvGrpSpPr>
        <p:grpSpPr>
          <a:xfrm>
            <a:off x="3393278" y="1316032"/>
            <a:ext cx="3187700" cy="4887813"/>
            <a:chOff x="3393278" y="1316032"/>
            <a:chExt cx="3187700" cy="4887813"/>
          </a:xfrm>
        </p:grpSpPr>
        <p:sp>
          <p:nvSpPr>
            <p:cNvPr id="47" name="Textfeld 52"/>
            <p:cNvSpPr txBox="1"/>
            <p:nvPr/>
          </p:nvSpPr>
          <p:spPr>
            <a:xfrm>
              <a:off x="3444414" y="3641873"/>
              <a:ext cx="313656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chemeClr val="accent4"/>
                  </a:solidFill>
                  <a:latin typeface="Arial"/>
                  <a:cs typeface="Arial"/>
                </a:rPr>
                <a:t>cloning</a:t>
              </a:r>
              <a:r>
                <a:rPr lang="en-US" sz="1600" dirty="0" smtClean="0">
                  <a:latin typeface="Arial"/>
                  <a:cs typeface="Arial"/>
                </a:rPr>
                <a:t> of concatenated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     peptides (possibly from   </a:t>
              </a:r>
            </a:p>
            <a:p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    different proteins) </a:t>
              </a:r>
              <a:r>
                <a:rPr lang="en-US" sz="1600" b="1" dirty="0" err="1" smtClean="0">
                  <a:latin typeface="Arial"/>
                  <a:cs typeface="Arial"/>
                </a:rPr>
                <a:t>QconCAT</a:t>
              </a:r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8064A2"/>
                  </a:solidFill>
                  <a:latin typeface="Arial"/>
                  <a:cs typeface="Arial"/>
                </a:rPr>
                <a:t>overexpression</a:t>
              </a:r>
              <a:r>
                <a:rPr lang="en-US" sz="1600" dirty="0" smtClean="0">
                  <a:latin typeface="Arial"/>
                  <a:cs typeface="Arial"/>
                </a:rPr>
                <a:t> in</a:t>
              </a:r>
            </a:p>
            <a:p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    labeled medium</a:t>
              </a:r>
              <a:endParaRPr lang="en-US" sz="1600" dirty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rgbClr val="8064A2"/>
                  </a:solidFill>
                  <a:latin typeface="Arial"/>
                  <a:cs typeface="Arial"/>
                </a:rPr>
                <a:t>p</a:t>
              </a:r>
              <a:r>
                <a:rPr lang="en-US" sz="1600" b="1" dirty="0" smtClean="0">
                  <a:solidFill>
                    <a:srgbClr val="8064A2"/>
                  </a:solidFill>
                  <a:latin typeface="Arial"/>
                  <a:cs typeface="Arial"/>
                </a:rPr>
                <a:t>urification</a:t>
              </a:r>
              <a:r>
                <a:rPr lang="en-US" sz="1600" dirty="0" smtClean="0">
                  <a:latin typeface="Arial"/>
                  <a:cs typeface="Arial"/>
                </a:rPr>
                <a:t> and concentration determination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8064A2"/>
                  </a:solidFill>
                  <a:latin typeface="Arial"/>
                  <a:cs typeface="Arial"/>
                </a:rPr>
                <a:t>co-digestion </a:t>
              </a:r>
              <a:r>
                <a:rPr lang="en-US" sz="1600" dirty="0" smtClean="0">
                  <a:latin typeface="Arial"/>
                  <a:cs typeface="Arial"/>
                </a:rPr>
                <a:t>with endogenous proteins</a:t>
              </a: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3393278" y="1316032"/>
              <a:ext cx="3149231" cy="4887813"/>
            </a:xfrm>
            <a:prstGeom prst="roundRect">
              <a:avLst/>
            </a:prstGeom>
            <a:noFill/>
            <a:ln w="28575" cmpd="sng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63896" y="1486911"/>
            <a:ext cx="2417725" cy="710231"/>
            <a:chOff x="7063894" y="1352665"/>
            <a:chExt cx="2417725" cy="710231"/>
          </a:xfrm>
        </p:grpSpPr>
        <p:sp>
          <p:nvSpPr>
            <p:cNvPr id="53" name="Rounded Rectangle 52"/>
            <p:cNvSpPr/>
            <p:nvPr/>
          </p:nvSpPr>
          <p:spPr>
            <a:xfrm>
              <a:off x="7063894" y="1386475"/>
              <a:ext cx="2379736" cy="676421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feld 14"/>
            <p:cNvSpPr txBox="1"/>
            <p:nvPr/>
          </p:nvSpPr>
          <p:spPr>
            <a:xfrm>
              <a:off x="7101309" y="1352665"/>
              <a:ext cx="238031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f</a:t>
              </a:r>
              <a:r>
                <a:rPr lang="en-US" b="1" dirty="0" smtClean="0"/>
                <a:t>ull-length</a:t>
              </a:r>
            </a:p>
            <a:p>
              <a:pPr algn="ctr"/>
              <a:r>
                <a:rPr lang="en-US" b="1" dirty="0" smtClean="0"/>
                <a:t>recombinant proteins</a:t>
              </a:r>
              <a:endParaRPr lang="en-US" b="1" dirty="0"/>
            </a:p>
          </p:txBody>
        </p:sp>
      </p:grpSp>
      <p:grpSp>
        <p:nvGrpSpPr>
          <p:cNvPr id="42" name="Gruppierung 85"/>
          <p:cNvGrpSpPr/>
          <p:nvPr/>
        </p:nvGrpSpPr>
        <p:grpSpPr>
          <a:xfrm>
            <a:off x="7646418" y="2389067"/>
            <a:ext cx="1155616" cy="1078837"/>
            <a:chOff x="4576771" y="2660403"/>
            <a:chExt cx="1155615" cy="1078837"/>
          </a:xfrm>
        </p:grpSpPr>
        <p:sp>
          <p:nvSpPr>
            <p:cNvPr id="43" name="Halbbogen 32"/>
            <p:cNvSpPr/>
            <p:nvPr/>
          </p:nvSpPr>
          <p:spPr>
            <a:xfrm>
              <a:off x="4576771" y="2660404"/>
              <a:ext cx="1155615" cy="1078836"/>
            </a:xfrm>
            <a:prstGeom prst="blockArc">
              <a:avLst>
                <a:gd name="adj1" fmla="val 10800000"/>
                <a:gd name="adj2" fmla="val 10785072"/>
                <a:gd name="adj3" fmla="val 1177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Halbbogen 34"/>
            <p:cNvSpPr/>
            <p:nvPr/>
          </p:nvSpPr>
          <p:spPr>
            <a:xfrm>
              <a:off x="4576771" y="2660403"/>
              <a:ext cx="1155615" cy="1078836"/>
            </a:xfrm>
            <a:prstGeom prst="blockArc">
              <a:avLst>
                <a:gd name="adj1" fmla="val 10800000"/>
                <a:gd name="adj2" fmla="val 800653"/>
                <a:gd name="adj3" fmla="val 11928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5" name="Textfeld 35"/>
          <p:cNvSpPr txBox="1"/>
          <p:nvPr/>
        </p:nvSpPr>
        <p:spPr>
          <a:xfrm>
            <a:off x="7851487" y="2766277"/>
            <a:ext cx="755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plasmid</a:t>
            </a:r>
            <a:endParaRPr lang="en-US" sz="1400"/>
          </a:p>
        </p:txBody>
      </p:sp>
      <p:grpSp>
        <p:nvGrpSpPr>
          <p:cNvPr id="7" name="Group 6"/>
          <p:cNvGrpSpPr/>
          <p:nvPr/>
        </p:nvGrpSpPr>
        <p:grpSpPr>
          <a:xfrm>
            <a:off x="6657178" y="1316032"/>
            <a:ext cx="3149231" cy="4887813"/>
            <a:chOff x="6657178" y="1316032"/>
            <a:chExt cx="3149231" cy="4887813"/>
          </a:xfrm>
        </p:grpSpPr>
        <p:sp>
          <p:nvSpPr>
            <p:cNvPr id="48" name="Textfeld 57"/>
            <p:cNvSpPr txBox="1"/>
            <p:nvPr/>
          </p:nvSpPr>
          <p:spPr>
            <a:xfrm>
              <a:off x="6771956" y="3649300"/>
              <a:ext cx="3034453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c</a:t>
              </a:r>
              <a:r>
                <a:rPr lang="en-US" sz="1600" b="1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loning </a:t>
              </a:r>
              <a:r>
                <a:rPr lang="en-US" sz="1600" dirty="0" smtClean="0">
                  <a:latin typeface="Arial"/>
                  <a:cs typeface="Arial"/>
                </a:rPr>
                <a:t>of the complete protein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77933C"/>
                  </a:solidFill>
                  <a:latin typeface="Arial"/>
                  <a:cs typeface="Arial"/>
                </a:rPr>
                <a:t>overexpression</a:t>
              </a:r>
              <a:r>
                <a:rPr lang="en-US" sz="1600" dirty="0" smtClean="0">
                  <a:latin typeface="Arial"/>
                  <a:cs typeface="Arial"/>
                </a:rPr>
                <a:t> of the target protein in labeled medium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77933C"/>
                  </a:solidFill>
                  <a:latin typeface="Arial"/>
                  <a:cs typeface="Arial"/>
                </a:rPr>
                <a:t>purification</a:t>
              </a:r>
              <a:r>
                <a:rPr lang="en-US" sz="1600" dirty="0" smtClean="0">
                  <a:latin typeface="Arial"/>
                  <a:cs typeface="Arial"/>
                </a:rPr>
                <a:t> and concentration determination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rgbClr val="77933C"/>
                  </a:solidFill>
                  <a:latin typeface="Arial"/>
                  <a:cs typeface="Arial"/>
                </a:rPr>
                <a:t>c</a:t>
              </a:r>
              <a:r>
                <a:rPr lang="en-US" sz="1600" b="1" dirty="0" smtClean="0">
                  <a:solidFill>
                    <a:srgbClr val="77933C"/>
                  </a:solidFill>
                  <a:latin typeface="Arial"/>
                  <a:cs typeface="Arial"/>
                </a:rPr>
                <a:t>o-digestion </a:t>
              </a:r>
              <a:r>
                <a:rPr lang="en-US" sz="1600" dirty="0" smtClean="0">
                  <a:latin typeface="Arial"/>
                  <a:cs typeface="Arial"/>
                </a:rPr>
                <a:t>with endogenous protein</a:t>
              </a:r>
            </a:p>
            <a:p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657178" y="1316032"/>
              <a:ext cx="3149231" cy="4887813"/>
            </a:xfrm>
            <a:prstGeom prst="roundRect">
              <a:avLst/>
            </a:prstGeom>
            <a:noFill/>
            <a:ln w="28575" cmpd="sng"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421670" y="134342"/>
            <a:ext cx="2384739" cy="702903"/>
            <a:chOff x="7073596" y="2733675"/>
            <a:chExt cx="2677338" cy="577002"/>
          </a:xfrm>
        </p:grpSpPr>
        <p:sp>
          <p:nvSpPr>
            <p:cNvPr id="57" name="Rounded Rectangle 56"/>
            <p:cNvSpPr/>
            <p:nvPr/>
          </p:nvSpPr>
          <p:spPr>
            <a:xfrm>
              <a:off x="7073596" y="2733675"/>
              <a:ext cx="2664246" cy="577002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86688" y="2845686"/>
              <a:ext cx="2664246" cy="315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63" name="Picture 62" descr="images 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551" y="201950"/>
            <a:ext cx="551980" cy="55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7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7580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</a:t>
            </a:r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pike-in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421670" y="134342"/>
            <a:ext cx="2384739" cy="702903"/>
            <a:chOff x="7073596" y="2733675"/>
            <a:chExt cx="2677338" cy="577002"/>
          </a:xfrm>
        </p:grpSpPr>
        <p:sp>
          <p:nvSpPr>
            <p:cNvPr id="28" name="Rounded Rectangle 27"/>
            <p:cNvSpPr/>
            <p:nvPr/>
          </p:nvSpPr>
          <p:spPr>
            <a:xfrm>
              <a:off x="7073596" y="2733675"/>
              <a:ext cx="2664246" cy="577002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86688" y="2845686"/>
              <a:ext cx="2664246" cy="315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30" name="Picture 29" descr="images 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551" y="201950"/>
            <a:ext cx="551980" cy="55198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3426236" y="1115289"/>
            <a:ext cx="6179042" cy="5384823"/>
            <a:chOff x="3426236" y="1115289"/>
            <a:chExt cx="6179042" cy="5384823"/>
          </a:xfrm>
        </p:grpSpPr>
        <p:sp>
          <p:nvSpPr>
            <p:cNvPr id="16" name="TextBox 15"/>
            <p:cNvSpPr txBox="1"/>
            <p:nvPr/>
          </p:nvSpPr>
          <p:spPr>
            <a:xfrm>
              <a:off x="4108823" y="1115289"/>
              <a:ext cx="39753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Define isotope modifications</a:t>
              </a:r>
              <a:endParaRPr lang="en-US" sz="2000" b="1" dirty="0">
                <a:latin typeface="Arial"/>
                <a:cs typeface="Arial"/>
              </a:endParaRPr>
            </a:p>
          </p:txBody>
        </p:sp>
        <p:pic>
          <p:nvPicPr>
            <p:cNvPr id="2" name="Picture 1" descr="Screen Shot 2015-11-27 at 11.21.47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6236" y="1588511"/>
              <a:ext cx="3496292" cy="3361076"/>
            </a:xfrm>
            <a:prstGeom prst="rect">
              <a:avLst/>
            </a:prstGeom>
          </p:spPr>
        </p:pic>
        <p:pic>
          <p:nvPicPr>
            <p:cNvPr id="3" name="Picture 2" descr="Screen Shot 2015-11-27 at 11.22.1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5321" y="3029277"/>
              <a:ext cx="3629957" cy="3470835"/>
            </a:xfrm>
            <a:prstGeom prst="rect">
              <a:avLst/>
            </a:prstGeom>
          </p:spPr>
        </p:pic>
      </p:grpSp>
      <p:grpSp>
        <p:nvGrpSpPr>
          <p:cNvPr id="5" name="Gruppieren 4"/>
          <p:cNvGrpSpPr/>
          <p:nvPr/>
        </p:nvGrpSpPr>
        <p:grpSpPr>
          <a:xfrm>
            <a:off x="4243562" y="2583087"/>
            <a:ext cx="5130946" cy="2024193"/>
            <a:chOff x="4243562" y="2583087"/>
            <a:chExt cx="5130946" cy="2024193"/>
          </a:xfrm>
        </p:grpSpPr>
        <p:sp>
          <p:nvSpPr>
            <p:cNvPr id="31" name="Oval 30"/>
            <p:cNvSpPr/>
            <p:nvPr/>
          </p:nvSpPr>
          <p:spPr>
            <a:xfrm>
              <a:off x="4243562" y="2595605"/>
              <a:ext cx="960784" cy="433672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842654" y="4056335"/>
              <a:ext cx="864261" cy="55094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896673" y="2583087"/>
              <a:ext cx="3477835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</a:rPr>
                <a:t>Different to SILAC modification!!!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5210115" y="2817591"/>
              <a:ext cx="723911" cy="0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7270254" y="2967808"/>
              <a:ext cx="0" cy="1010803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426965" y="1563111"/>
            <a:ext cx="2379736" cy="488835"/>
            <a:chOff x="426964" y="1403465"/>
            <a:chExt cx="2379736" cy="488835"/>
          </a:xfrm>
        </p:grpSpPr>
        <p:sp>
          <p:nvSpPr>
            <p:cNvPr id="37" name="Rounded Rectangle 36"/>
            <p:cNvSpPr/>
            <p:nvPr/>
          </p:nvSpPr>
          <p:spPr>
            <a:xfrm>
              <a:off x="426964" y="1403465"/>
              <a:ext cx="2379736" cy="4888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feld 3"/>
            <p:cNvSpPr txBox="1"/>
            <p:nvPr/>
          </p:nvSpPr>
          <p:spPr>
            <a:xfrm>
              <a:off x="609080" y="1428865"/>
              <a:ext cx="204302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synthetic peptides</a:t>
              </a:r>
              <a:endParaRPr lang="en-US" b="1" dirty="0"/>
            </a:p>
          </p:txBody>
        </p:sp>
      </p:grpSp>
      <p:grpSp>
        <p:nvGrpSpPr>
          <p:cNvPr id="39" name="Gruppierung 4"/>
          <p:cNvGrpSpPr/>
          <p:nvPr/>
        </p:nvGrpSpPr>
        <p:grpSpPr>
          <a:xfrm>
            <a:off x="426964" y="2583087"/>
            <a:ext cx="2260698" cy="289517"/>
            <a:chOff x="3960580" y="1186538"/>
            <a:chExt cx="2833428" cy="416629"/>
          </a:xfrm>
        </p:grpSpPr>
        <p:sp>
          <p:nvSpPr>
            <p:cNvPr id="40" name="Textfeld 5"/>
            <p:cNvSpPr txBox="1"/>
            <p:nvPr/>
          </p:nvSpPr>
          <p:spPr>
            <a:xfrm>
              <a:off x="3960580" y="1186538"/>
              <a:ext cx="642348" cy="39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NH</a:t>
              </a:r>
              <a:r>
                <a:rPr lang="en-US" sz="1200" baseline="-25000" smtClean="0"/>
                <a:t>2</a:t>
              </a:r>
              <a:endParaRPr lang="en-US" sz="1200" baseline="-25000"/>
            </a:p>
          </p:txBody>
        </p:sp>
        <p:cxnSp>
          <p:nvCxnSpPr>
            <p:cNvPr id="41" name="Gerade Verbindung 6"/>
            <p:cNvCxnSpPr/>
            <p:nvPr/>
          </p:nvCxnSpPr>
          <p:spPr>
            <a:xfrm>
              <a:off x="4406390" y="1404102"/>
              <a:ext cx="1676910" cy="18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45720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3" name="Oval 42"/>
            <p:cNvSpPr/>
            <p:nvPr/>
          </p:nvSpPr>
          <p:spPr>
            <a:xfrm>
              <a:off x="48768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4" name="Oval 43"/>
            <p:cNvSpPr/>
            <p:nvPr/>
          </p:nvSpPr>
          <p:spPr>
            <a:xfrm>
              <a:off x="51816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5" name="Oval 44"/>
            <p:cNvSpPr/>
            <p:nvPr/>
          </p:nvSpPr>
          <p:spPr>
            <a:xfrm>
              <a:off x="54864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6" name="Oval 45"/>
            <p:cNvSpPr/>
            <p:nvPr/>
          </p:nvSpPr>
          <p:spPr>
            <a:xfrm>
              <a:off x="5772590" y="12954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47" name="Textfeld 12"/>
            <p:cNvSpPr txBox="1"/>
            <p:nvPr/>
          </p:nvSpPr>
          <p:spPr>
            <a:xfrm>
              <a:off x="6045200" y="1204552"/>
              <a:ext cx="748808" cy="398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COOH</a:t>
              </a:r>
              <a:endParaRPr lang="en-US" sz="1200" baseline="-2500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04683" y="1315344"/>
            <a:ext cx="3149231" cy="4979465"/>
            <a:chOff x="104683" y="1315344"/>
            <a:chExt cx="3149231" cy="4979465"/>
          </a:xfrm>
        </p:grpSpPr>
        <p:sp>
          <p:nvSpPr>
            <p:cNvPr id="49" name="Textfeld 51"/>
            <p:cNvSpPr txBox="1"/>
            <p:nvPr/>
          </p:nvSpPr>
          <p:spPr>
            <a:xfrm>
              <a:off x="312993" y="3001600"/>
              <a:ext cx="2929838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Arial"/>
                  <a:cs typeface="Arial"/>
                </a:rPr>
                <a:t>13</a:t>
              </a:r>
              <a:r>
                <a:rPr lang="en-US" sz="1600" dirty="0" smtClean="0">
                  <a:latin typeface="Arial"/>
                  <a:cs typeface="Arial"/>
                </a:rPr>
                <a:t>C- </a:t>
              </a:r>
              <a:r>
                <a:rPr lang="en-US" sz="1600" baseline="30000" dirty="0" smtClean="0">
                  <a:latin typeface="Arial"/>
                  <a:cs typeface="Arial"/>
                </a:rPr>
                <a:t>15</a:t>
              </a:r>
              <a:r>
                <a:rPr lang="en-US" sz="1600" dirty="0" smtClean="0">
                  <a:latin typeface="Arial"/>
                  <a:cs typeface="Arial"/>
                </a:rPr>
                <a:t>N-labeled C-terminal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amino acid (lysine/arginine)</a:t>
              </a: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Different purity forms available from various companies:</a:t>
              </a:r>
              <a:endParaRPr lang="en-US" sz="1600" dirty="0">
                <a:latin typeface="Arial"/>
                <a:cs typeface="Arial"/>
              </a:endParaRP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Crude peptides </a:t>
              </a:r>
              <a:r>
                <a:rPr lang="en-US" sz="1600" dirty="0" smtClean="0">
                  <a:latin typeface="Arial"/>
                  <a:cs typeface="Arial"/>
                </a:rPr>
                <a:t>= cheap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Library generation and relative quant</a:t>
              </a:r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Highly purified peptides (</a:t>
              </a:r>
              <a:r>
                <a:rPr lang="en-US" sz="1600" b="1" dirty="0">
                  <a:solidFill>
                    <a:srgbClr val="4F81BD"/>
                  </a:solidFill>
                  <a:latin typeface="Arial"/>
                  <a:cs typeface="Arial"/>
                </a:rPr>
                <a:t>AQUA/SIS</a:t>
              </a: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)</a:t>
              </a:r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= expansive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Absolute quant.</a:t>
              </a:r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   </a:t>
              </a: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104683" y="1315344"/>
              <a:ext cx="3149231" cy="4888501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9490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08823" y="1115289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21274" y="1575563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421670" y="134342"/>
            <a:ext cx="2384739" cy="702903"/>
            <a:chOff x="7073596" y="2733675"/>
            <a:chExt cx="2677338" cy="577002"/>
          </a:xfrm>
        </p:grpSpPr>
        <p:sp>
          <p:nvSpPr>
            <p:cNvPr id="28" name="Rounded Rectangle 27"/>
            <p:cNvSpPr/>
            <p:nvPr/>
          </p:nvSpPr>
          <p:spPr>
            <a:xfrm>
              <a:off x="7073596" y="2733675"/>
              <a:ext cx="2664246" cy="577002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86688" y="2845686"/>
              <a:ext cx="2664246" cy="315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30" name="Picture 29" descr="images 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551" y="201950"/>
            <a:ext cx="551980" cy="551980"/>
          </a:xfrm>
          <a:prstGeom prst="rect">
            <a:avLst/>
          </a:prstGeom>
        </p:spPr>
      </p:pic>
      <p:pic>
        <p:nvPicPr>
          <p:cNvPr id="6" name="Picture 5" descr="Screen Shot 2015-11-27 at 11.35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31" y="2051946"/>
            <a:ext cx="3026063" cy="2027564"/>
          </a:xfrm>
          <a:prstGeom prst="rect">
            <a:avLst/>
          </a:prstGeom>
        </p:spPr>
      </p:pic>
      <p:sp>
        <p:nvSpPr>
          <p:cNvPr id="26" name="TextBox 34"/>
          <p:cNvSpPr txBox="1"/>
          <p:nvPr/>
        </p:nvSpPr>
        <p:spPr>
          <a:xfrm>
            <a:off x="515335" y="266620"/>
            <a:ext cx="47580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</a:t>
            </a:r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pike-in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26965" y="1563111"/>
            <a:ext cx="2379736" cy="488835"/>
            <a:chOff x="426964" y="1403465"/>
            <a:chExt cx="2379736" cy="488835"/>
          </a:xfrm>
        </p:grpSpPr>
        <p:sp>
          <p:nvSpPr>
            <p:cNvPr id="32" name="Rounded Rectangle 31"/>
            <p:cNvSpPr/>
            <p:nvPr/>
          </p:nvSpPr>
          <p:spPr>
            <a:xfrm>
              <a:off x="426964" y="1403465"/>
              <a:ext cx="2379736" cy="4888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feld 3"/>
            <p:cNvSpPr txBox="1"/>
            <p:nvPr/>
          </p:nvSpPr>
          <p:spPr>
            <a:xfrm>
              <a:off x="609080" y="1428865"/>
              <a:ext cx="204302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synthetic peptides</a:t>
              </a:r>
              <a:endParaRPr lang="en-US" b="1" dirty="0"/>
            </a:p>
          </p:txBody>
        </p:sp>
      </p:grpSp>
      <p:grpSp>
        <p:nvGrpSpPr>
          <p:cNvPr id="34" name="Gruppierung 4"/>
          <p:cNvGrpSpPr/>
          <p:nvPr/>
        </p:nvGrpSpPr>
        <p:grpSpPr>
          <a:xfrm>
            <a:off x="426964" y="2583087"/>
            <a:ext cx="2260698" cy="289517"/>
            <a:chOff x="3960580" y="1186538"/>
            <a:chExt cx="2833428" cy="416629"/>
          </a:xfrm>
        </p:grpSpPr>
        <p:sp>
          <p:nvSpPr>
            <p:cNvPr id="35" name="Textfeld 5"/>
            <p:cNvSpPr txBox="1"/>
            <p:nvPr/>
          </p:nvSpPr>
          <p:spPr>
            <a:xfrm>
              <a:off x="3960580" y="1186538"/>
              <a:ext cx="642348" cy="39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NH</a:t>
              </a:r>
              <a:r>
                <a:rPr lang="en-US" sz="1200" baseline="-25000" smtClean="0"/>
                <a:t>2</a:t>
              </a:r>
              <a:endParaRPr lang="en-US" sz="1200" baseline="-25000"/>
            </a:p>
          </p:txBody>
        </p:sp>
        <p:cxnSp>
          <p:nvCxnSpPr>
            <p:cNvPr id="36" name="Gerade Verbindung 6"/>
            <p:cNvCxnSpPr/>
            <p:nvPr/>
          </p:nvCxnSpPr>
          <p:spPr>
            <a:xfrm>
              <a:off x="4406390" y="1404102"/>
              <a:ext cx="1676910" cy="18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45720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8" name="Oval 37"/>
            <p:cNvSpPr/>
            <p:nvPr/>
          </p:nvSpPr>
          <p:spPr>
            <a:xfrm>
              <a:off x="48768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9" name="Oval 38"/>
            <p:cNvSpPr/>
            <p:nvPr/>
          </p:nvSpPr>
          <p:spPr>
            <a:xfrm>
              <a:off x="51816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0" name="Oval 39"/>
            <p:cNvSpPr/>
            <p:nvPr/>
          </p:nvSpPr>
          <p:spPr>
            <a:xfrm>
              <a:off x="54864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1" name="Oval 40"/>
            <p:cNvSpPr/>
            <p:nvPr/>
          </p:nvSpPr>
          <p:spPr>
            <a:xfrm>
              <a:off x="5772590" y="12954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42" name="Textfeld 12"/>
            <p:cNvSpPr txBox="1"/>
            <p:nvPr/>
          </p:nvSpPr>
          <p:spPr>
            <a:xfrm>
              <a:off x="6045200" y="1204552"/>
              <a:ext cx="748808" cy="398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COOH</a:t>
              </a:r>
              <a:endParaRPr lang="en-US" sz="1200" baseline="-2500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04683" y="1315344"/>
            <a:ext cx="3149231" cy="4979465"/>
            <a:chOff x="104683" y="1315344"/>
            <a:chExt cx="3149231" cy="4979465"/>
          </a:xfrm>
        </p:grpSpPr>
        <p:sp>
          <p:nvSpPr>
            <p:cNvPr id="44" name="Textfeld 51"/>
            <p:cNvSpPr txBox="1"/>
            <p:nvPr/>
          </p:nvSpPr>
          <p:spPr>
            <a:xfrm>
              <a:off x="312993" y="3001600"/>
              <a:ext cx="2929838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Arial"/>
                  <a:cs typeface="Arial"/>
                </a:rPr>
                <a:t>13</a:t>
              </a:r>
              <a:r>
                <a:rPr lang="en-US" sz="1600" dirty="0" smtClean="0">
                  <a:latin typeface="Arial"/>
                  <a:cs typeface="Arial"/>
                </a:rPr>
                <a:t>C- </a:t>
              </a:r>
              <a:r>
                <a:rPr lang="en-US" sz="1600" baseline="30000" dirty="0" smtClean="0">
                  <a:latin typeface="Arial"/>
                  <a:cs typeface="Arial"/>
                </a:rPr>
                <a:t>15</a:t>
              </a:r>
              <a:r>
                <a:rPr lang="en-US" sz="1600" dirty="0" smtClean="0">
                  <a:latin typeface="Arial"/>
                  <a:cs typeface="Arial"/>
                </a:rPr>
                <a:t>N-labeled C-terminal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amino acid (lysine/arginine)</a:t>
              </a: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Different purity forms available from various companies:</a:t>
              </a:r>
              <a:endParaRPr lang="en-US" sz="1600" dirty="0">
                <a:latin typeface="Arial"/>
                <a:cs typeface="Arial"/>
              </a:endParaRP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Crude peptides </a:t>
              </a:r>
              <a:r>
                <a:rPr lang="en-US" sz="1600" dirty="0" smtClean="0">
                  <a:latin typeface="Arial"/>
                  <a:cs typeface="Arial"/>
                </a:rPr>
                <a:t>= cheap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Library generation and relative quant</a:t>
              </a:r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Highly purified peptides (</a:t>
              </a:r>
              <a:r>
                <a:rPr lang="en-US" sz="1600" b="1" dirty="0">
                  <a:solidFill>
                    <a:srgbClr val="4F81BD"/>
                  </a:solidFill>
                  <a:latin typeface="Arial"/>
                  <a:cs typeface="Arial"/>
                </a:rPr>
                <a:t>AQUA/SIS</a:t>
              </a: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)</a:t>
              </a:r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= expansive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Absolute quant.</a:t>
              </a:r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   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104683" y="1315344"/>
              <a:ext cx="3149231" cy="4888501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751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08823" y="1115289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21274" y="1575563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28743" y="2014590"/>
            <a:ext cx="278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3</a:t>
            </a:r>
            <a:r>
              <a:rPr lang="en-US" sz="2000" b="1" dirty="0" smtClean="0">
                <a:latin typeface="Arial"/>
                <a:cs typeface="Arial"/>
              </a:rPr>
              <a:t>. Define Label Types</a:t>
            </a:r>
            <a:endParaRPr lang="en-US" sz="2000" b="1" dirty="0">
              <a:latin typeface="Arial"/>
              <a:cs typeface="Aria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421670" y="134342"/>
            <a:ext cx="2384739" cy="702903"/>
            <a:chOff x="7073596" y="2733675"/>
            <a:chExt cx="2677338" cy="577002"/>
          </a:xfrm>
        </p:grpSpPr>
        <p:sp>
          <p:nvSpPr>
            <p:cNvPr id="28" name="Rounded Rectangle 27"/>
            <p:cNvSpPr/>
            <p:nvPr/>
          </p:nvSpPr>
          <p:spPr>
            <a:xfrm>
              <a:off x="7073596" y="2733675"/>
              <a:ext cx="2664246" cy="577002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86688" y="2845686"/>
              <a:ext cx="2664246" cy="315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30" name="Picture 29" descr="images 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551" y="201950"/>
            <a:ext cx="551980" cy="551980"/>
          </a:xfrm>
          <a:prstGeom prst="rect">
            <a:avLst/>
          </a:prstGeom>
        </p:spPr>
      </p:pic>
      <p:pic>
        <p:nvPicPr>
          <p:cNvPr id="8" name="Picture 7" descr="Screen Shot 2015-11-27 at 11.32.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936" y="2414700"/>
            <a:ext cx="2451100" cy="1968500"/>
          </a:xfrm>
          <a:prstGeom prst="rect">
            <a:avLst/>
          </a:prstGeom>
        </p:spPr>
      </p:pic>
      <p:sp>
        <p:nvSpPr>
          <p:cNvPr id="31" name="TextBox 34"/>
          <p:cNvSpPr txBox="1"/>
          <p:nvPr/>
        </p:nvSpPr>
        <p:spPr>
          <a:xfrm>
            <a:off x="515335" y="266620"/>
            <a:ext cx="47580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</a:t>
            </a:r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pike-in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26965" y="1563111"/>
            <a:ext cx="2379736" cy="488835"/>
            <a:chOff x="426964" y="1403465"/>
            <a:chExt cx="2379736" cy="488835"/>
          </a:xfrm>
        </p:grpSpPr>
        <p:sp>
          <p:nvSpPr>
            <p:cNvPr id="33" name="Rounded Rectangle 32"/>
            <p:cNvSpPr/>
            <p:nvPr/>
          </p:nvSpPr>
          <p:spPr>
            <a:xfrm>
              <a:off x="426964" y="1403465"/>
              <a:ext cx="2379736" cy="4888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feld 3"/>
            <p:cNvSpPr txBox="1"/>
            <p:nvPr/>
          </p:nvSpPr>
          <p:spPr>
            <a:xfrm>
              <a:off x="609080" y="1428865"/>
              <a:ext cx="204302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synthetic peptides</a:t>
              </a:r>
              <a:endParaRPr lang="en-US" b="1" dirty="0"/>
            </a:p>
          </p:txBody>
        </p:sp>
      </p:grpSp>
      <p:grpSp>
        <p:nvGrpSpPr>
          <p:cNvPr id="35" name="Gruppierung 4"/>
          <p:cNvGrpSpPr/>
          <p:nvPr/>
        </p:nvGrpSpPr>
        <p:grpSpPr>
          <a:xfrm>
            <a:off x="426964" y="2583087"/>
            <a:ext cx="2260698" cy="289517"/>
            <a:chOff x="3960580" y="1186538"/>
            <a:chExt cx="2833428" cy="416629"/>
          </a:xfrm>
        </p:grpSpPr>
        <p:sp>
          <p:nvSpPr>
            <p:cNvPr id="36" name="Textfeld 5"/>
            <p:cNvSpPr txBox="1"/>
            <p:nvPr/>
          </p:nvSpPr>
          <p:spPr>
            <a:xfrm>
              <a:off x="3960580" y="1186538"/>
              <a:ext cx="642348" cy="39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NH</a:t>
              </a:r>
              <a:r>
                <a:rPr lang="en-US" sz="1200" baseline="-25000" smtClean="0"/>
                <a:t>2</a:t>
              </a:r>
              <a:endParaRPr lang="en-US" sz="1200" baseline="-25000"/>
            </a:p>
          </p:txBody>
        </p:sp>
        <p:cxnSp>
          <p:nvCxnSpPr>
            <p:cNvPr id="37" name="Gerade Verbindung 6"/>
            <p:cNvCxnSpPr/>
            <p:nvPr/>
          </p:nvCxnSpPr>
          <p:spPr>
            <a:xfrm>
              <a:off x="4406390" y="1404102"/>
              <a:ext cx="1676910" cy="18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45720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9" name="Oval 38"/>
            <p:cNvSpPr/>
            <p:nvPr/>
          </p:nvSpPr>
          <p:spPr>
            <a:xfrm>
              <a:off x="48768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0" name="Oval 39"/>
            <p:cNvSpPr/>
            <p:nvPr/>
          </p:nvSpPr>
          <p:spPr>
            <a:xfrm>
              <a:off x="51816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1" name="Oval 40"/>
            <p:cNvSpPr/>
            <p:nvPr/>
          </p:nvSpPr>
          <p:spPr>
            <a:xfrm>
              <a:off x="54864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2" name="Oval 41"/>
            <p:cNvSpPr/>
            <p:nvPr/>
          </p:nvSpPr>
          <p:spPr>
            <a:xfrm>
              <a:off x="5772590" y="12954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43" name="Textfeld 12"/>
            <p:cNvSpPr txBox="1"/>
            <p:nvPr/>
          </p:nvSpPr>
          <p:spPr>
            <a:xfrm>
              <a:off x="6045200" y="1204552"/>
              <a:ext cx="748808" cy="398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COOH</a:t>
              </a:r>
              <a:endParaRPr lang="en-US" sz="1200" baseline="-2500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04683" y="1315344"/>
            <a:ext cx="3149231" cy="4979465"/>
            <a:chOff x="104683" y="1315344"/>
            <a:chExt cx="3149231" cy="4979465"/>
          </a:xfrm>
        </p:grpSpPr>
        <p:sp>
          <p:nvSpPr>
            <p:cNvPr id="45" name="Textfeld 51"/>
            <p:cNvSpPr txBox="1"/>
            <p:nvPr/>
          </p:nvSpPr>
          <p:spPr>
            <a:xfrm>
              <a:off x="312993" y="3001600"/>
              <a:ext cx="2929838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Arial"/>
                  <a:cs typeface="Arial"/>
                </a:rPr>
                <a:t>13</a:t>
              </a:r>
              <a:r>
                <a:rPr lang="en-US" sz="1600" dirty="0" smtClean="0">
                  <a:latin typeface="Arial"/>
                  <a:cs typeface="Arial"/>
                </a:rPr>
                <a:t>C- </a:t>
              </a:r>
              <a:r>
                <a:rPr lang="en-US" sz="1600" baseline="30000" dirty="0" smtClean="0">
                  <a:latin typeface="Arial"/>
                  <a:cs typeface="Arial"/>
                </a:rPr>
                <a:t>15</a:t>
              </a:r>
              <a:r>
                <a:rPr lang="en-US" sz="1600" dirty="0" smtClean="0">
                  <a:latin typeface="Arial"/>
                  <a:cs typeface="Arial"/>
                </a:rPr>
                <a:t>N-labeled C-terminal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amino acid (lysine/arginine)</a:t>
              </a: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Different purity forms available from various companies:</a:t>
              </a:r>
              <a:endParaRPr lang="en-US" sz="1600" dirty="0">
                <a:latin typeface="Arial"/>
                <a:cs typeface="Arial"/>
              </a:endParaRP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Crude peptides </a:t>
              </a:r>
              <a:r>
                <a:rPr lang="en-US" sz="1600" dirty="0" smtClean="0">
                  <a:latin typeface="Arial"/>
                  <a:cs typeface="Arial"/>
                </a:rPr>
                <a:t>= cheap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Library generation and relative quant</a:t>
              </a:r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Highly purified peptides (</a:t>
              </a:r>
              <a:r>
                <a:rPr lang="en-US" sz="1600" b="1" dirty="0">
                  <a:solidFill>
                    <a:srgbClr val="4F81BD"/>
                  </a:solidFill>
                  <a:latin typeface="Arial"/>
                  <a:cs typeface="Arial"/>
                </a:rPr>
                <a:t>AQUA/SIS</a:t>
              </a: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)</a:t>
              </a:r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= expansive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Absolute quant.</a:t>
              </a:r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   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04683" y="1315344"/>
              <a:ext cx="3149231" cy="4888501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533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08823" y="1115289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21274" y="1575563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421670" y="134342"/>
            <a:ext cx="2384739" cy="702903"/>
            <a:chOff x="7073596" y="2733675"/>
            <a:chExt cx="2677338" cy="577002"/>
          </a:xfrm>
        </p:grpSpPr>
        <p:sp>
          <p:nvSpPr>
            <p:cNvPr id="28" name="Rounded Rectangle 27"/>
            <p:cNvSpPr/>
            <p:nvPr/>
          </p:nvSpPr>
          <p:spPr>
            <a:xfrm>
              <a:off x="7073596" y="2733675"/>
              <a:ext cx="2664246" cy="577002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86688" y="2845686"/>
              <a:ext cx="2664246" cy="315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30" name="Picture 29" descr="images 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551" y="201950"/>
            <a:ext cx="551980" cy="55198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128743" y="2014590"/>
            <a:ext cx="278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3</a:t>
            </a:r>
            <a:r>
              <a:rPr lang="en-US" sz="2000" b="1" dirty="0" smtClean="0">
                <a:latin typeface="Arial"/>
                <a:cs typeface="Arial"/>
              </a:rPr>
              <a:t>. Define Label Types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41194" y="2493016"/>
            <a:ext cx="5665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4. Isotope labeled variants will appear in peptide list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8866" y="2906950"/>
            <a:ext cx="2474837" cy="3820802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7827342" y="4083453"/>
            <a:ext cx="1036844" cy="1813144"/>
            <a:chOff x="7827342" y="4083453"/>
            <a:chExt cx="1036844" cy="1813144"/>
          </a:xfrm>
        </p:grpSpPr>
        <p:grpSp>
          <p:nvGrpSpPr>
            <p:cNvPr id="34" name="Gruppieren 33"/>
            <p:cNvGrpSpPr/>
            <p:nvPr/>
          </p:nvGrpSpPr>
          <p:grpSpPr>
            <a:xfrm>
              <a:off x="7827342" y="4083453"/>
              <a:ext cx="1036844" cy="575856"/>
              <a:chOff x="3162658" y="4321414"/>
              <a:chExt cx="1036844" cy="1899932"/>
            </a:xfrm>
          </p:grpSpPr>
          <p:sp>
            <p:nvSpPr>
              <p:cNvPr id="39" name="Geschweifte Klammer rechts 38"/>
              <p:cNvSpPr/>
              <p:nvPr/>
            </p:nvSpPr>
            <p:spPr>
              <a:xfrm>
                <a:off x="3162658" y="4321414"/>
                <a:ext cx="202961" cy="1899932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3365619" y="4590621"/>
                <a:ext cx="833883" cy="1269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5 Da</a:t>
                </a:r>
                <a:endParaRPr lang="de-DE" dirty="0"/>
              </a:p>
            </p:txBody>
          </p:sp>
        </p:grpSp>
        <p:grpSp>
          <p:nvGrpSpPr>
            <p:cNvPr id="36" name="Gruppieren 35"/>
            <p:cNvGrpSpPr/>
            <p:nvPr/>
          </p:nvGrpSpPr>
          <p:grpSpPr>
            <a:xfrm>
              <a:off x="7835888" y="5358930"/>
              <a:ext cx="1019752" cy="537667"/>
              <a:chOff x="3162658" y="4321414"/>
              <a:chExt cx="1019752" cy="1772326"/>
            </a:xfrm>
          </p:grpSpPr>
          <p:sp>
            <p:nvSpPr>
              <p:cNvPr id="37" name="Geschweifte Klammer rechts 36"/>
              <p:cNvSpPr/>
              <p:nvPr/>
            </p:nvSpPr>
            <p:spPr>
              <a:xfrm>
                <a:off x="3162658" y="4321414"/>
                <a:ext cx="185869" cy="1772326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Textfeld 37"/>
              <p:cNvSpPr txBox="1"/>
              <p:nvPr/>
            </p:nvSpPr>
            <p:spPr>
              <a:xfrm>
                <a:off x="3348527" y="4506997"/>
                <a:ext cx="833883" cy="1268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5 Da</a:t>
                </a:r>
                <a:endParaRPr lang="de-DE" dirty="0"/>
              </a:p>
            </p:txBody>
          </p:sp>
        </p:grpSp>
      </p:grpSp>
      <p:sp>
        <p:nvSpPr>
          <p:cNvPr id="41" name="TextBox 34"/>
          <p:cNvSpPr txBox="1"/>
          <p:nvPr/>
        </p:nvSpPr>
        <p:spPr>
          <a:xfrm>
            <a:off x="515335" y="266620"/>
            <a:ext cx="47580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</a:t>
            </a:r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pike-in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26965" y="1563111"/>
            <a:ext cx="2379736" cy="488835"/>
            <a:chOff x="426964" y="1403465"/>
            <a:chExt cx="2379736" cy="488835"/>
          </a:xfrm>
        </p:grpSpPr>
        <p:sp>
          <p:nvSpPr>
            <p:cNvPr id="42" name="Rounded Rectangle 41"/>
            <p:cNvSpPr/>
            <p:nvPr/>
          </p:nvSpPr>
          <p:spPr>
            <a:xfrm>
              <a:off x="426964" y="1403465"/>
              <a:ext cx="2379736" cy="48883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3"/>
            <p:cNvSpPr txBox="1"/>
            <p:nvPr/>
          </p:nvSpPr>
          <p:spPr>
            <a:xfrm>
              <a:off x="609080" y="1428865"/>
              <a:ext cx="204302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synthetic peptides</a:t>
              </a:r>
              <a:endParaRPr lang="en-US" b="1" dirty="0"/>
            </a:p>
          </p:txBody>
        </p:sp>
      </p:grpSp>
      <p:grpSp>
        <p:nvGrpSpPr>
          <p:cNvPr id="44" name="Gruppierung 4"/>
          <p:cNvGrpSpPr/>
          <p:nvPr/>
        </p:nvGrpSpPr>
        <p:grpSpPr>
          <a:xfrm>
            <a:off x="426964" y="2583087"/>
            <a:ext cx="2260698" cy="289517"/>
            <a:chOff x="3960580" y="1186538"/>
            <a:chExt cx="2833428" cy="416629"/>
          </a:xfrm>
        </p:grpSpPr>
        <p:sp>
          <p:nvSpPr>
            <p:cNvPr id="45" name="Textfeld 5"/>
            <p:cNvSpPr txBox="1"/>
            <p:nvPr/>
          </p:nvSpPr>
          <p:spPr>
            <a:xfrm>
              <a:off x="3960580" y="1186538"/>
              <a:ext cx="642348" cy="39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NH</a:t>
              </a:r>
              <a:r>
                <a:rPr lang="en-US" sz="1200" baseline="-25000" smtClean="0"/>
                <a:t>2</a:t>
              </a:r>
              <a:endParaRPr lang="en-US" sz="1200" baseline="-25000"/>
            </a:p>
          </p:txBody>
        </p:sp>
        <p:cxnSp>
          <p:nvCxnSpPr>
            <p:cNvPr id="46" name="Gerade Verbindung 6"/>
            <p:cNvCxnSpPr/>
            <p:nvPr/>
          </p:nvCxnSpPr>
          <p:spPr>
            <a:xfrm>
              <a:off x="4406390" y="1404102"/>
              <a:ext cx="1676910" cy="18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45720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8" name="Oval 47"/>
            <p:cNvSpPr/>
            <p:nvPr/>
          </p:nvSpPr>
          <p:spPr>
            <a:xfrm>
              <a:off x="48768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9" name="Oval 48"/>
            <p:cNvSpPr/>
            <p:nvPr/>
          </p:nvSpPr>
          <p:spPr>
            <a:xfrm>
              <a:off x="51816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0" name="Oval 49"/>
            <p:cNvSpPr/>
            <p:nvPr/>
          </p:nvSpPr>
          <p:spPr>
            <a:xfrm>
              <a:off x="5486400" y="1295400"/>
              <a:ext cx="228600" cy="2286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1" name="Oval 50"/>
            <p:cNvSpPr/>
            <p:nvPr/>
          </p:nvSpPr>
          <p:spPr>
            <a:xfrm>
              <a:off x="5772590" y="12954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52" name="Textfeld 12"/>
            <p:cNvSpPr txBox="1"/>
            <p:nvPr/>
          </p:nvSpPr>
          <p:spPr>
            <a:xfrm>
              <a:off x="6045200" y="1204552"/>
              <a:ext cx="748808" cy="398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COOH</a:t>
              </a:r>
              <a:endParaRPr lang="en-US" sz="1200" baseline="-2500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683" y="1315344"/>
            <a:ext cx="3149231" cy="4979465"/>
            <a:chOff x="104683" y="1315344"/>
            <a:chExt cx="3149231" cy="4979465"/>
          </a:xfrm>
        </p:grpSpPr>
        <p:sp>
          <p:nvSpPr>
            <p:cNvPr id="54" name="Textfeld 51"/>
            <p:cNvSpPr txBox="1"/>
            <p:nvPr/>
          </p:nvSpPr>
          <p:spPr>
            <a:xfrm>
              <a:off x="312993" y="3001600"/>
              <a:ext cx="2929838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Arial"/>
                  <a:cs typeface="Arial"/>
                </a:rPr>
                <a:t>13</a:t>
              </a:r>
              <a:r>
                <a:rPr lang="en-US" sz="1600" dirty="0" smtClean="0">
                  <a:latin typeface="Arial"/>
                  <a:cs typeface="Arial"/>
                </a:rPr>
                <a:t>C- </a:t>
              </a:r>
              <a:r>
                <a:rPr lang="en-US" sz="1600" baseline="30000" dirty="0" smtClean="0">
                  <a:latin typeface="Arial"/>
                  <a:cs typeface="Arial"/>
                </a:rPr>
                <a:t>15</a:t>
              </a:r>
              <a:r>
                <a:rPr lang="en-US" sz="1600" dirty="0" smtClean="0">
                  <a:latin typeface="Arial"/>
                  <a:cs typeface="Arial"/>
                </a:rPr>
                <a:t>N-labeled C-terminal </a:t>
              </a:r>
            </a:p>
            <a:p>
              <a:r>
                <a:rPr lang="en-US" sz="1600" dirty="0" smtClean="0">
                  <a:latin typeface="Arial"/>
                  <a:cs typeface="Arial"/>
                </a:rPr>
                <a:t>amino acid (lysine/arginine)</a:t>
              </a: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Different purity forms available from various companies:</a:t>
              </a:r>
              <a:endParaRPr lang="en-US" sz="1600" dirty="0">
                <a:latin typeface="Arial"/>
                <a:cs typeface="Arial"/>
              </a:endParaRPr>
            </a:p>
            <a:p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Crude peptides </a:t>
              </a:r>
              <a:r>
                <a:rPr lang="en-US" sz="1600" dirty="0" smtClean="0">
                  <a:latin typeface="Arial"/>
                  <a:cs typeface="Arial"/>
                </a:rPr>
                <a:t>= cheap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Library generation and relative quant</a:t>
              </a:r>
              <a:endParaRPr lang="en-US" sz="1600" dirty="0" smtClean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Highly purified peptides (</a:t>
              </a:r>
              <a:r>
                <a:rPr lang="en-US" sz="1600" b="1" dirty="0">
                  <a:solidFill>
                    <a:srgbClr val="4F81BD"/>
                  </a:solidFill>
                  <a:latin typeface="Arial"/>
                  <a:cs typeface="Arial"/>
                </a:rPr>
                <a:t>AQUA/SIS</a:t>
              </a:r>
              <a:r>
                <a:rPr lang="en-US" sz="16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)</a:t>
              </a:r>
              <a:r>
                <a:rPr lang="en-US" sz="1600" dirty="0">
                  <a:latin typeface="Arial"/>
                  <a:cs typeface="Arial"/>
                </a:rPr>
                <a:t> </a:t>
              </a:r>
              <a:r>
                <a:rPr lang="en-US" sz="1600" dirty="0" smtClean="0">
                  <a:latin typeface="Arial"/>
                  <a:cs typeface="Arial"/>
                </a:rPr>
                <a:t>= expansive</a:t>
              </a:r>
            </a:p>
            <a:p>
              <a:r>
                <a:rPr lang="en-US" sz="1600" dirty="0" smtClean="0">
                  <a:latin typeface="Arial"/>
                  <a:cs typeface="Arial"/>
                  <a:sym typeface="Wingdings"/>
                </a:rPr>
                <a:t> Absolute quant.</a:t>
              </a:r>
              <a:endParaRPr lang="en-US" sz="1600" dirty="0" smtClean="0">
                <a:latin typeface="Arial"/>
                <a:cs typeface="Arial"/>
              </a:endParaRPr>
            </a:p>
            <a:p>
              <a:r>
                <a:rPr lang="en-US" sz="1600" dirty="0" smtClean="0">
                  <a:latin typeface="Arial"/>
                  <a:cs typeface="Arial"/>
                </a:rPr>
                <a:t>   </a:t>
              </a: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104683" y="1315344"/>
              <a:ext cx="3149231" cy="4888501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5119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8693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Tutorial-6 “Manual SRM data analysis in Skyline” Zürich course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58843" y="1287276"/>
            <a:ext cx="913499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http://</a:t>
            </a:r>
            <a:r>
              <a:rPr lang="de-DE" b="1" dirty="0" err="1"/>
              <a:t>targetedproteomics.ethz.ch</a:t>
            </a:r>
            <a:r>
              <a:rPr lang="de-DE" b="1" dirty="0"/>
              <a:t>/tutorials2014/Tutorial-6_ManualAnalysis.pdf</a:t>
            </a:r>
          </a:p>
        </p:txBody>
      </p:sp>
      <p:sp>
        <p:nvSpPr>
          <p:cNvPr id="3" name="Rechteck 2"/>
          <p:cNvSpPr/>
          <p:nvPr/>
        </p:nvSpPr>
        <p:spPr>
          <a:xfrm>
            <a:off x="658843" y="926705"/>
            <a:ext cx="544755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http://</a:t>
            </a:r>
            <a:r>
              <a:rPr lang="de-DE" b="1" dirty="0" err="1"/>
              <a:t>targetedproteomics.ethz.ch</a:t>
            </a:r>
            <a:r>
              <a:rPr lang="de-DE" b="1" dirty="0"/>
              <a:t>/</a:t>
            </a:r>
            <a:r>
              <a:rPr lang="de-DE" b="1" dirty="0" err="1"/>
              <a:t>downloads.html</a:t>
            </a:r>
            <a:endParaRPr lang="de-DE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39447" y="1766140"/>
            <a:ext cx="8935923" cy="4866965"/>
            <a:chOff x="339447" y="1766140"/>
            <a:chExt cx="8935923" cy="4866965"/>
          </a:xfrm>
        </p:grpSpPr>
        <p:pic>
          <p:nvPicPr>
            <p:cNvPr id="40" name="Picture 3" descr="MtbBacilli_PHIL.jpg"/>
            <p:cNvPicPr>
              <a:picLocks noChangeAspect="1"/>
            </p:cNvPicPr>
            <p:nvPr/>
          </p:nvPicPr>
          <p:blipFill>
            <a:blip r:embed="rId3">
              <a:alphaModFix/>
              <a:grayscl/>
            </a:blip>
            <a:srcRect l="18197" b="18178"/>
            <a:stretch>
              <a:fillRect/>
            </a:stretch>
          </p:blipFill>
          <p:spPr>
            <a:xfrm>
              <a:off x="6301377" y="1841382"/>
              <a:ext cx="2857112" cy="1939792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Content Placeholder 2"/>
            <p:cNvSpPr txBox="1">
              <a:spLocks/>
            </p:cNvSpPr>
            <p:nvPr/>
          </p:nvSpPr>
          <p:spPr>
            <a:xfrm>
              <a:off x="339447" y="1766140"/>
              <a:ext cx="5868003" cy="273630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i="1" dirty="0" smtClean="0">
                  <a:latin typeface="Arial"/>
                  <a:cs typeface="Arial"/>
                </a:rPr>
                <a:t>Mycobacterium tuberculosis </a:t>
              </a:r>
              <a:r>
                <a:rPr lang="en-GB" sz="1800" dirty="0" smtClean="0">
                  <a:latin typeface="Arial"/>
                  <a:cs typeface="Arial"/>
                </a:rPr>
                <a:t>(</a:t>
              </a:r>
              <a:r>
                <a:rPr lang="en-GB" sz="1800" dirty="0" err="1" smtClean="0">
                  <a:latin typeface="Arial"/>
                  <a:cs typeface="Arial"/>
                </a:rPr>
                <a:t>Mtb</a:t>
              </a:r>
              <a:r>
                <a:rPr lang="en-GB" sz="1800" dirty="0" smtClean="0">
                  <a:latin typeface="Arial"/>
                  <a:cs typeface="Arial"/>
                </a:rPr>
                <a:t>) total cell extracts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GB" sz="1800" b="1" dirty="0">
                  <a:solidFill>
                    <a:schemeClr val="accent1"/>
                  </a:solidFill>
                </a:rPr>
                <a:t>Three</a:t>
              </a:r>
              <a:r>
                <a:rPr lang="en-GB" sz="1800" dirty="0"/>
                <a:t> different </a:t>
              </a:r>
              <a:r>
                <a:rPr lang="en-GB" sz="1800" b="1" dirty="0">
                  <a:solidFill>
                    <a:schemeClr val="accent1"/>
                  </a:solidFill>
                </a:rPr>
                <a:t>time points </a:t>
              </a:r>
              <a:r>
                <a:rPr lang="en-GB" sz="1800" dirty="0"/>
                <a:t>of hypoxia: </a:t>
              </a:r>
              <a:r>
                <a:rPr lang="en-GB" sz="1800" b="1" dirty="0">
                  <a:solidFill>
                    <a:schemeClr val="accent1"/>
                  </a:solidFill>
                </a:rPr>
                <a:t>0h, 6h, and </a:t>
              </a:r>
              <a:r>
                <a:rPr lang="en-GB" sz="1800" b="1" dirty="0" smtClean="0">
                  <a:solidFill>
                    <a:schemeClr val="accent1"/>
                  </a:solidFill>
                </a:rPr>
                <a:t>48h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800" b="1" dirty="0">
                  <a:solidFill>
                    <a:schemeClr val="accent1"/>
                  </a:solidFill>
                </a:rPr>
                <a:t>10 target proteins </a:t>
              </a:r>
              <a:r>
                <a:rPr lang="en-GB" sz="1800" dirty="0"/>
                <a:t>represented by 3 peptides each</a:t>
              </a:r>
            </a:p>
            <a:p>
              <a:pPr marL="0" indent="0">
                <a:buNone/>
              </a:pPr>
              <a:r>
                <a:rPr lang="en-GB" sz="1800" dirty="0"/>
                <a:t>	</a:t>
              </a:r>
              <a:r>
                <a:rPr lang="en-GB" sz="1800" dirty="0">
                  <a:sym typeface="Wingdings"/>
                </a:rPr>
                <a:t> total of 30 </a:t>
              </a:r>
              <a:r>
                <a:rPr lang="en-GB" sz="1800" dirty="0" smtClean="0">
                  <a:sym typeface="Wingdings"/>
                </a:rPr>
                <a:t>peptides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800" b="1" dirty="0">
                  <a:solidFill>
                    <a:schemeClr val="accent1"/>
                  </a:solidFill>
                </a:rPr>
                <a:t>30 </a:t>
              </a:r>
              <a:r>
                <a:rPr lang="en-GB" sz="1800" dirty="0" err="1"/>
                <a:t>isotopically</a:t>
              </a:r>
              <a:r>
                <a:rPr lang="en-GB" sz="1800" dirty="0"/>
                <a:t> labelled </a:t>
              </a:r>
              <a:r>
                <a:rPr lang="en-GB" sz="1800" b="1" dirty="0" smtClean="0">
                  <a:solidFill>
                    <a:schemeClr val="accent1"/>
                  </a:solidFill>
                </a:rPr>
                <a:t>crude synthetic </a:t>
              </a:r>
              <a:r>
                <a:rPr lang="en-GB" sz="1800" b="1" dirty="0">
                  <a:solidFill>
                    <a:schemeClr val="accent1"/>
                  </a:solidFill>
                </a:rPr>
                <a:t>reference peptides </a:t>
              </a:r>
              <a:r>
                <a:rPr lang="en-GB" sz="1800" dirty="0"/>
                <a:t>available and spiked into each sample at the same concentration</a:t>
              </a:r>
            </a:p>
            <a:p>
              <a:pPr marL="0" indent="0">
                <a:buNone/>
              </a:pPr>
              <a:endParaRPr lang="en-GB" sz="1800" dirty="0"/>
            </a:p>
            <a:p>
              <a:pPr marL="342900" lvl="1" indent="-342900">
                <a:buFont typeface="Arial"/>
                <a:buChar char="•"/>
              </a:pPr>
              <a:endParaRPr lang="en-GB" sz="1800" dirty="0"/>
            </a:p>
            <a:p>
              <a:endParaRPr lang="en-GB" sz="1800" dirty="0" smtClean="0">
                <a:latin typeface="Arial"/>
                <a:cs typeface="Arial"/>
              </a:endParaRPr>
            </a:p>
          </p:txBody>
        </p:sp>
        <p:grpSp>
          <p:nvGrpSpPr>
            <p:cNvPr id="43" name="Group 285"/>
            <p:cNvGrpSpPr/>
            <p:nvPr/>
          </p:nvGrpSpPr>
          <p:grpSpPr>
            <a:xfrm>
              <a:off x="884934" y="4902127"/>
              <a:ext cx="8390436" cy="1730978"/>
              <a:chOff x="493367" y="4567959"/>
              <a:chExt cx="8390436" cy="1730978"/>
            </a:xfrm>
          </p:grpSpPr>
          <p:grpSp>
            <p:nvGrpSpPr>
              <p:cNvPr id="44" name="Group 287"/>
              <p:cNvGrpSpPr/>
              <p:nvPr/>
            </p:nvGrpSpPr>
            <p:grpSpPr>
              <a:xfrm>
                <a:off x="1944245" y="5497625"/>
                <a:ext cx="328681" cy="325883"/>
                <a:chOff x="2380309" y="5230840"/>
                <a:chExt cx="328681" cy="353040"/>
              </a:xfr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86" name="Freeform 411"/>
                <p:cNvSpPr/>
                <p:nvPr/>
              </p:nvSpPr>
              <p:spPr>
                <a:xfrm rot="1659254">
                  <a:off x="2380309" y="5283820"/>
                  <a:ext cx="99889" cy="96679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7" name="Freeform 412"/>
                <p:cNvSpPr/>
                <p:nvPr/>
              </p:nvSpPr>
              <p:spPr>
                <a:xfrm>
                  <a:off x="2480198" y="5365083"/>
                  <a:ext cx="100890" cy="107349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8" name="Freeform 413"/>
                <p:cNvSpPr/>
                <p:nvPr/>
              </p:nvSpPr>
              <p:spPr>
                <a:xfrm>
                  <a:off x="2556590" y="5230840"/>
                  <a:ext cx="108501" cy="140255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9" name="Freeform 414"/>
                <p:cNvSpPr/>
                <p:nvPr/>
              </p:nvSpPr>
              <p:spPr>
                <a:xfrm rot="20830911">
                  <a:off x="2600490" y="5377929"/>
                  <a:ext cx="108500" cy="124783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90" name="Freeform 415"/>
                <p:cNvSpPr/>
                <p:nvPr/>
              </p:nvSpPr>
              <p:spPr>
                <a:xfrm rot="7036282">
                  <a:off x="2509419" y="5467238"/>
                  <a:ext cx="108500" cy="124783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grpSp>
            <p:nvGrpSpPr>
              <p:cNvPr id="45" name="Group 288"/>
              <p:cNvGrpSpPr/>
              <p:nvPr/>
            </p:nvGrpSpPr>
            <p:grpSpPr>
              <a:xfrm>
                <a:off x="3096563" y="5409325"/>
                <a:ext cx="403372" cy="286356"/>
                <a:chOff x="3432167" y="3862397"/>
                <a:chExt cx="430583" cy="331146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0" name="Freeform 375"/>
                <p:cNvSpPr/>
                <p:nvPr/>
              </p:nvSpPr>
              <p:spPr>
                <a:xfrm rot="19035722">
                  <a:off x="3498128" y="3981657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1" name="Freeform 376"/>
                <p:cNvSpPr/>
                <p:nvPr/>
              </p:nvSpPr>
              <p:spPr>
                <a:xfrm rot="19035722" flipH="1">
                  <a:off x="3541007" y="3964366"/>
                  <a:ext cx="45719" cy="123567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2" name="Freeform 377"/>
                <p:cNvSpPr/>
                <p:nvPr/>
              </p:nvSpPr>
              <p:spPr>
                <a:xfrm rot="16019916">
                  <a:off x="3573791" y="4097103"/>
                  <a:ext cx="50999" cy="129140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3" name="Freeform 378"/>
                <p:cNvSpPr/>
                <p:nvPr/>
              </p:nvSpPr>
              <p:spPr>
                <a:xfrm rot="13829249">
                  <a:off x="3570094" y="4029228"/>
                  <a:ext cx="105731" cy="4571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4" name="Freeform 379"/>
                <p:cNvSpPr/>
                <p:nvPr/>
              </p:nvSpPr>
              <p:spPr>
                <a:xfrm rot="19035722">
                  <a:off x="3635356" y="4020459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5" name="Freeform 380"/>
                <p:cNvSpPr/>
                <p:nvPr/>
              </p:nvSpPr>
              <p:spPr>
                <a:xfrm rot="19035722">
                  <a:off x="3599304" y="3947758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6" name="Freeform 381"/>
                <p:cNvSpPr/>
                <p:nvPr/>
              </p:nvSpPr>
              <p:spPr>
                <a:xfrm rot="14085537">
                  <a:off x="3484942" y="4044920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7" name="Freeform 382"/>
                <p:cNvSpPr/>
                <p:nvPr/>
              </p:nvSpPr>
              <p:spPr>
                <a:xfrm rot="14085537" flipH="1">
                  <a:off x="3555122" y="4047010"/>
                  <a:ext cx="45719" cy="123567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8" name="Freeform 383"/>
                <p:cNvSpPr/>
                <p:nvPr/>
              </p:nvSpPr>
              <p:spPr>
                <a:xfrm rot="11069731">
                  <a:off x="3671066" y="3995478"/>
                  <a:ext cx="50999" cy="129140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59" name="Freeform 384"/>
                <p:cNvSpPr/>
                <p:nvPr/>
              </p:nvSpPr>
              <p:spPr>
                <a:xfrm rot="8879064">
                  <a:off x="3599032" y="4147682"/>
                  <a:ext cx="105731" cy="4571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0" name="Freeform 385"/>
                <p:cNvSpPr/>
                <p:nvPr/>
              </p:nvSpPr>
              <p:spPr>
                <a:xfrm rot="14085537">
                  <a:off x="3664293" y="4138914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1" name="Freeform 386"/>
                <p:cNvSpPr/>
                <p:nvPr/>
              </p:nvSpPr>
              <p:spPr>
                <a:xfrm rot="14085537">
                  <a:off x="3621785" y="4002959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2" name="Freeform 387"/>
                <p:cNvSpPr/>
                <p:nvPr/>
              </p:nvSpPr>
              <p:spPr>
                <a:xfrm>
                  <a:off x="3678004" y="3899320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3" name="Freeform 388"/>
                <p:cNvSpPr/>
                <p:nvPr/>
              </p:nvSpPr>
              <p:spPr>
                <a:xfrm flipH="1">
                  <a:off x="3700863" y="3907750"/>
                  <a:ext cx="45719" cy="123567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4" name="Freeform 389"/>
                <p:cNvSpPr/>
                <p:nvPr/>
              </p:nvSpPr>
              <p:spPr>
                <a:xfrm rot="18584194">
                  <a:off x="3632268" y="4028541"/>
                  <a:ext cx="50999" cy="129140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5" name="Freeform 390"/>
                <p:cNvSpPr/>
                <p:nvPr/>
              </p:nvSpPr>
              <p:spPr>
                <a:xfrm rot="16393527">
                  <a:off x="3696656" y="4005828"/>
                  <a:ext cx="105731" cy="4571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6" name="Freeform 391"/>
                <p:cNvSpPr/>
                <p:nvPr/>
              </p:nvSpPr>
              <p:spPr>
                <a:xfrm>
                  <a:off x="3752460" y="4020948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7" name="Freeform 392"/>
                <p:cNvSpPr/>
                <p:nvPr/>
              </p:nvSpPr>
              <p:spPr>
                <a:xfrm>
                  <a:off x="3775320" y="3943085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8" name="Freeform 393"/>
                <p:cNvSpPr/>
                <p:nvPr/>
              </p:nvSpPr>
              <p:spPr>
                <a:xfrm rot="16649815">
                  <a:off x="3625386" y="3936836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9" name="Freeform 394"/>
                <p:cNvSpPr/>
                <p:nvPr/>
              </p:nvSpPr>
              <p:spPr>
                <a:xfrm rot="16649815" flipH="1">
                  <a:off x="3655144" y="3978029"/>
                  <a:ext cx="45719" cy="123567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0" name="Freeform 395"/>
                <p:cNvSpPr/>
                <p:nvPr/>
              </p:nvSpPr>
              <p:spPr>
                <a:xfrm rot="13634009">
                  <a:off x="3772680" y="4019917"/>
                  <a:ext cx="50999" cy="129140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1" name="Freeform 396"/>
                <p:cNvSpPr/>
                <p:nvPr/>
              </p:nvSpPr>
              <p:spPr>
                <a:xfrm rot="11443342">
                  <a:off x="3637521" y="4112467"/>
                  <a:ext cx="105731" cy="4571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2" name="Freeform 397"/>
                <p:cNvSpPr/>
                <p:nvPr/>
              </p:nvSpPr>
              <p:spPr>
                <a:xfrm rot="16649815">
                  <a:off x="3693325" y="4127587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3" name="Freeform 398"/>
                <p:cNvSpPr/>
                <p:nvPr/>
              </p:nvSpPr>
              <p:spPr>
                <a:xfrm rot="16649815">
                  <a:off x="3754369" y="3998885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4" name="Freeform 399"/>
                <p:cNvSpPr/>
                <p:nvPr/>
              </p:nvSpPr>
              <p:spPr>
                <a:xfrm>
                  <a:off x="3516973" y="3862397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5" name="Freeform 400"/>
                <p:cNvSpPr/>
                <p:nvPr/>
              </p:nvSpPr>
              <p:spPr>
                <a:xfrm flipH="1">
                  <a:off x="3539832" y="3870827"/>
                  <a:ext cx="45719" cy="123567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6" name="Freeform 401"/>
                <p:cNvSpPr/>
                <p:nvPr/>
              </p:nvSpPr>
              <p:spPr>
                <a:xfrm rot="18584194">
                  <a:off x="3471237" y="3991618"/>
                  <a:ext cx="50999" cy="129140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7" name="Freeform 402"/>
                <p:cNvSpPr/>
                <p:nvPr/>
              </p:nvSpPr>
              <p:spPr>
                <a:xfrm rot="16393527">
                  <a:off x="3535625" y="3968905"/>
                  <a:ext cx="105731" cy="4571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8" name="Freeform 403"/>
                <p:cNvSpPr/>
                <p:nvPr/>
              </p:nvSpPr>
              <p:spPr>
                <a:xfrm>
                  <a:off x="3591429" y="3984025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79" name="Freeform 404"/>
                <p:cNvSpPr/>
                <p:nvPr/>
              </p:nvSpPr>
              <p:spPr>
                <a:xfrm>
                  <a:off x="3614289" y="3906162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0" name="Freeform 405"/>
                <p:cNvSpPr/>
                <p:nvPr/>
              </p:nvSpPr>
              <p:spPr>
                <a:xfrm rot="16649815">
                  <a:off x="3464355" y="3899913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1" name="Freeform 406"/>
                <p:cNvSpPr/>
                <p:nvPr/>
              </p:nvSpPr>
              <p:spPr>
                <a:xfrm rot="16649815" flipH="1">
                  <a:off x="3494113" y="3941106"/>
                  <a:ext cx="45719" cy="123567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2" name="Freeform 407"/>
                <p:cNvSpPr/>
                <p:nvPr/>
              </p:nvSpPr>
              <p:spPr>
                <a:xfrm rot="13634009">
                  <a:off x="3611649" y="3982994"/>
                  <a:ext cx="50999" cy="129140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3" name="Freeform 408"/>
                <p:cNvSpPr/>
                <p:nvPr/>
              </p:nvSpPr>
              <p:spPr>
                <a:xfrm rot="11443342">
                  <a:off x="3476490" y="4075544"/>
                  <a:ext cx="105731" cy="4571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4" name="Freeform 409"/>
                <p:cNvSpPr/>
                <p:nvPr/>
              </p:nvSpPr>
              <p:spPr>
                <a:xfrm rot="16649815">
                  <a:off x="3532294" y="4090664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5" name="Freeform 410"/>
                <p:cNvSpPr/>
                <p:nvPr/>
              </p:nvSpPr>
              <p:spPr>
                <a:xfrm rot="16649815">
                  <a:off x="3593338" y="3961962"/>
                  <a:ext cx="45719" cy="63539"/>
                </a:xfrm>
                <a:custGeom>
                  <a:avLst/>
                  <a:gdLst>
                    <a:gd name="connsiteX0" fmla="*/ 0 w 48277"/>
                    <a:gd name="connsiteY0" fmla="*/ 0 h 85620"/>
                    <a:gd name="connsiteX1" fmla="*/ 0 w 48277"/>
                    <a:gd name="connsiteY1" fmla="*/ 0 h 85620"/>
                    <a:gd name="connsiteX2" fmla="*/ 28540 w 48277"/>
                    <a:gd name="connsiteY2" fmla="*/ 10703 h 85620"/>
                    <a:gd name="connsiteX3" fmla="*/ 39242 w 48277"/>
                    <a:gd name="connsiteY3" fmla="*/ 21405 h 85620"/>
                    <a:gd name="connsiteX4" fmla="*/ 46377 w 48277"/>
                    <a:gd name="connsiteY4" fmla="*/ 85620 h 85620"/>
                    <a:gd name="connsiteX5" fmla="*/ 46377 w 48277"/>
                    <a:gd name="connsiteY5" fmla="*/ 85620 h 85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" h="8562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9513" y="3568"/>
                        <a:pt x="19620" y="5838"/>
                        <a:pt x="28540" y="10703"/>
                      </a:cubicBezTo>
                      <a:cubicBezTo>
                        <a:pt x="32969" y="13119"/>
                        <a:pt x="36310" y="17300"/>
                        <a:pt x="39242" y="21405"/>
                      </a:cubicBezTo>
                      <a:cubicBezTo>
                        <a:pt x="53822" y="41818"/>
                        <a:pt x="46377" y="57743"/>
                        <a:pt x="46377" y="85620"/>
                      </a:cubicBezTo>
                      <a:lnTo>
                        <a:pt x="46377" y="85620"/>
                      </a:lnTo>
                    </a:path>
                  </a:pathLst>
                </a:custGeom>
                <a:ln w="9525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sp>
            <p:nvSpPr>
              <p:cNvPr id="46" name="TextBox 289"/>
              <p:cNvSpPr txBox="1"/>
              <p:nvPr/>
            </p:nvSpPr>
            <p:spPr>
              <a:xfrm>
                <a:off x="2290485" y="5821705"/>
                <a:ext cx="8421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 smtClean="0">
                    <a:latin typeface="Arial"/>
                    <a:cs typeface="Arial"/>
                  </a:rPr>
                  <a:t>Tryptic Digest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grpSp>
            <p:nvGrpSpPr>
              <p:cNvPr id="48" name="Group 290"/>
              <p:cNvGrpSpPr/>
              <p:nvPr/>
            </p:nvGrpSpPr>
            <p:grpSpPr>
              <a:xfrm rot="2611482">
                <a:off x="1703338" y="5606544"/>
                <a:ext cx="328681" cy="325883"/>
                <a:chOff x="2380309" y="5230840"/>
                <a:chExt cx="328681" cy="353040"/>
              </a:xfr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5" name="Freeform 370"/>
                <p:cNvSpPr/>
                <p:nvPr/>
              </p:nvSpPr>
              <p:spPr>
                <a:xfrm rot="1659254">
                  <a:off x="2380309" y="5283820"/>
                  <a:ext cx="99889" cy="96679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46" name="Freeform 371"/>
                <p:cNvSpPr/>
                <p:nvPr/>
              </p:nvSpPr>
              <p:spPr>
                <a:xfrm>
                  <a:off x="2480198" y="5365083"/>
                  <a:ext cx="100890" cy="107349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47" name="Freeform 372"/>
                <p:cNvSpPr/>
                <p:nvPr/>
              </p:nvSpPr>
              <p:spPr>
                <a:xfrm>
                  <a:off x="2556590" y="5230840"/>
                  <a:ext cx="108501" cy="140255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48" name="Freeform 373"/>
                <p:cNvSpPr/>
                <p:nvPr/>
              </p:nvSpPr>
              <p:spPr>
                <a:xfrm rot="20830911">
                  <a:off x="2600490" y="5377929"/>
                  <a:ext cx="108500" cy="124783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49" name="Freeform 374"/>
                <p:cNvSpPr/>
                <p:nvPr/>
              </p:nvSpPr>
              <p:spPr>
                <a:xfrm rot="7036282">
                  <a:off x="2509419" y="5467238"/>
                  <a:ext cx="108500" cy="124783"/>
                </a:xfrm>
                <a:custGeom>
                  <a:avLst/>
                  <a:gdLst>
                    <a:gd name="connsiteX0" fmla="*/ 0 w 217001"/>
                    <a:gd name="connsiteY0" fmla="*/ 174806 h 242588"/>
                    <a:gd name="connsiteX1" fmla="*/ 0 w 217001"/>
                    <a:gd name="connsiteY1" fmla="*/ 174806 h 242588"/>
                    <a:gd name="connsiteX2" fmla="*/ 7135 w 217001"/>
                    <a:gd name="connsiteY2" fmla="*/ 135564 h 242588"/>
                    <a:gd name="connsiteX3" fmla="*/ 14270 w 217001"/>
                    <a:gd name="connsiteY3" fmla="*/ 110592 h 242588"/>
                    <a:gd name="connsiteX4" fmla="*/ 21405 w 217001"/>
                    <a:gd name="connsiteY4" fmla="*/ 96322 h 242588"/>
                    <a:gd name="connsiteX5" fmla="*/ 32107 w 217001"/>
                    <a:gd name="connsiteY5" fmla="*/ 85619 h 242588"/>
                    <a:gd name="connsiteX6" fmla="*/ 53512 w 217001"/>
                    <a:gd name="connsiteY6" fmla="*/ 89187 h 242588"/>
                    <a:gd name="connsiteX7" fmla="*/ 78485 w 217001"/>
                    <a:gd name="connsiteY7" fmla="*/ 117727 h 242588"/>
                    <a:gd name="connsiteX8" fmla="*/ 85619 w 217001"/>
                    <a:gd name="connsiteY8" fmla="*/ 131996 h 242588"/>
                    <a:gd name="connsiteX9" fmla="*/ 92754 w 217001"/>
                    <a:gd name="connsiteY9" fmla="*/ 142699 h 242588"/>
                    <a:gd name="connsiteX10" fmla="*/ 103457 w 217001"/>
                    <a:gd name="connsiteY10" fmla="*/ 171239 h 242588"/>
                    <a:gd name="connsiteX11" fmla="*/ 107024 w 217001"/>
                    <a:gd name="connsiteY11" fmla="*/ 185509 h 242588"/>
                    <a:gd name="connsiteX12" fmla="*/ 110592 w 217001"/>
                    <a:gd name="connsiteY12" fmla="*/ 196211 h 242588"/>
                    <a:gd name="connsiteX13" fmla="*/ 89187 w 217001"/>
                    <a:gd name="connsiteY13" fmla="*/ 239021 h 242588"/>
                    <a:gd name="connsiteX14" fmla="*/ 71350 w 217001"/>
                    <a:gd name="connsiteY14" fmla="*/ 242588 h 242588"/>
                    <a:gd name="connsiteX15" fmla="*/ 57080 w 217001"/>
                    <a:gd name="connsiteY15" fmla="*/ 231886 h 242588"/>
                    <a:gd name="connsiteX16" fmla="*/ 53512 w 217001"/>
                    <a:gd name="connsiteY16" fmla="*/ 181941 h 242588"/>
                    <a:gd name="connsiteX17" fmla="*/ 67782 w 217001"/>
                    <a:gd name="connsiteY17" fmla="*/ 167671 h 242588"/>
                    <a:gd name="connsiteX18" fmla="*/ 96322 w 217001"/>
                    <a:gd name="connsiteY18" fmla="*/ 139131 h 242588"/>
                    <a:gd name="connsiteX19" fmla="*/ 110592 w 217001"/>
                    <a:gd name="connsiteY19" fmla="*/ 135564 h 242588"/>
                    <a:gd name="connsiteX20" fmla="*/ 121294 w 217001"/>
                    <a:gd name="connsiteY20" fmla="*/ 131996 h 242588"/>
                    <a:gd name="connsiteX21" fmla="*/ 171239 w 217001"/>
                    <a:gd name="connsiteY21" fmla="*/ 114159 h 242588"/>
                    <a:gd name="connsiteX22" fmla="*/ 174806 w 217001"/>
                    <a:gd name="connsiteY22" fmla="*/ 103457 h 242588"/>
                    <a:gd name="connsiteX23" fmla="*/ 171239 w 217001"/>
                    <a:gd name="connsiteY23" fmla="*/ 7135 h 242588"/>
                    <a:gd name="connsiteX24" fmla="*/ 121294 w 217001"/>
                    <a:gd name="connsiteY24" fmla="*/ 17837 h 242588"/>
                    <a:gd name="connsiteX25" fmla="*/ 107024 w 217001"/>
                    <a:gd name="connsiteY25" fmla="*/ 24972 h 242588"/>
                    <a:gd name="connsiteX26" fmla="*/ 96322 w 217001"/>
                    <a:gd name="connsiteY26" fmla="*/ 39242 h 242588"/>
                    <a:gd name="connsiteX27" fmla="*/ 78485 w 217001"/>
                    <a:gd name="connsiteY27" fmla="*/ 60647 h 242588"/>
                    <a:gd name="connsiteX28" fmla="*/ 53512 w 217001"/>
                    <a:gd name="connsiteY28" fmla="*/ 89187 h 242588"/>
                    <a:gd name="connsiteX29" fmla="*/ 46377 w 217001"/>
                    <a:gd name="connsiteY29" fmla="*/ 110592 h 242588"/>
                    <a:gd name="connsiteX30" fmla="*/ 82052 w 217001"/>
                    <a:gd name="connsiteY30" fmla="*/ 142699 h 242588"/>
                    <a:gd name="connsiteX31" fmla="*/ 96322 w 217001"/>
                    <a:gd name="connsiteY31" fmla="*/ 153401 h 242588"/>
                    <a:gd name="connsiteX32" fmla="*/ 114159 w 217001"/>
                    <a:gd name="connsiteY32" fmla="*/ 160536 h 242588"/>
                    <a:gd name="connsiteX33" fmla="*/ 139131 w 217001"/>
                    <a:gd name="connsiteY33" fmla="*/ 171239 h 242588"/>
                    <a:gd name="connsiteX34" fmla="*/ 167671 w 217001"/>
                    <a:gd name="connsiteY34" fmla="*/ 181941 h 242588"/>
                    <a:gd name="connsiteX35" fmla="*/ 189076 w 217001"/>
                    <a:gd name="connsiteY35" fmla="*/ 189076 h 242588"/>
                    <a:gd name="connsiteX36" fmla="*/ 210481 w 217001"/>
                    <a:gd name="connsiteY36" fmla="*/ 185509 h 242588"/>
                    <a:gd name="connsiteX37" fmla="*/ 214048 w 217001"/>
                    <a:gd name="connsiteY37" fmla="*/ 167671 h 242588"/>
                    <a:gd name="connsiteX38" fmla="*/ 210481 w 217001"/>
                    <a:gd name="connsiteY38" fmla="*/ 117727 h 242588"/>
                    <a:gd name="connsiteX39" fmla="*/ 156969 w 217001"/>
                    <a:gd name="connsiteY39" fmla="*/ 114159 h 242588"/>
                    <a:gd name="connsiteX40" fmla="*/ 110592 w 217001"/>
                    <a:gd name="connsiteY40" fmla="*/ 103457 h 242588"/>
                    <a:gd name="connsiteX41" fmla="*/ 85619 w 217001"/>
                    <a:gd name="connsiteY41" fmla="*/ 78484 h 242588"/>
                    <a:gd name="connsiteX42" fmla="*/ 82052 w 217001"/>
                    <a:gd name="connsiteY42" fmla="*/ 64214 h 242588"/>
                    <a:gd name="connsiteX43" fmla="*/ 78485 w 217001"/>
                    <a:gd name="connsiteY43" fmla="*/ 53512 h 242588"/>
                    <a:gd name="connsiteX44" fmla="*/ 74917 w 217001"/>
                    <a:gd name="connsiteY44" fmla="*/ 0 h 242588"/>
                    <a:gd name="connsiteX45" fmla="*/ 46377 w 217001"/>
                    <a:gd name="connsiteY45" fmla="*/ 7135 h 242588"/>
                    <a:gd name="connsiteX46" fmla="*/ 35675 w 217001"/>
                    <a:gd name="connsiteY46" fmla="*/ 14270 h 242588"/>
                    <a:gd name="connsiteX47" fmla="*/ 24973 w 217001"/>
                    <a:gd name="connsiteY47" fmla="*/ 17837 h 242588"/>
                    <a:gd name="connsiteX48" fmla="*/ 7135 w 217001"/>
                    <a:gd name="connsiteY48" fmla="*/ 46377 h 242588"/>
                    <a:gd name="connsiteX49" fmla="*/ 0 w 217001"/>
                    <a:gd name="connsiteY49" fmla="*/ 71349 h 242588"/>
                    <a:gd name="connsiteX50" fmla="*/ 14270 w 217001"/>
                    <a:gd name="connsiteY50" fmla="*/ 110592 h 242588"/>
                    <a:gd name="connsiteX51" fmla="*/ 28540 w 217001"/>
                    <a:gd name="connsiteY51" fmla="*/ 131996 h 242588"/>
                    <a:gd name="connsiteX52" fmla="*/ 32107 w 217001"/>
                    <a:gd name="connsiteY52" fmla="*/ 146266 h 242588"/>
                    <a:gd name="connsiteX53" fmla="*/ 24973 w 217001"/>
                    <a:gd name="connsiteY53" fmla="*/ 185509 h 242588"/>
                    <a:gd name="connsiteX54" fmla="*/ 0 w 217001"/>
                    <a:gd name="connsiteY54" fmla="*/ 174806 h 242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7001" h="242588">
                      <a:moveTo>
                        <a:pt x="0" y="174806"/>
                      </a:moveTo>
                      <a:lnTo>
                        <a:pt x="0" y="174806"/>
                      </a:lnTo>
                      <a:cubicBezTo>
                        <a:pt x="2378" y="161725"/>
                        <a:pt x="4527" y="148601"/>
                        <a:pt x="7135" y="135564"/>
                      </a:cubicBezTo>
                      <a:cubicBezTo>
                        <a:pt x="8265" y="129912"/>
                        <a:pt x="11722" y="116539"/>
                        <a:pt x="14270" y="110592"/>
                      </a:cubicBezTo>
                      <a:cubicBezTo>
                        <a:pt x="16365" y="105704"/>
                        <a:pt x="18314" y="100650"/>
                        <a:pt x="21405" y="96322"/>
                      </a:cubicBezTo>
                      <a:cubicBezTo>
                        <a:pt x="24337" y="92216"/>
                        <a:pt x="28540" y="89187"/>
                        <a:pt x="32107" y="85619"/>
                      </a:cubicBezTo>
                      <a:cubicBezTo>
                        <a:pt x="39242" y="86808"/>
                        <a:pt x="46650" y="86900"/>
                        <a:pt x="53512" y="89187"/>
                      </a:cubicBezTo>
                      <a:cubicBezTo>
                        <a:pt x="65850" y="93300"/>
                        <a:pt x="72836" y="108311"/>
                        <a:pt x="78485" y="117727"/>
                      </a:cubicBezTo>
                      <a:cubicBezTo>
                        <a:pt x="81221" y="122287"/>
                        <a:pt x="82981" y="127379"/>
                        <a:pt x="85619" y="131996"/>
                      </a:cubicBezTo>
                      <a:cubicBezTo>
                        <a:pt x="87746" y="135719"/>
                        <a:pt x="90836" y="138864"/>
                        <a:pt x="92754" y="142699"/>
                      </a:cubicBezTo>
                      <a:cubicBezTo>
                        <a:pt x="95266" y="147722"/>
                        <a:pt x="101399" y="164037"/>
                        <a:pt x="103457" y="171239"/>
                      </a:cubicBezTo>
                      <a:cubicBezTo>
                        <a:pt x="104804" y="175953"/>
                        <a:pt x="105677" y="180795"/>
                        <a:pt x="107024" y="185509"/>
                      </a:cubicBezTo>
                      <a:cubicBezTo>
                        <a:pt x="108057" y="189125"/>
                        <a:pt x="109403" y="192644"/>
                        <a:pt x="110592" y="196211"/>
                      </a:cubicBezTo>
                      <a:cubicBezTo>
                        <a:pt x="105368" y="219717"/>
                        <a:pt x="110491" y="229552"/>
                        <a:pt x="89187" y="239021"/>
                      </a:cubicBezTo>
                      <a:cubicBezTo>
                        <a:pt x="83646" y="241484"/>
                        <a:pt x="77296" y="241399"/>
                        <a:pt x="71350" y="242588"/>
                      </a:cubicBezTo>
                      <a:cubicBezTo>
                        <a:pt x="66593" y="239021"/>
                        <a:pt x="60648" y="236643"/>
                        <a:pt x="57080" y="231886"/>
                      </a:cubicBezTo>
                      <a:cubicBezTo>
                        <a:pt x="46779" y="218152"/>
                        <a:pt x="47836" y="196700"/>
                        <a:pt x="53512" y="181941"/>
                      </a:cubicBezTo>
                      <a:cubicBezTo>
                        <a:pt x="55927" y="175662"/>
                        <a:pt x="63313" y="172699"/>
                        <a:pt x="67782" y="167671"/>
                      </a:cubicBezTo>
                      <a:cubicBezTo>
                        <a:pt x="78931" y="155128"/>
                        <a:pt x="81298" y="146643"/>
                        <a:pt x="96322" y="139131"/>
                      </a:cubicBezTo>
                      <a:cubicBezTo>
                        <a:pt x="100707" y="136938"/>
                        <a:pt x="105878" y="136911"/>
                        <a:pt x="110592" y="135564"/>
                      </a:cubicBezTo>
                      <a:cubicBezTo>
                        <a:pt x="114208" y="134531"/>
                        <a:pt x="117727" y="133185"/>
                        <a:pt x="121294" y="131996"/>
                      </a:cubicBezTo>
                      <a:cubicBezTo>
                        <a:pt x="160902" y="135957"/>
                        <a:pt x="153640" y="145838"/>
                        <a:pt x="171239" y="114159"/>
                      </a:cubicBezTo>
                      <a:cubicBezTo>
                        <a:pt x="173065" y="110872"/>
                        <a:pt x="173617" y="107024"/>
                        <a:pt x="174806" y="103457"/>
                      </a:cubicBezTo>
                      <a:cubicBezTo>
                        <a:pt x="179529" y="75112"/>
                        <a:pt x="189348" y="27508"/>
                        <a:pt x="171239" y="7135"/>
                      </a:cubicBezTo>
                      <a:cubicBezTo>
                        <a:pt x="159927" y="-5591"/>
                        <a:pt x="137942" y="14270"/>
                        <a:pt x="121294" y="17837"/>
                      </a:cubicBezTo>
                      <a:cubicBezTo>
                        <a:pt x="116537" y="20215"/>
                        <a:pt x="111062" y="21511"/>
                        <a:pt x="107024" y="24972"/>
                      </a:cubicBezTo>
                      <a:cubicBezTo>
                        <a:pt x="102510" y="28841"/>
                        <a:pt x="100036" y="34599"/>
                        <a:pt x="96322" y="39242"/>
                      </a:cubicBezTo>
                      <a:cubicBezTo>
                        <a:pt x="90520" y="46494"/>
                        <a:pt x="84698" y="53744"/>
                        <a:pt x="78485" y="60647"/>
                      </a:cubicBezTo>
                      <a:cubicBezTo>
                        <a:pt x="50769" y="91443"/>
                        <a:pt x="76420" y="58644"/>
                        <a:pt x="53512" y="89187"/>
                      </a:cubicBezTo>
                      <a:cubicBezTo>
                        <a:pt x="51134" y="96322"/>
                        <a:pt x="41679" y="104719"/>
                        <a:pt x="46377" y="110592"/>
                      </a:cubicBezTo>
                      <a:cubicBezTo>
                        <a:pt x="67496" y="136990"/>
                        <a:pt x="52631" y="122105"/>
                        <a:pt x="82052" y="142699"/>
                      </a:cubicBezTo>
                      <a:cubicBezTo>
                        <a:pt x="86923" y="146109"/>
                        <a:pt x="91124" y="150514"/>
                        <a:pt x="96322" y="153401"/>
                      </a:cubicBezTo>
                      <a:cubicBezTo>
                        <a:pt x="101920" y="156511"/>
                        <a:pt x="108431" y="157672"/>
                        <a:pt x="114159" y="160536"/>
                      </a:cubicBezTo>
                      <a:cubicBezTo>
                        <a:pt x="138797" y="172855"/>
                        <a:pt x="109434" y="163813"/>
                        <a:pt x="139131" y="171239"/>
                      </a:cubicBezTo>
                      <a:cubicBezTo>
                        <a:pt x="157757" y="183656"/>
                        <a:pt x="141559" y="174820"/>
                        <a:pt x="167671" y="181941"/>
                      </a:cubicBezTo>
                      <a:cubicBezTo>
                        <a:pt x="174927" y="183920"/>
                        <a:pt x="189076" y="189076"/>
                        <a:pt x="189076" y="189076"/>
                      </a:cubicBezTo>
                      <a:cubicBezTo>
                        <a:pt x="196211" y="187887"/>
                        <a:pt x="204989" y="190216"/>
                        <a:pt x="210481" y="185509"/>
                      </a:cubicBezTo>
                      <a:cubicBezTo>
                        <a:pt x="215085" y="181563"/>
                        <a:pt x="214048" y="173735"/>
                        <a:pt x="214048" y="167671"/>
                      </a:cubicBezTo>
                      <a:cubicBezTo>
                        <a:pt x="214048" y="150981"/>
                        <a:pt x="222657" y="129142"/>
                        <a:pt x="210481" y="117727"/>
                      </a:cubicBezTo>
                      <a:cubicBezTo>
                        <a:pt x="197439" y="105500"/>
                        <a:pt x="174806" y="115348"/>
                        <a:pt x="156969" y="114159"/>
                      </a:cubicBezTo>
                      <a:cubicBezTo>
                        <a:pt x="132023" y="97529"/>
                        <a:pt x="162516" y="115439"/>
                        <a:pt x="110592" y="103457"/>
                      </a:cubicBezTo>
                      <a:cubicBezTo>
                        <a:pt x="100840" y="101207"/>
                        <a:pt x="89628" y="83495"/>
                        <a:pt x="85619" y="78484"/>
                      </a:cubicBezTo>
                      <a:cubicBezTo>
                        <a:pt x="84430" y="73727"/>
                        <a:pt x="83399" y="68928"/>
                        <a:pt x="82052" y="64214"/>
                      </a:cubicBezTo>
                      <a:cubicBezTo>
                        <a:pt x="81019" y="60598"/>
                        <a:pt x="78900" y="57249"/>
                        <a:pt x="78485" y="53512"/>
                      </a:cubicBezTo>
                      <a:cubicBezTo>
                        <a:pt x="76511" y="35744"/>
                        <a:pt x="76106" y="17837"/>
                        <a:pt x="74917" y="0"/>
                      </a:cubicBezTo>
                      <a:cubicBezTo>
                        <a:pt x="65404" y="2378"/>
                        <a:pt x="55593" y="3784"/>
                        <a:pt x="46377" y="7135"/>
                      </a:cubicBezTo>
                      <a:cubicBezTo>
                        <a:pt x="42348" y="8600"/>
                        <a:pt x="39510" y="12353"/>
                        <a:pt x="35675" y="14270"/>
                      </a:cubicBezTo>
                      <a:cubicBezTo>
                        <a:pt x="32312" y="15952"/>
                        <a:pt x="28540" y="16648"/>
                        <a:pt x="24973" y="17837"/>
                      </a:cubicBezTo>
                      <a:cubicBezTo>
                        <a:pt x="19316" y="26323"/>
                        <a:pt x="11434" y="37779"/>
                        <a:pt x="7135" y="46377"/>
                      </a:cubicBezTo>
                      <a:cubicBezTo>
                        <a:pt x="4578" y="51491"/>
                        <a:pt x="1142" y="66782"/>
                        <a:pt x="0" y="71349"/>
                      </a:cubicBezTo>
                      <a:cubicBezTo>
                        <a:pt x="5607" y="116201"/>
                        <a:pt x="-3955" y="87160"/>
                        <a:pt x="14270" y="110592"/>
                      </a:cubicBezTo>
                      <a:cubicBezTo>
                        <a:pt x="19534" y="117361"/>
                        <a:pt x="28540" y="131996"/>
                        <a:pt x="28540" y="131996"/>
                      </a:cubicBezTo>
                      <a:cubicBezTo>
                        <a:pt x="29729" y="136753"/>
                        <a:pt x="32107" y="141363"/>
                        <a:pt x="32107" y="146266"/>
                      </a:cubicBezTo>
                      <a:cubicBezTo>
                        <a:pt x="32107" y="166435"/>
                        <a:pt x="29989" y="170458"/>
                        <a:pt x="24973" y="185509"/>
                      </a:cubicBezTo>
                      <a:cubicBezTo>
                        <a:pt x="28816" y="208573"/>
                        <a:pt x="4162" y="176590"/>
                        <a:pt x="0" y="17480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grpSp>
            <p:nvGrpSpPr>
              <p:cNvPr id="49" name="Group 291"/>
              <p:cNvGrpSpPr/>
              <p:nvPr/>
            </p:nvGrpSpPr>
            <p:grpSpPr>
              <a:xfrm>
                <a:off x="583907" y="5425929"/>
                <a:ext cx="403108" cy="307577"/>
                <a:chOff x="1303611" y="5194506"/>
                <a:chExt cx="632389" cy="522737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8" name="Rounded Rectangle 363"/>
                <p:cNvSpPr/>
                <p:nvPr/>
              </p:nvSpPr>
              <p:spPr>
                <a:xfrm rot="6116787" flipH="1">
                  <a:off x="1543325" y="5089838"/>
                  <a:ext cx="66936" cy="306611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Rounded Rectangle 364"/>
                <p:cNvSpPr/>
                <p:nvPr/>
              </p:nvSpPr>
              <p:spPr>
                <a:xfrm rot="21272416" flipH="1">
                  <a:off x="1774655" y="5194506"/>
                  <a:ext cx="80034" cy="348579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Rounded Rectangle 365"/>
                <p:cNvSpPr/>
                <p:nvPr/>
              </p:nvSpPr>
              <p:spPr>
                <a:xfrm rot="575268" flipH="1">
                  <a:off x="1852990" y="5368594"/>
                  <a:ext cx="83010" cy="296230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" name="Rounded Rectangle 366"/>
                <p:cNvSpPr/>
                <p:nvPr/>
              </p:nvSpPr>
              <p:spPr>
                <a:xfrm rot="5593719" flipH="1">
                  <a:off x="1493753" y="5269415"/>
                  <a:ext cx="66936" cy="306611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" name="Rounded Rectangle 367"/>
                <p:cNvSpPr/>
                <p:nvPr/>
              </p:nvSpPr>
              <p:spPr>
                <a:xfrm rot="1812350" flipH="1">
                  <a:off x="1565510" y="5322605"/>
                  <a:ext cx="83010" cy="296230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Rounded Rectangle 368"/>
                <p:cNvSpPr/>
                <p:nvPr/>
              </p:nvSpPr>
              <p:spPr>
                <a:xfrm rot="19487058" flipH="1">
                  <a:off x="1715894" y="5368664"/>
                  <a:ext cx="83831" cy="348579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Rounded Rectangle 369"/>
                <p:cNvSpPr/>
                <p:nvPr/>
              </p:nvSpPr>
              <p:spPr>
                <a:xfrm rot="3896896" flipH="1">
                  <a:off x="1423449" y="5177664"/>
                  <a:ext cx="66936" cy="306611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" name="Group 292"/>
              <p:cNvGrpSpPr/>
              <p:nvPr/>
            </p:nvGrpSpPr>
            <p:grpSpPr>
              <a:xfrm rot="11465738">
                <a:off x="493367" y="5583320"/>
                <a:ext cx="403108" cy="307577"/>
                <a:chOff x="1303611" y="5194506"/>
                <a:chExt cx="632389" cy="522737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1" name="Rounded Rectangle 356"/>
                <p:cNvSpPr/>
                <p:nvPr/>
              </p:nvSpPr>
              <p:spPr>
                <a:xfrm rot="6116787" flipH="1">
                  <a:off x="1543325" y="5089838"/>
                  <a:ext cx="66936" cy="306611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Rounded Rectangle 357"/>
                <p:cNvSpPr/>
                <p:nvPr/>
              </p:nvSpPr>
              <p:spPr>
                <a:xfrm rot="21272416" flipH="1">
                  <a:off x="1774655" y="5194506"/>
                  <a:ext cx="80034" cy="348579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Rounded Rectangle 358"/>
                <p:cNvSpPr/>
                <p:nvPr/>
              </p:nvSpPr>
              <p:spPr>
                <a:xfrm rot="575268" flipH="1">
                  <a:off x="1852990" y="5368594"/>
                  <a:ext cx="83010" cy="296230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Rounded Rectangle 359"/>
                <p:cNvSpPr/>
                <p:nvPr/>
              </p:nvSpPr>
              <p:spPr>
                <a:xfrm rot="5593719" flipH="1">
                  <a:off x="1493753" y="5269415"/>
                  <a:ext cx="66936" cy="306611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Rounded Rectangle 360"/>
                <p:cNvSpPr/>
                <p:nvPr/>
              </p:nvSpPr>
              <p:spPr>
                <a:xfrm rot="1812350" flipH="1">
                  <a:off x="1565510" y="5322605"/>
                  <a:ext cx="83010" cy="296230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Rounded Rectangle 361"/>
                <p:cNvSpPr/>
                <p:nvPr/>
              </p:nvSpPr>
              <p:spPr>
                <a:xfrm rot="19487058" flipH="1">
                  <a:off x="1715894" y="5368664"/>
                  <a:ext cx="83831" cy="348579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Rounded Rectangle 362"/>
                <p:cNvSpPr/>
                <p:nvPr/>
              </p:nvSpPr>
              <p:spPr>
                <a:xfrm rot="3896896" flipH="1">
                  <a:off x="1423449" y="5177664"/>
                  <a:ext cx="66936" cy="306611"/>
                </a:xfrm>
                <a:prstGeom prst="roundRect">
                  <a:avLst>
                    <a:gd name="adj" fmla="val 28261"/>
                  </a:avLst>
                </a:prstGeom>
                <a:solidFill>
                  <a:schemeClr val="tx1"/>
                </a:solidFill>
                <a:ln w="3175" cmpd="sng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1" name="TextBox 293"/>
              <p:cNvSpPr txBox="1"/>
              <p:nvPr/>
            </p:nvSpPr>
            <p:spPr>
              <a:xfrm>
                <a:off x="985457" y="5817801"/>
                <a:ext cx="9437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 smtClean="0">
                    <a:latin typeface="Arial"/>
                    <a:cs typeface="Arial"/>
                  </a:rPr>
                  <a:t>Protein Extraction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52" name="Right Arrow 294"/>
              <p:cNvSpPr/>
              <p:nvPr/>
            </p:nvSpPr>
            <p:spPr>
              <a:xfrm>
                <a:off x="1237797" y="5560666"/>
                <a:ext cx="332827" cy="192425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53" name="Right Arrow 295"/>
              <p:cNvSpPr/>
              <p:nvPr/>
            </p:nvSpPr>
            <p:spPr>
              <a:xfrm>
                <a:off x="2485027" y="5560666"/>
                <a:ext cx="332827" cy="192425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55" name="Freeform 296"/>
              <p:cNvSpPr/>
              <p:nvPr/>
            </p:nvSpPr>
            <p:spPr>
              <a:xfrm rot="19035722">
                <a:off x="3070076" y="5696379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2" name="Freeform 297"/>
              <p:cNvSpPr/>
              <p:nvPr/>
            </p:nvSpPr>
            <p:spPr>
              <a:xfrm rot="19035722" flipH="1">
                <a:off x="3110245" y="5681427"/>
                <a:ext cx="42830" cy="10685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3" name="Freeform 298"/>
              <p:cNvSpPr/>
              <p:nvPr/>
            </p:nvSpPr>
            <p:spPr>
              <a:xfrm rot="16019916">
                <a:off x="3142795" y="5791558"/>
                <a:ext cx="44101" cy="12098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4" name="Freeform 299"/>
              <p:cNvSpPr/>
              <p:nvPr/>
            </p:nvSpPr>
            <p:spPr>
              <a:xfrm rot="13829249">
                <a:off x="3141304" y="5735869"/>
                <a:ext cx="91431" cy="4283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5" name="Freeform 300"/>
              <p:cNvSpPr/>
              <p:nvPr/>
            </p:nvSpPr>
            <p:spPr>
              <a:xfrm rot="19035722">
                <a:off x="3198633" y="5729933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6" name="Freeform 301"/>
              <p:cNvSpPr/>
              <p:nvPr/>
            </p:nvSpPr>
            <p:spPr>
              <a:xfrm rot="19035722">
                <a:off x="3164859" y="5667065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7" name="Freeform 302"/>
              <p:cNvSpPr/>
              <p:nvPr/>
            </p:nvSpPr>
            <p:spPr>
              <a:xfrm rot="14085537">
                <a:off x="3059370" y="5748797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8" name="Freeform 303"/>
              <p:cNvSpPr/>
              <p:nvPr/>
            </p:nvSpPr>
            <p:spPr>
              <a:xfrm rot="14085537" flipH="1">
                <a:off x="3125116" y="5748441"/>
                <a:ext cx="39536" cy="115759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79" name="Freeform 304"/>
              <p:cNvSpPr/>
              <p:nvPr/>
            </p:nvSpPr>
            <p:spPr>
              <a:xfrm rot="11069731">
                <a:off x="3232087" y="5708331"/>
                <a:ext cx="47777" cy="11167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0" name="Freeform 305"/>
              <p:cNvSpPr/>
              <p:nvPr/>
            </p:nvSpPr>
            <p:spPr>
              <a:xfrm rot="8879064">
                <a:off x="3164604" y="5839950"/>
                <a:ext cx="99050" cy="39536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1" name="Freeform 306"/>
              <p:cNvSpPr/>
              <p:nvPr/>
            </p:nvSpPr>
            <p:spPr>
              <a:xfrm rot="14085537">
                <a:off x="3227389" y="5830078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2" name="Freeform 307"/>
              <p:cNvSpPr/>
              <p:nvPr/>
            </p:nvSpPr>
            <p:spPr>
              <a:xfrm rot="14085537">
                <a:off x="3187567" y="5712511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3" name="Freeform 308"/>
              <p:cNvSpPr/>
              <p:nvPr/>
            </p:nvSpPr>
            <p:spPr>
              <a:xfrm>
                <a:off x="3238586" y="5625178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4" name="Freeform 309"/>
              <p:cNvSpPr/>
              <p:nvPr/>
            </p:nvSpPr>
            <p:spPr>
              <a:xfrm rot="18584194">
                <a:off x="3197578" y="5732269"/>
                <a:ext cx="44101" cy="12098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5" name="Freeform 310"/>
              <p:cNvSpPr/>
              <p:nvPr/>
            </p:nvSpPr>
            <p:spPr>
              <a:xfrm rot="16393527">
                <a:off x="3259869" y="5715634"/>
                <a:ext cx="91431" cy="4283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6" name="Freeform 311"/>
              <p:cNvSpPr/>
              <p:nvPr/>
            </p:nvSpPr>
            <p:spPr>
              <a:xfrm>
                <a:off x="3308338" y="5730356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7" name="Freeform 312"/>
              <p:cNvSpPr/>
              <p:nvPr/>
            </p:nvSpPr>
            <p:spPr>
              <a:xfrm>
                <a:off x="3329753" y="5663024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8" name="Freeform 313"/>
              <p:cNvSpPr/>
              <p:nvPr/>
            </p:nvSpPr>
            <p:spPr>
              <a:xfrm rot="16649815">
                <a:off x="3190940" y="5655331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9" name="Freeform 314"/>
              <p:cNvSpPr/>
              <p:nvPr/>
            </p:nvSpPr>
            <p:spPr>
              <a:xfrm rot="16649815" flipH="1">
                <a:off x="3218818" y="5688790"/>
                <a:ext cx="39536" cy="115759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0" name="Freeform 315"/>
              <p:cNvSpPr/>
              <p:nvPr/>
            </p:nvSpPr>
            <p:spPr>
              <a:xfrm rot="13634009">
                <a:off x="3329118" y="5724812"/>
                <a:ext cx="44101" cy="12098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1" name="Freeform 316"/>
              <p:cNvSpPr/>
              <p:nvPr/>
            </p:nvSpPr>
            <p:spPr>
              <a:xfrm rot="11443342">
                <a:off x="3200661" y="5809497"/>
                <a:ext cx="99050" cy="39536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2" name="Freeform 317"/>
              <p:cNvSpPr/>
              <p:nvPr/>
            </p:nvSpPr>
            <p:spPr>
              <a:xfrm rot="16649815">
                <a:off x="3254586" y="5820283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3" name="Freeform 318"/>
              <p:cNvSpPr/>
              <p:nvPr/>
            </p:nvSpPr>
            <p:spPr>
              <a:xfrm rot="16649815">
                <a:off x="3311773" y="5708988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4" name="Freeform 319"/>
              <p:cNvSpPr/>
              <p:nvPr/>
            </p:nvSpPr>
            <p:spPr>
              <a:xfrm>
                <a:off x="3087730" y="5593249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5" name="Freeform 320"/>
              <p:cNvSpPr/>
              <p:nvPr/>
            </p:nvSpPr>
            <p:spPr>
              <a:xfrm flipH="1">
                <a:off x="3109145" y="5600539"/>
                <a:ext cx="42830" cy="10685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6" name="Freeform 321"/>
              <p:cNvSpPr/>
              <p:nvPr/>
            </p:nvSpPr>
            <p:spPr>
              <a:xfrm rot="18584194">
                <a:off x="3046721" y="5700340"/>
                <a:ext cx="44101" cy="12098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7" name="Freeform 322"/>
              <p:cNvSpPr/>
              <p:nvPr/>
            </p:nvSpPr>
            <p:spPr>
              <a:xfrm rot="16393527">
                <a:off x="3109013" y="5683705"/>
                <a:ext cx="91431" cy="4283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8" name="Freeform 323"/>
              <p:cNvSpPr/>
              <p:nvPr/>
            </p:nvSpPr>
            <p:spPr>
              <a:xfrm>
                <a:off x="3157481" y="5698427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9" name="Freeform 324"/>
              <p:cNvSpPr/>
              <p:nvPr/>
            </p:nvSpPr>
            <p:spPr>
              <a:xfrm>
                <a:off x="3178897" y="5631095"/>
                <a:ext cx="42830" cy="54945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0" name="Freeform 325"/>
              <p:cNvSpPr/>
              <p:nvPr/>
            </p:nvSpPr>
            <p:spPr>
              <a:xfrm rot="16649815">
                <a:off x="3040084" y="5623402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1" name="Freeform 326"/>
              <p:cNvSpPr/>
              <p:nvPr/>
            </p:nvSpPr>
            <p:spPr>
              <a:xfrm rot="16649815" flipH="1">
                <a:off x="3067962" y="5656860"/>
                <a:ext cx="39536" cy="115759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2" name="Freeform 327"/>
              <p:cNvSpPr/>
              <p:nvPr/>
            </p:nvSpPr>
            <p:spPr>
              <a:xfrm rot="13634009">
                <a:off x="3178261" y="5692882"/>
                <a:ext cx="44101" cy="120980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3" name="Freeform 328"/>
              <p:cNvSpPr/>
              <p:nvPr/>
            </p:nvSpPr>
            <p:spPr>
              <a:xfrm rot="11443342">
                <a:off x="3049805" y="5777568"/>
                <a:ext cx="99050" cy="39536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4" name="Freeform 329"/>
              <p:cNvSpPr/>
              <p:nvPr/>
            </p:nvSpPr>
            <p:spPr>
              <a:xfrm rot="16649815">
                <a:off x="3103730" y="5788354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5" name="Freeform 330"/>
              <p:cNvSpPr/>
              <p:nvPr/>
            </p:nvSpPr>
            <p:spPr>
              <a:xfrm rot="16649815">
                <a:off x="3160917" y="5677059"/>
                <a:ext cx="39536" cy="59524"/>
              </a:xfrm>
              <a:custGeom>
                <a:avLst/>
                <a:gdLst>
                  <a:gd name="connsiteX0" fmla="*/ 0 w 48277"/>
                  <a:gd name="connsiteY0" fmla="*/ 0 h 85620"/>
                  <a:gd name="connsiteX1" fmla="*/ 0 w 48277"/>
                  <a:gd name="connsiteY1" fmla="*/ 0 h 85620"/>
                  <a:gd name="connsiteX2" fmla="*/ 28540 w 48277"/>
                  <a:gd name="connsiteY2" fmla="*/ 10703 h 85620"/>
                  <a:gd name="connsiteX3" fmla="*/ 39242 w 48277"/>
                  <a:gd name="connsiteY3" fmla="*/ 21405 h 85620"/>
                  <a:gd name="connsiteX4" fmla="*/ 46377 w 48277"/>
                  <a:gd name="connsiteY4" fmla="*/ 85620 h 85620"/>
                  <a:gd name="connsiteX5" fmla="*/ 46377 w 48277"/>
                  <a:gd name="connsiteY5" fmla="*/ 85620 h 8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" h="85620">
                    <a:moveTo>
                      <a:pt x="0" y="0"/>
                    </a:moveTo>
                    <a:lnTo>
                      <a:pt x="0" y="0"/>
                    </a:lnTo>
                    <a:cubicBezTo>
                      <a:pt x="9513" y="3568"/>
                      <a:pt x="19620" y="5838"/>
                      <a:pt x="28540" y="10703"/>
                    </a:cubicBezTo>
                    <a:cubicBezTo>
                      <a:pt x="32969" y="13119"/>
                      <a:pt x="36310" y="17300"/>
                      <a:pt x="39242" y="21405"/>
                    </a:cubicBezTo>
                    <a:cubicBezTo>
                      <a:pt x="53822" y="41818"/>
                      <a:pt x="46377" y="57743"/>
                      <a:pt x="46377" y="85620"/>
                    </a:cubicBezTo>
                    <a:lnTo>
                      <a:pt x="46377" y="85620"/>
                    </a:lnTo>
                  </a:path>
                </a:pathLst>
              </a:cu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pic>
            <p:nvPicPr>
              <p:cNvPr id="106" name="Picture 331" descr="SRM-SWATH_Tina.pd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2" t="22046" r="55894" b="47908"/>
              <a:stretch/>
            </p:blipFill>
            <p:spPr>
              <a:xfrm>
                <a:off x="4166060" y="5129085"/>
                <a:ext cx="2346890" cy="982244"/>
              </a:xfrm>
              <a:prstGeom prst="rect">
                <a:avLst/>
              </a:prstGeom>
            </p:spPr>
          </p:pic>
          <p:grpSp>
            <p:nvGrpSpPr>
              <p:cNvPr id="107" name="Group 332"/>
              <p:cNvGrpSpPr/>
              <p:nvPr/>
            </p:nvGrpSpPr>
            <p:grpSpPr>
              <a:xfrm>
                <a:off x="7045087" y="5041585"/>
                <a:ext cx="1838716" cy="1257352"/>
                <a:chOff x="5438365" y="5092517"/>
                <a:chExt cx="1838716" cy="1257352"/>
              </a:xfrm>
            </p:grpSpPr>
            <p:grpSp>
              <p:nvGrpSpPr>
                <p:cNvPr id="113" name="Group 338"/>
                <p:cNvGrpSpPr/>
                <p:nvPr/>
              </p:nvGrpSpPr>
              <p:grpSpPr>
                <a:xfrm>
                  <a:off x="5804015" y="5217131"/>
                  <a:ext cx="973825" cy="809875"/>
                  <a:chOff x="1653589" y="1534179"/>
                  <a:chExt cx="672519" cy="441658"/>
                </a:xfrm>
                <a:effectLst/>
              </p:grpSpPr>
              <p:grpSp>
                <p:nvGrpSpPr>
                  <p:cNvPr id="117" name="Group 342"/>
                  <p:cNvGrpSpPr/>
                  <p:nvPr/>
                </p:nvGrpSpPr>
                <p:grpSpPr>
                  <a:xfrm>
                    <a:off x="1936366" y="1534179"/>
                    <a:ext cx="389742" cy="441658"/>
                    <a:chOff x="2133084" y="5993459"/>
                    <a:chExt cx="1593012" cy="2199203"/>
                  </a:xfrm>
                  <a:effectLst/>
                </p:grpSpPr>
                <p:sp>
                  <p:nvSpPr>
                    <p:cNvPr id="125" name="Freeform 350"/>
                    <p:cNvSpPr/>
                    <p:nvPr/>
                  </p:nvSpPr>
                  <p:spPr>
                    <a:xfrm>
                      <a:off x="2133084" y="5993459"/>
                      <a:ext cx="1571841" cy="2199202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chemeClr val="accent5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6" name="Freeform 351"/>
                    <p:cNvSpPr/>
                    <p:nvPr/>
                  </p:nvSpPr>
                  <p:spPr>
                    <a:xfrm>
                      <a:off x="2133342" y="6360833"/>
                      <a:ext cx="1571841" cy="1815881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7" name="Freeform 352"/>
                    <p:cNvSpPr/>
                    <p:nvPr/>
                  </p:nvSpPr>
                  <p:spPr>
                    <a:xfrm>
                      <a:off x="2154255" y="6770193"/>
                      <a:ext cx="1571841" cy="1406521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rgbClr val="008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8" name="Freeform 353"/>
                    <p:cNvSpPr/>
                    <p:nvPr/>
                  </p:nvSpPr>
                  <p:spPr>
                    <a:xfrm>
                      <a:off x="2153455" y="7074591"/>
                      <a:ext cx="1571841" cy="1107574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rgbClr val="3366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9" name="Freeform 354"/>
                    <p:cNvSpPr/>
                    <p:nvPr/>
                  </p:nvSpPr>
                  <p:spPr>
                    <a:xfrm>
                      <a:off x="2153869" y="7179553"/>
                      <a:ext cx="1571841" cy="1013109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rgbClr val="FFC2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30" name="Freeform 355"/>
                    <p:cNvSpPr/>
                    <p:nvPr/>
                  </p:nvSpPr>
                  <p:spPr>
                    <a:xfrm>
                      <a:off x="2153662" y="7321252"/>
                      <a:ext cx="1571841" cy="865955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chemeClr val="accent6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118" name="Group 343"/>
                  <p:cNvGrpSpPr/>
                  <p:nvPr/>
                </p:nvGrpSpPr>
                <p:grpSpPr>
                  <a:xfrm>
                    <a:off x="1653589" y="1748124"/>
                    <a:ext cx="325406" cy="226528"/>
                    <a:chOff x="2133084" y="5993459"/>
                    <a:chExt cx="1593012" cy="2199203"/>
                  </a:xfrm>
                  <a:effectLst/>
                </p:grpSpPr>
                <p:sp>
                  <p:nvSpPr>
                    <p:cNvPr id="119" name="Freeform 344"/>
                    <p:cNvSpPr/>
                    <p:nvPr/>
                  </p:nvSpPr>
                  <p:spPr>
                    <a:xfrm>
                      <a:off x="2133084" y="5993459"/>
                      <a:ext cx="1571841" cy="2199202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chemeClr val="accent3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0" name="Freeform 345"/>
                    <p:cNvSpPr/>
                    <p:nvPr/>
                  </p:nvSpPr>
                  <p:spPr>
                    <a:xfrm>
                      <a:off x="2133342" y="6360833"/>
                      <a:ext cx="1571841" cy="1815881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1" name="Freeform 346"/>
                    <p:cNvSpPr/>
                    <p:nvPr/>
                  </p:nvSpPr>
                  <p:spPr>
                    <a:xfrm>
                      <a:off x="2154255" y="6770193"/>
                      <a:ext cx="1571841" cy="1406521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chemeClr val="accent4">
                          <a:lumMod val="75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2" name="Freeform 347"/>
                    <p:cNvSpPr/>
                    <p:nvPr/>
                  </p:nvSpPr>
                  <p:spPr>
                    <a:xfrm>
                      <a:off x="2153455" y="7074591"/>
                      <a:ext cx="1571841" cy="1107574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rgbClr val="3366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3" name="Freeform 348"/>
                    <p:cNvSpPr/>
                    <p:nvPr/>
                  </p:nvSpPr>
                  <p:spPr>
                    <a:xfrm>
                      <a:off x="2153869" y="7179553"/>
                      <a:ext cx="1571841" cy="1013109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chemeClr val="bg2">
                          <a:lumMod val="75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24" name="Freeform 349"/>
                    <p:cNvSpPr/>
                    <p:nvPr/>
                  </p:nvSpPr>
                  <p:spPr>
                    <a:xfrm>
                      <a:off x="2153662" y="7321252"/>
                      <a:ext cx="1571841" cy="865955"/>
                    </a:xfrm>
                    <a:custGeom>
                      <a:avLst/>
                      <a:gdLst>
                        <a:gd name="connsiteX0" fmla="*/ 0 w 1689899"/>
                        <a:gd name="connsiteY0" fmla="*/ 1542983 h 1542983"/>
                        <a:gd name="connsiteX1" fmla="*/ 524813 w 1689899"/>
                        <a:gd name="connsiteY1" fmla="*/ 1249083 h 1542983"/>
                        <a:gd name="connsiteX2" fmla="*/ 766227 w 1689899"/>
                        <a:gd name="connsiteY2" fmla="*/ 9 h 1542983"/>
                        <a:gd name="connsiteX3" fmla="*/ 1091612 w 1689899"/>
                        <a:gd name="connsiteY3" fmla="*/ 1270076 h 1542983"/>
                        <a:gd name="connsiteX4" fmla="*/ 1689899 w 1689899"/>
                        <a:gd name="connsiteY4" fmla="*/ 1542983 h 1542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89899" h="1542983">
                          <a:moveTo>
                            <a:pt x="0" y="1542983"/>
                          </a:moveTo>
                          <a:cubicBezTo>
                            <a:pt x="198554" y="1524614"/>
                            <a:pt x="397109" y="1506245"/>
                            <a:pt x="524813" y="1249083"/>
                          </a:cubicBezTo>
                          <a:cubicBezTo>
                            <a:pt x="652517" y="991921"/>
                            <a:pt x="671761" y="-3490"/>
                            <a:pt x="766227" y="9"/>
                          </a:cubicBezTo>
                          <a:cubicBezTo>
                            <a:pt x="860693" y="3508"/>
                            <a:pt x="937667" y="1012914"/>
                            <a:pt x="1091612" y="1270076"/>
                          </a:cubicBezTo>
                          <a:cubicBezTo>
                            <a:pt x="1245557" y="1527238"/>
                            <a:pt x="1689899" y="1542983"/>
                            <a:pt x="1689899" y="1542983"/>
                          </a:cubicBezTo>
                        </a:path>
                      </a:pathLst>
                    </a:custGeom>
                    <a:ln w="9525" cmpd="sng">
                      <a:solidFill>
                        <a:srgbClr val="FF66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 sz="1600">
                        <a:latin typeface="Arial"/>
                        <a:cs typeface="Arial"/>
                      </a:endParaRPr>
                    </a:p>
                  </p:txBody>
                </p:sp>
              </p:grpSp>
            </p:grpSp>
            <p:cxnSp>
              <p:nvCxnSpPr>
                <p:cNvPr id="114" name="Elbow Connector 339"/>
                <p:cNvCxnSpPr/>
                <p:nvPr/>
              </p:nvCxnSpPr>
              <p:spPr>
                <a:xfrm>
                  <a:off x="5735567" y="5094505"/>
                  <a:ext cx="1243724" cy="983577"/>
                </a:xfrm>
                <a:prstGeom prst="bentConnector3">
                  <a:avLst>
                    <a:gd name="adj1" fmla="val 704"/>
                  </a:avLst>
                </a:prstGeom>
                <a:ln w="12700" cmpd="sng">
                  <a:solidFill>
                    <a:srgbClr val="000000"/>
                  </a:solidFill>
                  <a:headEnd type="arrow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TextBox 340"/>
                <p:cNvSpPr txBox="1"/>
                <p:nvPr/>
              </p:nvSpPr>
              <p:spPr>
                <a:xfrm>
                  <a:off x="5659291" y="6072870"/>
                  <a:ext cx="16177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dirty="0" smtClean="0">
                      <a:latin typeface="Arial"/>
                      <a:cs typeface="Arial"/>
                    </a:rPr>
                    <a:t>LC Retention Time</a:t>
                  </a:r>
                  <a:endParaRPr lang="en-GB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16" name="TextBox 341"/>
                <p:cNvSpPr txBox="1"/>
                <p:nvPr/>
              </p:nvSpPr>
              <p:spPr>
                <a:xfrm rot="16200000">
                  <a:off x="5058764" y="5472118"/>
                  <a:ext cx="10362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dirty="0" smtClean="0">
                      <a:latin typeface="Arial"/>
                      <a:cs typeface="Arial"/>
                    </a:rPr>
                    <a:t>Intensity</a:t>
                  </a:r>
                  <a:endParaRPr lang="en-GB" sz="120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08" name="Right Arrow 333"/>
              <p:cNvSpPr/>
              <p:nvPr/>
            </p:nvSpPr>
            <p:spPr>
              <a:xfrm>
                <a:off x="3661485" y="5572412"/>
                <a:ext cx="332827" cy="192425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09" name="Right Arrow 334"/>
              <p:cNvSpPr/>
              <p:nvPr/>
            </p:nvSpPr>
            <p:spPr>
              <a:xfrm>
                <a:off x="6613813" y="5592568"/>
                <a:ext cx="332827" cy="192425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10" name="Right Arrow 335"/>
              <p:cNvSpPr/>
              <p:nvPr/>
            </p:nvSpPr>
            <p:spPr>
              <a:xfrm rot="5400000">
                <a:off x="3100547" y="5125123"/>
                <a:ext cx="332827" cy="192425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11" name="TextBox 336"/>
              <p:cNvSpPr txBox="1"/>
              <p:nvPr/>
            </p:nvSpPr>
            <p:spPr>
              <a:xfrm>
                <a:off x="4986945" y="4714761"/>
                <a:ext cx="28510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latin typeface="Arial"/>
                    <a:cs typeface="Arial"/>
                  </a:rPr>
                  <a:t>SRM</a:t>
                </a:r>
                <a:endParaRPr lang="en-GB" sz="1600" dirty="0">
                  <a:latin typeface="Arial"/>
                  <a:cs typeface="Arial"/>
                </a:endParaRPr>
              </a:p>
            </p:txBody>
          </p:sp>
          <p:sp>
            <p:nvSpPr>
              <p:cNvPr id="112" name="TextBox 337"/>
              <p:cNvSpPr txBox="1"/>
              <p:nvPr/>
            </p:nvSpPr>
            <p:spPr>
              <a:xfrm>
                <a:off x="2622224" y="4567959"/>
                <a:ext cx="14925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400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heavy reference peptides</a:t>
                </a:r>
                <a:endParaRPr lang="en-GB" sz="1400" dirty="0">
                  <a:solidFill>
                    <a:schemeClr val="accent2"/>
                  </a:solidFill>
                  <a:latin typeface="Arial"/>
                  <a:cs typeface="Arial"/>
                </a:endParaRPr>
              </a:p>
            </p:txBody>
          </p:sp>
        </p:grpSp>
      </p:grpSp>
      <p:sp>
        <p:nvSpPr>
          <p:cNvPr id="191" name="Rechteck 190"/>
          <p:cNvSpPr/>
          <p:nvPr/>
        </p:nvSpPr>
        <p:spPr>
          <a:xfrm>
            <a:off x="368611" y="3855204"/>
            <a:ext cx="9425223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Task: </a:t>
            </a:r>
          </a:p>
          <a:p>
            <a:r>
              <a:rPr lang="de-DE" dirty="0" err="1" smtClean="0"/>
              <a:t>Analyze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twice</a:t>
            </a:r>
            <a:r>
              <a:rPr lang="de-DE" dirty="0"/>
              <a:t>:</a:t>
            </a:r>
            <a:r>
              <a:rPr lang="de-DE" dirty="0" smtClean="0"/>
              <a:t> </a:t>
            </a:r>
            <a:r>
              <a:rPr lang="de-DE" b="1" dirty="0" err="1" smtClean="0">
                <a:solidFill>
                  <a:schemeClr val="accent2"/>
                </a:solidFill>
              </a:rPr>
              <a:t>Once</a:t>
            </a:r>
            <a:r>
              <a:rPr lang="de-DE" b="1" dirty="0" smtClean="0">
                <a:solidFill>
                  <a:schemeClr val="accent2"/>
                </a:solidFill>
              </a:rPr>
              <a:t> </a:t>
            </a:r>
            <a:r>
              <a:rPr lang="de-DE" b="1" dirty="0" err="1" smtClean="0">
                <a:solidFill>
                  <a:schemeClr val="accent2"/>
                </a:solidFill>
              </a:rPr>
              <a:t>label-free</a:t>
            </a:r>
            <a:r>
              <a:rPr lang="de-DE" dirty="0" smtClean="0"/>
              <a:t>, </a:t>
            </a:r>
            <a:r>
              <a:rPr lang="de-DE" b="1" dirty="0" err="1" smtClean="0">
                <a:solidFill>
                  <a:schemeClr val="accent2"/>
                </a:solidFill>
              </a:rPr>
              <a:t>once</a:t>
            </a:r>
            <a:r>
              <a:rPr lang="de-DE" b="1" dirty="0" smtClean="0">
                <a:solidFill>
                  <a:schemeClr val="accent2"/>
                </a:solidFill>
              </a:rPr>
              <a:t> </a:t>
            </a:r>
            <a:r>
              <a:rPr lang="de-DE" b="1" dirty="0" err="1" smtClean="0">
                <a:solidFill>
                  <a:schemeClr val="accent2"/>
                </a:solidFill>
              </a:rPr>
              <a:t>label-based</a:t>
            </a:r>
            <a:r>
              <a:rPr lang="de-DE" dirty="0" smtClean="0"/>
              <a:t>! </a:t>
            </a:r>
          </a:p>
          <a:p>
            <a:r>
              <a:rPr lang="de-DE" dirty="0" err="1" smtClean="0"/>
              <a:t>Investigate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quantitative </a:t>
            </a:r>
            <a:r>
              <a:rPr lang="de-DE" dirty="0" err="1" smtClean="0"/>
              <a:t>differences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463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7" y="1225816"/>
            <a:ext cx="9822021" cy="5320261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2982989" y="4799266"/>
            <a:ext cx="2785425" cy="1532546"/>
            <a:chOff x="2982989" y="4799266"/>
            <a:chExt cx="2785425" cy="1532546"/>
          </a:xfrm>
        </p:grpSpPr>
        <p:sp>
          <p:nvSpPr>
            <p:cNvPr id="11" name="Textfeld 10"/>
            <p:cNvSpPr txBox="1"/>
            <p:nvPr/>
          </p:nvSpPr>
          <p:spPr>
            <a:xfrm>
              <a:off x="4564153" y="503786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982989" y="4802115"/>
              <a:ext cx="1366824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4392541" y="4799266"/>
              <a:ext cx="1375873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354226" y="5078789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2102265" y="1589518"/>
            <a:ext cx="7700033" cy="3083606"/>
            <a:chOff x="2102265" y="1589518"/>
            <a:chExt cx="7700033" cy="3083606"/>
          </a:xfrm>
        </p:grpSpPr>
        <p:sp>
          <p:nvSpPr>
            <p:cNvPr id="3" name="Rechteck 2"/>
            <p:cNvSpPr/>
            <p:nvPr/>
          </p:nvSpPr>
          <p:spPr>
            <a:xfrm>
              <a:off x="2102265" y="1589518"/>
              <a:ext cx="7700033" cy="1538242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2102265" y="3143427"/>
              <a:ext cx="7700032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435552" y="1779650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435552" y="3309347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4" name="TextBox 38"/>
          <p:cNvSpPr txBox="1"/>
          <p:nvPr/>
        </p:nvSpPr>
        <p:spPr>
          <a:xfrm>
            <a:off x="515335" y="266620"/>
            <a:ext cx="8693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Tutorial-6 “Manual SRM data analysis in Skyline” Zürich course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" name="Rechteck 1"/>
          <p:cNvSpPr/>
          <p:nvPr/>
        </p:nvSpPr>
        <p:spPr>
          <a:xfrm>
            <a:off x="709643" y="830076"/>
            <a:ext cx="913499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http://</a:t>
            </a:r>
            <a:r>
              <a:rPr lang="de-DE" b="1" dirty="0" err="1"/>
              <a:t>targetedproteomics.ethz.ch</a:t>
            </a:r>
            <a:r>
              <a:rPr lang="de-DE" b="1" dirty="0"/>
              <a:t>/tutorials2014/Tutorial-6_ManualAnalysis.pdf</a:t>
            </a:r>
          </a:p>
        </p:txBody>
      </p:sp>
    </p:spTree>
    <p:extLst>
      <p:ext uri="{BB962C8B-B14F-4D97-AF65-F5344CB8AC3E}">
        <p14:creationId xmlns:p14="http://schemas.microsoft.com/office/powerpoint/2010/main" val="357125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39"/>
          <p:cNvPicPr>
            <a:picLocks noChangeAspect="1"/>
          </p:cNvPicPr>
          <p:nvPr/>
        </p:nvPicPr>
        <p:blipFill rotWithShape="1">
          <a:blip r:embed="rId3"/>
          <a:srcRect l="21099" t="65057" r="39717" b="2926"/>
          <a:stretch/>
        </p:blipFill>
        <p:spPr>
          <a:xfrm>
            <a:off x="247829" y="830034"/>
            <a:ext cx="4797524" cy="2123331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4342994" y="846231"/>
            <a:ext cx="5536092" cy="2432508"/>
            <a:chOff x="4342994" y="846231"/>
            <a:chExt cx="5536092" cy="2432508"/>
          </a:xfrm>
        </p:grpSpPr>
        <p:pic>
          <p:nvPicPr>
            <p:cNvPr id="29" name="Grafik 28"/>
            <p:cNvPicPr>
              <a:picLocks noChangeAspect="1"/>
            </p:cNvPicPr>
            <p:nvPr/>
          </p:nvPicPr>
          <p:blipFill rotWithShape="1">
            <a:blip r:embed="rId5"/>
            <a:srcRect l="21184" t="65384" r="39757" b="2432"/>
            <a:stretch/>
          </p:blipFill>
          <p:spPr>
            <a:xfrm>
              <a:off x="5092813" y="846231"/>
              <a:ext cx="4786273" cy="2136247"/>
            </a:xfrm>
            <a:prstGeom prst="rect">
              <a:avLst/>
            </a:prstGeom>
          </p:spPr>
        </p:pic>
        <p:sp>
          <p:nvSpPr>
            <p:cNvPr id="31" name="Nach oben gekrümmter Pfeil 30"/>
            <p:cNvSpPr/>
            <p:nvPr/>
          </p:nvSpPr>
          <p:spPr>
            <a:xfrm>
              <a:off x="4342994" y="2859152"/>
              <a:ext cx="1895436" cy="419587"/>
            </a:xfrm>
            <a:prstGeom prst="curvedUpArrow">
              <a:avLst>
                <a:gd name="adj1" fmla="val 53068"/>
                <a:gd name="adj2" fmla="val 91060"/>
                <a:gd name="adj3" fmla="val 25000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3724833" y="3294000"/>
            <a:ext cx="5853415" cy="3590579"/>
            <a:chOff x="3724833" y="3294000"/>
            <a:chExt cx="5853415" cy="3590579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724833" y="3684179"/>
              <a:ext cx="2899236" cy="3200400"/>
              <a:chOff x="1128744" y="3020104"/>
              <a:chExt cx="3289433" cy="3409366"/>
            </a:xfrm>
          </p:grpSpPr>
          <p:pic>
            <p:nvPicPr>
              <p:cNvPr id="21" name="Grafik 20"/>
              <p:cNvPicPr>
                <a:picLocks noChangeAspect="1"/>
              </p:cNvPicPr>
              <p:nvPr/>
            </p:nvPicPr>
            <p:blipFill rotWithShape="1">
              <a:blip r:embed="rId6"/>
              <a:srcRect l="78828" t="55266" r="9954" b="3744"/>
              <a:stretch/>
            </p:blipFill>
            <p:spPr>
              <a:xfrm>
                <a:off x="1128744" y="3020104"/>
                <a:ext cx="3159664" cy="3246996"/>
              </a:xfrm>
              <a:prstGeom prst="rect">
                <a:avLst/>
              </a:prstGeom>
            </p:spPr>
          </p:pic>
          <p:sp>
            <p:nvSpPr>
              <p:cNvPr id="27" name="Rechteck 26"/>
              <p:cNvSpPr/>
              <p:nvPr/>
            </p:nvSpPr>
            <p:spPr>
              <a:xfrm>
                <a:off x="3289899" y="3884064"/>
                <a:ext cx="1128278" cy="25454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/>
              <p:cNvSpPr/>
              <p:nvPr/>
            </p:nvSpPr>
            <p:spPr>
              <a:xfrm>
                <a:off x="3289898" y="3020104"/>
                <a:ext cx="1128278" cy="3554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6448857" y="3543469"/>
              <a:ext cx="3129391" cy="3168474"/>
              <a:chOff x="5756647" y="3530924"/>
              <a:chExt cx="3129391" cy="3168474"/>
            </a:xfrm>
          </p:grpSpPr>
          <p:pic>
            <p:nvPicPr>
              <p:cNvPr id="42" name="Grafik 41"/>
              <p:cNvPicPr>
                <a:picLocks noChangeAspect="1"/>
              </p:cNvPicPr>
              <p:nvPr/>
            </p:nvPicPr>
            <p:blipFill rotWithShape="1">
              <a:blip r:embed="rId7"/>
              <a:srcRect l="79350" t="57261" r="9509" b="3839"/>
              <a:stretch/>
            </p:blipFill>
            <p:spPr>
              <a:xfrm>
                <a:off x="5756647" y="3629989"/>
                <a:ext cx="3120845" cy="3064603"/>
              </a:xfrm>
              <a:prstGeom prst="rect">
                <a:avLst/>
              </a:prstGeom>
            </p:spPr>
          </p:pic>
          <p:sp>
            <p:nvSpPr>
              <p:cNvPr id="32" name="Rechteck 31"/>
              <p:cNvSpPr/>
              <p:nvPr/>
            </p:nvSpPr>
            <p:spPr>
              <a:xfrm>
                <a:off x="7906309" y="4555405"/>
                <a:ext cx="979729" cy="21439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/>
              <p:cNvSpPr/>
              <p:nvPr/>
            </p:nvSpPr>
            <p:spPr>
              <a:xfrm>
                <a:off x="7897763" y="3530924"/>
                <a:ext cx="979729" cy="2908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4" name="Textfeld 23"/>
            <p:cNvSpPr txBox="1"/>
            <p:nvPr/>
          </p:nvSpPr>
          <p:spPr>
            <a:xfrm>
              <a:off x="4693426" y="3294000"/>
              <a:ext cx="3698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right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click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on „Peak Areas“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window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TextBox 38"/>
          <p:cNvSpPr txBox="1"/>
          <p:nvPr/>
        </p:nvSpPr>
        <p:spPr>
          <a:xfrm>
            <a:off x="515335" y="266620"/>
            <a:ext cx="5435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“Peak Area” viewing options 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06517" y="3058649"/>
            <a:ext cx="2869696" cy="1713138"/>
            <a:chOff x="506517" y="3058649"/>
            <a:chExt cx="2869696" cy="1713138"/>
          </a:xfrm>
        </p:grpSpPr>
        <p:sp>
          <p:nvSpPr>
            <p:cNvPr id="46" name="Textfeld 45"/>
            <p:cNvSpPr txBox="1"/>
            <p:nvPr/>
          </p:nvSpPr>
          <p:spPr>
            <a:xfrm>
              <a:off x="506517" y="3058649"/>
              <a:ext cx="2869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 Settings 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Document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Settings 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9392" y="3357866"/>
              <a:ext cx="2572551" cy="1413921"/>
            </a:xfrm>
            <a:prstGeom prst="rect">
              <a:avLst/>
            </a:prstGeom>
          </p:spPr>
        </p:pic>
      </p:grpSp>
      <p:grpSp>
        <p:nvGrpSpPr>
          <p:cNvPr id="5" name="Gruppieren 4"/>
          <p:cNvGrpSpPr/>
          <p:nvPr/>
        </p:nvGrpSpPr>
        <p:grpSpPr>
          <a:xfrm>
            <a:off x="222551" y="5008292"/>
            <a:ext cx="3242863" cy="1698845"/>
            <a:chOff x="222551" y="5008292"/>
            <a:chExt cx="3242863" cy="1698845"/>
          </a:xfrm>
        </p:grpSpPr>
        <p:pic>
          <p:nvPicPr>
            <p:cNvPr id="44" name="Grafik 4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2551" y="5350069"/>
              <a:ext cx="3242863" cy="1357068"/>
            </a:xfrm>
            <a:prstGeom prst="rect">
              <a:avLst/>
            </a:prstGeom>
          </p:spPr>
        </p:pic>
        <p:sp>
          <p:nvSpPr>
            <p:cNvPr id="48" name="Textfeld 47"/>
            <p:cNvSpPr txBox="1"/>
            <p:nvPr/>
          </p:nvSpPr>
          <p:spPr>
            <a:xfrm>
              <a:off x="757390" y="5008292"/>
              <a:ext cx="20809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 View 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Results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Grid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828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28564" y="169476"/>
            <a:ext cx="7592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Motivation – why use isotope labeled standards ?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712" y="1103460"/>
            <a:ext cx="939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"/>
                <a:cs typeface="Arial"/>
              </a:rPr>
              <a:t>For the accurate quantification of a peptide: accounting for sources of variation</a:t>
            </a:r>
          </a:p>
        </p:txBody>
      </p:sp>
      <p:pic>
        <p:nvPicPr>
          <p:cNvPr id="17" name="Picture 16" descr="Screen Shot 2014-07-13 at 12.1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6" r="76068"/>
          <a:stretch/>
        </p:blipFill>
        <p:spPr>
          <a:xfrm>
            <a:off x="1426161" y="1620416"/>
            <a:ext cx="1146654" cy="464653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227603" y="1850043"/>
            <a:ext cx="1373265" cy="67710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US" i="1" dirty="0" smtClean="0"/>
              <a:t>ells or tissue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41563" y="2913194"/>
            <a:ext cx="1233657" cy="3847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protein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7602" y="3788386"/>
            <a:ext cx="1247617" cy="3847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peptides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143837" y="4783743"/>
            <a:ext cx="1373265" cy="3847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MS data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1954" y="5479608"/>
            <a:ext cx="1373265" cy="67710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d</a:t>
            </a:r>
            <a:r>
              <a:rPr lang="en-US" i="1" dirty="0" smtClean="0"/>
              <a:t>ata analysis</a:t>
            </a:r>
            <a:endParaRPr lang="en-US" i="1" dirty="0"/>
          </a:p>
        </p:txBody>
      </p:sp>
      <p:sp>
        <p:nvSpPr>
          <p:cNvPr id="3" name="Curved Left Arrow 2"/>
          <p:cNvSpPr/>
          <p:nvPr/>
        </p:nvSpPr>
        <p:spPr>
          <a:xfrm>
            <a:off x="2572815" y="2179455"/>
            <a:ext cx="468052" cy="832104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8" name="Curved Left Arrow 27"/>
          <p:cNvSpPr/>
          <p:nvPr/>
        </p:nvSpPr>
        <p:spPr>
          <a:xfrm>
            <a:off x="2572815" y="3160522"/>
            <a:ext cx="468052" cy="832104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9" name="Curved Left Arrow 28"/>
          <p:cNvSpPr/>
          <p:nvPr/>
        </p:nvSpPr>
        <p:spPr>
          <a:xfrm>
            <a:off x="2572815" y="4162714"/>
            <a:ext cx="468052" cy="832104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0" name="Curved Left Arrow 29"/>
          <p:cNvSpPr/>
          <p:nvPr/>
        </p:nvSpPr>
        <p:spPr>
          <a:xfrm>
            <a:off x="2572815" y="5158074"/>
            <a:ext cx="468052" cy="828281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18876" y="2241940"/>
            <a:ext cx="12481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Protein extraction</a:t>
            </a:r>
            <a:endParaRPr lang="de-CH" dirty="0"/>
          </a:p>
        </p:txBody>
      </p:sp>
      <p:sp>
        <p:nvSpPr>
          <p:cNvPr id="31" name="TextBox 30"/>
          <p:cNvSpPr txBox="1"/>
          <p:nvPr/>
        </p:nvSpPr>
        <p:spPr>
          <a:xfrm>
            <a:off x="3118876" y="3278342"/>
            <a:ext cx="12481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Digestion &amp; C18</a:t>
            </a:r>
            <a:endParaRPr lang="de-CH" dirty="0"/>
          </a:p>
        </p:txBody>
      </p:sp>
      <p:sp>
        <p:nvSpPr>
          <p:cNvPr id="32" name="TextBox 31"/>
          <p:cNvSpPr txBox="1"/>
          <p:nvPr/>
        </p:nvSpPr>
        <p:spPr>
          <a:xfrm>
            <a:off x="3118876" y="4221883"/>
            <a:ext cx="15601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 &amp;acquisition</a:t>
            </a:r>
            <a:endParaRPr lang="de-CH" dirty="0"/>
          </a:p>
        </p:txBody>
      </p:sp>
      <p:sp>
        <p:nvSpPr>
          <p:cNvPr id="33" name="TextBox 32"/>
          <p:cNvSpPr txBox="1"/>
          <p:nvPr/>
        </p:nvSpPr>
        <p:spPr>
          <a:xfrm>
            <a:off x="3118876" y="5229995"/>
            <a:ext cx="15601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processing</a:t>
            </a:r>
            <a:endParaRPr lang="de-CH" dirty="0"/>
          </a:p>
        </p:txBody>
      </p:sp>
      <p:sp>
        <p:nvSpPr>
          <p:cNvPr id="34" name="Rectangle 33"/>
          <p:cNvSpPr/>
          <p:nvPr/>
        </p:nvSpPr>
        <p:spPr>
          <a:xfrm>
            <a:off x="-39555" y="6623774"/>
            <a:ext cx="78838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Bantscheff</a:t>
            </a:r>
            <a:r>
              <a:rPr lang="en-US" sz="1050" dirty="0"/>
              <a:t>, M., </a:t>
            </a:r>
            <a:r>
              <a:rPr lang="en-US" sz="1050" dirty="0" err="1"/>
              <a:t>Lemeer</a:t>
            </a:r>
            <a:r>
              <a:rPr lang="en-US" sz="1050" dirty="0"/>
              <a:t>, S., </a:t>
            </a:r>
            <a:r>
              <a:rPr lang="en-US" sz="1050" dirty="0" err="1"/>
              <a:t>Savitski</a:t>
            </a:r>
            <a:r>
              <a:rPr lang="en-US" sz="1050" dirty="0"/>
              <a:t>, M. M. &amp; </a:t>
            </a:r>
            <a:r>
              <a:rPr lang="en-US" sz="1050" dirty="0" err="1"/>
              <a:t>Kuster</a:t>
            </a:r>
            <a:r>
              <a:rPr lang="en-US" sz="1050" dirty="0"/>
              <a:t>, </a:t>
            </a:r>
            <a:r>
              <a:rPr lang="en-US" sz="1050" dirty="0" smtClean="0"/>
              <a:t>B., Anal </a:t>
            </a:r>
            <a:r>
              <a:rPr lang="en-US" sz="1050" dirty="0" err="1"/>
              <a:t>Bioanal</a:t>
            </a:r>
            <a:r>
              <a:rPr lang="en-US" sz="1050" dirty="0"/>
              <a:t> </a:t>
            </a:r>
            <a:r>
              <a:rPr lang="en-US" sz="1050" dirty="0" err="1"/>
              <a:t>Chem</a:t>
            </a:r>
            <a:r>
              <a:rPr lang="en-US" sz="1050" dirty="0"/>
              <a:t> 404, 939–965 (2012).</a:t>
            </a:r>
          </a:p>
        </p:txBody>
      </p:sp>
      <p:pic>
        <p:nvPicPr>
          <p:cNvPr id="37" name="Picture 36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87905" y="245676"/>
            <a:ext cx="68316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Motivation – why use isotope labeled standards ?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72513" y="3297915"/>
            <a:ext cx="351304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Arial"/>
                <a:cs typeface="Arial"/>
              </a:rPr>
              <a:t>The </a:t>
            </a: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earlier </a:t>
            </a:r>
            <a:r>
              <a:rPr lang="en-US" sz="1800" dirty="0" smtClean="0">
                <a:latin typeface="Arial"/>
                <a:cs typeface="Arial"/>
              </a:rPr>
              <a:t>an isotope-labeled standard is added into the samples during sample preparation, the </a:t>
            </a: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more precise and accurate</a:t>
            </a:r>
            <a:r>
              <a:rPr lang="en-US" sz="1800" dirty="0" smtClean="0">
                <a:latin typeface="Arial"/>
                <a:cs typeface="Arial"/>
              </a:rPr>
              <a:t> the results!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80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3"/>
          <a:srcRect l="21184" t="65384" r="39757" b="2432"/>
          <a:stretch/>
        </p:blipFill>
        <p:spPr>
          <a:xfrm>
            <a:off x="84349" y="982967"/>
            <a:ext cx="4786273" cy="213624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342994" y="4433012"/>
            <a:ext cx="44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-change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peptide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AQAATAGIDDLRPALIR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0h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6h </a:t>
            </a:r>
            <a:r>
              <a:rPr lang="de-DE" sz="16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de-DE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463962" y="3223076"/>
            <a:ext cx="3499420" cy="3458406"/>
            <a:chOff x="463962" y="3223076"/>
            <a:chExt cx="3499420" cy="3458406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4"/>
            <a:srcRect l="79185" t="59237" r="13159" b="3728"/>
            <a:stretch/>
          </p:blipFill>
          <p:spPr>
            <a:xfrm>
              <a:off x="937185" y="3592390"/>
              <a:ext cx="2270539" cy="3089092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463962" y="3223076"/>
              <a:ext cx="3499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right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click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on „Peak Areas“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window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342994" y="982966"/>
            <a:ext cx="5474806" cy="2749008"/>
            <a:chOff x="4342994" y="982966"/>
            <a:chExt cx="5474806" cy="2749008"/>
          </a:xfrm>
        </p:grpSpPr>
        <p:grpSp>
          <p:nvGrpSpPr>
            <p:cNvPr id="7" name="Group 6"/>
            <p:cNvGrpSpPr/>
            <p:nvPr/>
          </p:nvGrpSpPr>
          <p:grpSpPr>
            <a:xfrm>
              <a:off x="5017245" y="982966"/>
              <a:ext cx="4800555" cy="2749008"/>
              <a:chOff x="5017245" y="982966"/>
              <a:chExt cx="4800555" cy="2749008"/>
            </a:xfrm>
          </p:grpSpPr>
          <p:pic>
            <p:nvPicPr>
              <p:cNvPr id="3" name="Grafik 2"/>
              <p:cNvPicPr>
                <a:picLocks noChangeAspect="1"/>
              </p:cNvPicPr>
              <p:nvPr/>
            </p:nvPicPr>
            <p:blipFill rotWithShape="1">
              <a:blip r:embed="rId5"/>
              <a:srcRect l="21104" t="65354" r="39580" b="2346"/>
              <a:stretch/>
            </p:blipFill>
            <p:spPr>
              <a:xfrm>
                <a:off x="5017245" y="982966"/>
                <a:ext cx="4800555" cy="2136248"/>
              </a:xfrm>
              <a:prstGeom prst="rect">
                <a:avLst/>
              </a:prstGeom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5132246" y="2714178"/>
                <a:ext cx="3687204" cy="1017796"/>
                <a:chOff x="5270500" y="2781300"/>
                <a:chExt cx="3687204" cy="1017796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5564578" y="3414375"/>
                  <a:ext cx="3393126" cy="3847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latin typeface="Arial"/>
                      <a:cs typeface="Arial"/>
                    </a:rPr>
                    <a:t>Coefficient of variation in %</a:t>
                  </a:r>
                  <a:endParaRPr lang="en-US" b="1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6" name="Straight Arrow Connector 15"/>
                <p:cNvCxnSpPr/>
                <p:nvPr/>
              </p:nvCxnSpPr>
              <p:spPr>
                <a:xfrm flipH="1" flipV="1">
                  <a:off x="5270500" y="2781300"/>
                  <a:ext cx="292100" cy="84203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Nach oben gekrümmter Pfeil 30"/>
            <p:cNvSpPr/>
            <p:nvPr/>
          </p:nvSpPr>
          <p:spPr>
            <a:xfrm>
              <a:off x="4342994" y="2938280"/>
              <a:ext cx="1895436" cy="419587"/>
            </a:xfrm>
            <a:prstGeom prst="curvedUpArrow">
              <a:avLst>
                <a:gd name="adj1" fmla="val 53068"/>
                <a:gd name="adj2" fmla="val 91060"/>
                <a:gd name="adj3" fmla="val 25000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8" name="TextBox 38"/>
          <p:cNvSpPr txBox="1"/>
          <p:nvPr/>
        </p:nvSpPr>
        <p:spPr>
          <a:xfrm>
            <a:off x="515335" y="266620"/>
            <a:ext cx="5435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“Peak Area” viewing options 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251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457" y="1611349"/>
            <a:ext cx="3418002" cy="5111149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56332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Simple group comparison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465958" y="1682825"/>
            <a:ext cx="2753549" cy="4859727"/>
            <a:chOff x="407725" y="1011234"/>
            <a:chExt cx="2351141" cy="374824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4"/>
            <a:srcRect l="52121" t="2369" r="39873" b="51376"/>
            <a:stretch/>
          </p:blipFill>
          <p:spPr>
            <a:xfrm>
              <a:off x="407725" y="1117084"/>
              <a:ext cx="2241472" cy="3642392"/>
            </a:xfrm>
            <a:prstGeom prst="rect">
              <a:avLst/>
            </a:prstGeom>
          </p:spPr>
        </p:pic>
        <p:sp>
          <p:nvSpPr>
            <p:cNvPr id="17" name="Rechteck 16"/>
            <p:cNvSpPr/>
            <p:nvPr/>
          </p:nvSpPr>
          <p:spPr>
            <a:xfrm>
              <a:off x="1764426" y="1011234"/>
              <a:ext cx="994440" cy="28685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1764426" y="4240086"/>
              <a:ext cx="994440" cy="5193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2" name="Rechteck 21"/>
          <p:cNvSpPr/>
          <p:nvPr/>
        </p:nvSpPr>
        <p:spPr>
          <a:xfrm>
            <a:off x="6157829" y="3994141"/>
            <a:ext cx="3336741" cy="163310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2986785" y="1842743"/>
            <a:ext cx="2845316" cy="3224176"/>
            <a:chOff x="2986785" y="1842743"/>
            <a:chExt cx="2845316" cy="3224176"/>
          </a:xfrm>
        </p:grpSpPr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6785" y="1842743"/>
              <a:ext cx="2845316" cy="3224176"/>
            </a:xfrm>
            <a:prstGeom prst="rect">
              <a:avLst/>
            </a:prstGeom>
          </p:spPr>
        </p:pic>
        <p:sp>
          <p:nvSpPr>
            <p:cNvPr id="32" name="Rechteck 31"/>
            <p:cNvSpPr/>
            <p:nvPr/>
          </p:nvSpPr>
          <p:spPr>
            <a:xfrm>
              <a:off x="2986785" y="1842743"/>
              <a:ext cx="1427810" cy="240341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2986785" y="3691446"/>
              <a:ext cx="1427810" cy="38686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Rechteck 15"/>
          <p:cNvSpPr/>
          <p:nvPr/>
        </p:nvSpPr>
        <p:spPr>
          <a:xfrm>
            <a:off x="266700" y="952484"/>
            <a:ext cx="9527134" cy="338554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1600" dirty="0" smtClean="0">
                <a:latin typeface="Arial"/>
                <a:cs typeface="Arial"/>
              </a:rPr>
              <a:t>Tutorial „Processing </a:t>
            </a:r>
            <a:r>
              <a:rPr lang="de-DE" sz="1600" dirty="0" err="1" smtClean="0">
                <a:latin typeface="Arial"/>
                <a:cs typeface="Arial"/>
              </a:rPr>
              <a:t>Grouped</a:t>
            </a:r>
            <a:r>
              <a:rPr lang="de-DE" sz="1600" dirty="0" smtClean="0">
                <a:latin typeface="Arial"/>
                <a:cs typeface="Arial"/>
              </a:rPr>
              <a:t> Study </a:t>
            </a:r>
            <a:r>
              <a:rPr lang="de-DE" sz="1600" dirty="0" err="1" smtClean="0">
                <a:latin typeface="Arial"/>
                <a:cs typeface="Arial"/>
              </a:rPr>
              <a:t>data</a:t>
            </a:r>
            <a:r>
              <a:rPr lang="de-DE" sz="1600" dirty="0" smtClean="0">
                <a:latin typeface="Arial"/>
                <a:cs typeface="Arial"/>
              </a:rPr>
              <a:t>“: </a:t>
            </a:r>
            <a:r>
              <a:rPr lang="en-US" sz="1600" u="sng" dirty="0">
                <a:latin typeface="Arial"/>
                <a:cs typeface="Arial"/>
                <a:hlinkClick r:id="rId6"/>
              </a:rPr>
              <a:t>https://skyline.gs.washington.edu/labkey/tutorial_grouped.url</a:t>
            </a:r>
            <a:endParaRPr lang="de-DE" sz="1600" dirty="0">
              <a:latin typeface="Arial"/>
              <a:cs typeface="Arial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6034902" y="1734419"/>
            <a:ext cx="665749" cy="263021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9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56332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Simple group comparison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171272" y="5381360"/>
            <a:ext cx="83410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smtClean="0">
                <a:latin typeface="Arial" panose="020B0604020202020204" pitchFamily="34" charset="0"/>
                <a:cs typeface="Arial" panose="020B0604020202020204" pitchFamily="34" charset="0"/>
              </a:rPr>
              <a:t>With a confidence of 99% (adj. p-value &lt; 0.01) peptide AQAATAGIDDLRPALIR does </a:t>
            </a:r>
          </a:p>
          <a:p>
            <a:pPr algn="ctr"/>
            <a:r>
              <a:rPr lang="en-GB" sz="1600" b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change significant between 0h and 6h! </a:t>
            </a:r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/>
          <a:srcRect b="7606"/>
          <a:stretch/>
        </p:blipFill>
        <p:spPr>
          <a:xfrm>
            <a:off x="545656" y="1708549"/>
            <a:ext cx="8655777" cy="342747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272897" y="1948441"/>
            <a:ext cx="230737" cy="312776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6685750" y="2038950"/>
            <a:ext cx="234257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solidFill>
                  <a:srgbClr val="5014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Confidence</a:t>
            </a:r>
            <a:r>
              <a:rPr lang="de-DE" sz="1400" b="1" dirty="0" smtClean="0">
                <a:solidFill>
                  <a:srgbClr val="5014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rgbClr val="5014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</a:t>
            </a:r>
            <a:r>
              <a:rPr lang="de-DE" sz="1400" b="1" dirty="0" smtClean="0">
                <a:solidFill>
                  <a:srgbClr val="5014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rgbClr val="5014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whiskers</a:t>
            </a:r>
            <a:endParaRPr lang="de-DE" sz="1400" dirty="0">
              <a:solidFill>
                <a:srgbClr val="5014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7722606" y="2381061"/>
            <a:ext cx="134432" cy="290176"/>
          </a:xfrm>
          <a:prstGeom prst="straightConnector1">
            <a:avLst/>
          </a:prstGeom>
          <a:ln>
            <a:solidFill>
              <a:srgbClr val="5014F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hteck 15"/>
          <p:cNvSpPr/>
          <p:nvPr/>
        </p:nvSpPr>
        <p:spPr>
          <a:xfrm>
            <a:off x="266700" y="952484"/>
            <a:ext cx="9527134" cy="338554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1600" dirty="0" smtClean="0">
                <a:latin typeface="Arial"/>
                <a:cs typeface="Arial"/>
              </a:rPr>
              <a:t>Tutorial „Processing </a:t>
            </a:r>
            <a:r>
              <a:rPr lang="de-DE" sz="1600" dirty="0" err="1" smtClean="0">
                <a:latin typeface="Arial"/>
                <a:cs typeface="Arial"/>
              </a:rPr>
              <a:t>Grouped</a:t>
            </a:r>
            <a:r>
              <a:rPr lang="de-DE" sz="1600" dirty="0" smtClean="0">
                <a:latin typeface="Arial"/>
                <a:cs typeface="Arial"/>
              </a:rPr>
              <a:t> Study </a:t>
            </a:r>
            <a:r>
              <a:rPr lang="de-DE" sz="1600" dirty="0" err="1" smtClean="0">
                <a:latin typeface="Arial"/>
                <a:cs typeface="Arial"/>
              </a:rPr>
              <a:t>data</a:t>
            </a:r>
            <a:r>
              <a:rPr lang="de-DE" sz="1600" dirty="0" smtClean="0">
                <a:latin typeface="Arial"/>
                <a:cs typeface="Arial"/>
              </a:rPr>
              <a:t>“: </a:t>
            </a:r>
            <a:r>
              <a:rPr lang="en-US" sz="1600" u="sng" dirty="0">
                <a:latin typeface="Arial"/>
                <a:cs typeface="Arial"/>
                <a:hlinkClick r:id="rId5"/>
              </a:rPr>
              <a:t>https://skyline.gs.washington.edu/labkey/tutorial_grouped.url</a:t>
            </a:r>
            <a:endParaRPr lang="de-DE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556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7" y="1225816"/>
            <a:ext cx="9822021" cy="5320261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2982989" y="4799266"/>
            <a:ext cx="2785425" cy="1532546"/>
            <a:chOff x="2982989" y="4799266"/>
            <a:chExt cx="2785425" cy="1532546"/>
          </a:xfrm>
        </p:grpSpPr>
        <p:sp>
          <p:nvSpPr>
            <p:cNvPr id="11" name="Textfeld 10"/>
            <p:cNvSpPr txBox="1"/>
            <p:nvPr/>
          </p:nvSpPr>
          <p:spPr>
            <a:xfrm>
              <a:off x="4564153" y="503786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982989" y="4802115"/>
              <a:ext cx="1366824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4392541" y="4799266"/>
              <a:ext cx="1375873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354226" y="5078789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382737" y="4790108"/>
            <a:ext cx="3308197" cy="1568155"/>
            <a:chOff x="6382737" y="4790108"/>
            <a:chExt cx="3308197" cy="1568155"/>
          </a:xfrm>
        </p:grpSpPr>
        <p:sp>
          <p:nvSpPr>
            <p:cNvPr id="15" name="Textfeld 14"/>
            <p:cNvSpPr txBox="1"/>
            <p:nvPr/>
          </p:nvSpPr>
          <p:spPr>
            <a:xfrm>
              <a:off x="8063462" y="4799266"/>
              <a:ext cx="583574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6382737" y="4825177"/>
              <a:ext cx="1633220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8041596" y="4828566"/>
              <a:ext cx="1649338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426502" y="479010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2102265" y="1589518"/>
            <a:ext cx="7700033" cy="3083606"/>
            <a:chOff x="2102265" y="1589518"/>
            <a:chExt cx="7700033" cy="3083606"/>
          </a:xfrm>
        </p:grpSpPr>
        <p:sp>
          <p:nvSpPr>
            <p:cNvPr id="3" name="Rechteck 2"/>
            <p:cNvSpPr/>
            <p:nvPr/>
          </p:nvSpPr>
          <p:spPr>
            <a:xfrm>
              <a:off x="2102265" y="1589518"/>
              <a:ext cx="7700033" cy="1538242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2102265" y="3143427"/>
              <a:ext cx="7700032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435552" y="1779650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435552" y="3309347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4" name="TextBox 38"/>
          <p:cNvSpPr txBox="1"/>
          <p:nvPr/>
        </p:nvSpPr>
        <p:spPr>
          <a:xfrm>
            <a:off x="515335" y="266620"/>
            <a:ext cx="674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Tutorial-6 “Manual SRM data analysis in Skyline”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265084" y="2026226"/>
            <a:ext cx="1661746" cy="11576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1"/>
          <p:cNvSpPr/>
          <p:nvPr/>
        </p:nvSpPr>
        <p:spPr>
          <a:xfrm>
            <a:off x="709643" y="830076"/>
            <a:ext cx="913499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http://</a:t>
            </a:r>
            <a:r>
              <a:rPr lang="de-DE" b="1" dirty="0" err="1"/>
              <a:t>targetedproteomics.ethz.ch</a:t>
            </a:r>
            <a:r>
              <a:rPr lang="de-DE" b="1" dirty="0"/>
              <a:t>/tutorials2014/Tutorial-6_ManualAnalysis.pdf</a:t>
            </a:r>
          </a:p>
        </p:txBody>
      </p:sp>
    </p:spTree>
    <p:extLst>
      <p:ext uri="{BB962C8B-B14F-4D97-AF65-F5344CB8AC3E}">
        <p14:creationId xmlns:p14="http://schemas.microsoft.com/office/powerpoint/2010/main" val="132398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252245"/>
            <a:ext cx="9693207" cy="5250487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2982989" y="4799266"/>
            <a:ext cx="2785425" cy="1532546"/>
            <a:chOff x="2982989" y="4799266"/>
            <a:chExt cx="2785425" cy="1532546"/>
          </a:xfrm>
        </p:grpSpPr>
        <p:sp>
          <p:nvSpPr>
            <p:cNvPr id="11" name="Textfeld 10"/>
            <p:cNvSpPr txBox="1"/>
            <p:nvPr/>
          </p:nvSpPr>
          <p:spPr>
            <a:xfrm>
              <a:off x="4564153" y="503786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982989" y="4802115"/>
              <a:ext cx="1366824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4392541" y="4799266"/>
              <a:ext cx="1375873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354226" y="5078789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382737" y="4790108"/>
            <a:ext cx="3308197" cy="1568155"/>
            <a:chOff x="6382737" y="4790108"/>
            <a:chExt cx="3308197" cy="1568155"/>
          </a:xfrm>
        </p:grpSpPr>
        <p:sp>
          <p:nvSpPr>
            <p:cNvPr id="15" name="Textfeld 14"/>
            <p:cNvSpPr txBox="1"/>
            <p:nvPr/>
          </p:nvSpPr>
          <p:spPr>
            <a:xfrm>
              <a:off x="8063462" y="4799266"/>
              <a:ext cx="583574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6382737" y="4825177"/>
              <a:ext cx="1633220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8041596" y="4828566"/>
              <a:ext cx="1649338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426502" y="479010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2102265" y="1589518"/>
            <a:ext cx="7700033" cy="3083606"/>
            <a:chOff x="2102265" y="1589518"/>
            <a:chExt cx="7700033" cy="3083606"/>
          </a:xfrm>
        </p:grpSpPr>
        <p:sp>
          <p:nvSpPr>
            <p:cNvPr id="3" name="Rechteck 2"/>
            <p:cNvSpPr/>
            <p:nvPr/>
          </p:nvSpPr>
          <p:spPr>
            <a:xfrm>
              <a:off x="2102265" y="1589518"/>
              <a:ext cx="7700033" cy="1538242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2102265" y="3143427"/>
              <a:ext cx="7700032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435552" y="1779650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435552" y="3309347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4" name="TextBox 38"/>
          <p:cNvSpPr txBox="1"/>
          <p:nvPr/>
        </p:nvSpPr>
        <p:spPr>
          <a:xfrm>
            <a:off x="515335" y="266620"/>
            <a:ext cx="674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Tutorial-6 “Manual SRM data analysis in Skyline”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264710" y="2536180"/>
            <a:ext cx="1661746" cy="11576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1"/>
          <p:cNvSpPr/>
          <p:nvPr/>
        </p:nvSpPr>
        <p:spPr>
          <a:xfrm>
            <a:off x="709643" y="830076"/>
            <a:ext cx="913499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http://</a:t>
            </a:r>
            <a:r>
              <a:rPr lang="de-DE" b="1" dirty="0" err="1"/>
              <a:t>targetedproteomics.ethz.ch</a:t>
            </a:r>
            <a:r>
              <a:rPr lang="de-DE" b="1" dirty="0"/>
              <a:t>/tutorials2014/Tutorial-6_ManualAnalysis.pdf</a:t>
            </a:r>
          </a:p>
        </p:txBody>
      </p:sp>
    </p:spTree>
    <p:extLst>
      <p:ext uri="{BB962C8B-B14F-4D97-AF65-F5344CB8AC3E}">
        <p14:creationId xmlns:p14="http://schemas.microsoft.com/office/powerpoint/2010/main" val="196791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46" y="1278215"/>
            <a:ext cx="9710988" cy="5260119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2435552" y="4799266"/>
            <a:ext cx="3315768" cy="1532546"/>
            <a:chOff x="2982989" y="4799266"/>
            <a:chExt cx="2785425" cy="1532546"/>
          </a:xfrm>
        </p:grpSpPr>
        <p:sp>
          <p:nvSpPr>
            <p:cNvPr id="11" name="Textfeld 10"/>
            <p:cNvSpPr txBox="1"/>
            <p:nvPr/>
          </p:nvSpPr>
          <p:spPr>
            <a:xfrm>
              <a:off x="4564153" y="503786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982989" y="4802115"/>
              <a:ext cx="1366824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4392541" y="4799266"/>
              <a:ext cx="1375873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354226" y="5078789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382737" y="4790108"/>
            <a:ext cx="3308197" cy="1568155"/>
            <a:chOff x="6382737" y="4790108"/>
            <a:chExt cx="3308197" cy="1568155"/>
          </a:xfrm>
        </p:grpSpPr>
        <p:sp>
          <p:nvSpPr>
            <p:cNvPr id="15" name="Textfeld 14"/>
            <p:cNvSpPr txBox="1"/>
            <p:nvPr/>
          </p:nvSpPr>
          <p:spPr>
            <a:xfrm>
              <a:off x="8063462" y="4799266"/>
              <a:ext cx="583574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6382737" y="4825177"/>
              <a:ext cx="1633220" cy="15296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8041596" y="4828566"/>
              <a:ext cx="1649338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426502" y="4790108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2102265" y="1589518"/>
            <a:ext cx="7700033" cy="3083606"/>
            <a:chOff x="2102265" y="1589518"/>
            <a:chExt cx="7700033" cy="3083606"/>
          </a:xfrm>
        </p:grpSpPr>
        <p:sp>
          <p:nvSpPr>
            <p:cNvPr id="3" name="Rechteck 2"/>
            <p:cNvSpPr/>
            <p:nvPr/>
          </p:nvSpPr>
          <p:spPr>
            <a:xfrm>
              <a:off x="2102265" y="1589518"/>
              <a:ext cx="7700033" cy="1538242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2102265" y="3143427"/>
              <a:ext cx="7700032" cy="1529697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495374" y="1779650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0h</a:t>
              </a:r>
              <a:endParaRPr lang="de-DE" dirty="0">
                <a:solidFill>
                  <a:schemeClr val="accent1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529558" y="3309347"/>
              <a:ext cx="43633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3"/>
                  </a:solidFill>
                </a:rPr>
                <a:t>6h</a:t>
              </a:r>
              <a:endParaRPr lang="de-DE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4" name="TextBox 38"/>
          <p:cNvSpPr txBox="1"/>
          <p:nvPr/>
        </p:nvSpPr>
        <p:spPr>
          <a:xfrm>
            <a:off x="515335" y="266620"/>
            <a:ext cx="674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Tutorial-6 “Manual SRM data analysis in Skyline”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88900" y="1838663"/>
            <a:ext cx="1661746" cy="11576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1"/>
          <p:cNvSpPr/>
          <p:nvPr/>
        </p:nvSpPr>
        <p:spPr>
          <a:xfrm>
            <a:off x="709643" y="830076"/>
            <a:ext cx="913499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http://</a:t>
            </a:r>
            <a:r>
              <a:rPr lang="de-DE" b="1" dirty="0" err="1"/>
              <a:t>targetedproteomics.ethz.ch</a:t>
            </a:r>
            <a:r>
              <a:rPr lang="de-DE" b="1" dirty="0"/>
              <a:t>/tutorials2014/Tutorial-6_ManualAnalysis.pdf</a:t>
            </a:r>
          </a:p>
        </p:txBody>
      </p:sp>
    </p:spTree>
    <p:extLst>
      <p:ext uri="{BB962C8B-B14F-4D97-AF65-F5344CB8AC3E}">
        <p14:creationId xmlns:p14="http://schemas.microsoft.com/office/powerpoint/2010/main" val="32480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/>
          <a:srcRect l="21126" t="65446" r="39592" b="2052"/>
          <a:stretch/>
        </p:blipFill>
        <p:spPr>
          <a:xfrm>
            <a:off x="4860651" y="1021975"/>
            <a:ext cx="4689101" cy="210159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l="21178" t="65404" r="39663" b="2145"/>
          <a:stretch/>
        </p:blipFill>
        <p:spPr>
          <a:xfrm>
            <a:off x="112296" y="1026268"/>
            <a:ext cx="4595994" cy="2063040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614721" y="2969888"/>
            <a:ext cx="5201643" cy="3845382"/>
            <a:chOff x="614721" y="2969888"/>
            <a:chExt cx="5201643" cy="3845382"/>
          </a:xfrm>
        </p:grpSpPr>
        <p:grpSp>
          <p:nvGrpSpPr>
            <p:cNvPr id="9" name="Gruppieren 8"/>
            <p:cNvGrpSpPr/>
            <p:nvPr/>
          </p:nvGrpSpPr>
          <p:grpSpPr>
            <a:xfrm>
              <a:off x="1109885" y="2969888"/>
              <a:ext cx="4706479" cy="3845382"/>
              <a:chOff x="1452785" y="2704420"/>
              <a:chExt cx="5097631" cy="4110850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 rotWithShape="1">
              <a:blip r:embed="rId5"/>
              <a:srcRect l="78395" t="57132" r="9781" b="3954"/>
              <a:stretch/>
            </p:blipFill>
            <p:spPr>
              <a:xfrm>
                <a:off x="1452785" y="3290076"/>
                <a:ext cx="3688420" cy="3414044"/>
              </a:xfrm>
              <a:prstGeom prst="rect">
                <a:avLst/>
              </a:prstGeom>
            </p:spPr>
          </p:pic>
          <p:sp>
            <p:nvSpPr>
              <p:cNvPr id="7" name="Rechteck 6"/>
              <p:cNvSpPr/>
              <p:nvPr/>
            </p:nvSpPr>
            <p:spPr>
              <a:xfrm>
                <a:off x="3874963" y="3191860"/>
                <a:ext cx="1392965" cy="8374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3874963" y="4848313"/>
                <a:ext cx="1392965" cy="19669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Nach oben gekrümmter Pfeil 15"/>
              <p:cNvSpPr/>
              <p:nvPr/>
            </p:nvSpPr>
            <p:spPr>
              <a:xfrm>
                <a:off x="4654980" y="2704420"/>
                <a:ext cx="1895436" cy="419587"/>
              </a:xfrm>
              <a:prstGeom prst="curvedUpArrow">
                <a:avLst>
                  <a:gd name="adj1" fmla="val 53068"/>
                  <a:gd name="adj2" fmla="val 91060"/>
                  <a:gd name="adj3" fmla="val 25000"/>
                </a:avLst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Textfeld 14"/>
            <p:cNvSpPr txBox="1"/>
            <p:nvPr/>
          </p:nvSpPr>
          <p:spPr>
            <a:xfrm>
              <a:off x="614721" y="3198861"/>
              <a:ext cx="3499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right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click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on „Peak Areas“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window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Box 38"/>
          <p:cNvSpPr txBox="1"/>
          <p:nvPr/>
        </p:nvSpPr>
        <p:spPr>
          <a:xfrm>
            <a:off x="515335" y="266620"/>
            <a:ext cx="5435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“Peak Area” viewing options 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42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874963" y="3191860"/>
            <a:ext cx="1392965" cy="837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874963" y="4848313"/>
            <a:ext cx="1392965" cy="1966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/>
          <a:srcRect l="21126" t="65446" r="39592" b="2052"/>
          <a:stretch/>
        </p:blipFill>
        <p:spPr>
          <a:xfrm>
            <a:off x="252266" y="914320"/>
            <a:ext cx="4689101" cy="210159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/>
          <a:srcRect l="20924" t="65654" r="39491" b="2682"/>
          <a:stretch/>
        </p:blipFill>
        <p:spPr>
          <a:xfrm>
            <a:off x="5005778" y="921207"/>
            <a:ext cx="4788056" cy="2074542"/>
          </a:xfrm>
          <a:prstGeom prst="rect">
            <a:avLst/>
          </a:prstGeom>
        </p:spPr>
      </p:pic>
      <p:sp>
        <p:nvSpPr>
          <p:cNvPr id="17" name="Nach oben gekrümmter Pfeil 16"/>
          <p:cNvSpPr/>
          <p:nvPr/>
        </p:nvSpPr>
        <p:spPr>
          <a:xfrm>
            <a:off x="4160398" y="2985013"/>
            <a:ext cx="1895436" cy="419587"/>
          </a:xfrm>
          <a:prstGeom prst="curvedUpArrow">
            <a:avLst>
              <a:gd name="adj1" fmla="val 53068"/>
              <a:gd name="adj2" fmla="val 91060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840636" y="3222759"/>
            <a:ext cx="3499420" cy="3539076"/>
            <a:chOff x="840636" y="3222759"/>
            <a:chExt cx="3499420" cy="3539076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1440820" y="3561435"/>
              <a:ext cx="2899236" cy="3200400"/>
              <a:chOff x="1128744" y="3020104"/>
              <a:chExt cx="3289433" cy="3409366"/>
            </a:xfrm>
          </p:grpSpPr>
          <p:pic>
            <p:nvPicPr>
              <p:cNvPr id="14" name="Grafik 13"/>
              <p:cNvPicPr>
                <a:picLocks noChangeAspect="1"/>
              </p:cNvPicPr>
              <p:nvPr/>
            </p:nvPicPr>
            <p:blipFill rotWithShape="1">
              <a:blip r:embed="rId5"/>
              <a:srcRect l="78828" t="55266" r="9954" b="3744"/>
              <a:stretch/>
            </p:blipFill>
            <p:spPr>
              <a:xfrm>
                <a:off x="1128744" y="3020104"/>
                <a:ext cx="3159664" cy="3246996"/>
              </a:xfrm>
              <a:prstGeom prst="rect">
                <a:avLst/>
              </a:prstGeom>
            </p:spPr>
          </p:pic>
          <p:sp>
            <p:nvSpPr>
              <p:cNvPr id="15" name="Rechteck 14"/>
              <p:cNvSpPr/>
              <p:nvPr/>
            </p:nvSpPr>
            <p:spPr>
              <a:xfrm>
                <a:off x="3289899" y="3884064"/>
                <a:ext cx="1128278" cy="25454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Rechteck 15"/>
              <p:cNvSpPr/>
              <p:nvPr/>
            </p:nvSpPr>
            <p:spPr>
              <a:xfrm>
                <a:off x="3289898" y="3020104"/>
                <a:ext cx="1128278" cy="3554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9" name="Textfeld 18"/>
            <p:cNvSpPr txBox="1"/>
            <p:nvPr/>
          </p:nvSpPr>
          <p:spPr>
            <a:xfrm>
              <a:off x="840636" y="3222759"/>
              <a:ext cx="3499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right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click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on „Peak Areas“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window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Box 38"/>
          <p:cNvSpPr txBox="1"/>
          <p:nvPr/>
        </p:nvSpPr>
        <p:spPr>
          <a:xfrm>
            <a:off x="515335" y="266620"/>
            <a:ext cx="5435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“Peak Area” viewing options 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080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874963" y="3191860"/>
            <a:ext cx="1392965" cy="837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874963" y="4848313"/>
            <a:ext cx="1392965" cy="1966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20924" t="65654" r="39491" b="2682"/>
          <a:stretch/>
        </p:blipFill>
        <p:spPr>
          <a:xfrm>
            <a:off x="217722" y="946840"/>
            <a:ext cx="4788056" cy="207454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l="21037" t="65027" r="39609" b="3283"/>
          <a:stretch/>
        </p:blipFill>
        <p:spPr>
          <a:xfrm>
            <a:off x="5047237" y="946839"/>
            <a:ext cx="4672619" cy="2038173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840636" y="3222759"/>
            <a:ext cx="3499420" cy="3399071"/>
            <a:chOff x="840636" y="3222759"/>
            <a:chExt cx="3499420" cy="3399071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 rotWithShape="1">
            <a:blip r:embed="rId5"/>
            <a:srcRect l="79185" t="59237" r="13159" b="3728"/>
            <a:stretch/>
          </p:blipFill>
          <p:spPr>
            <a:xfrm>
              <a:off x="1428058" y="3559833"/>
              <a:ext cx="2250623" cy="3061997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840636" y="3222759"/>
              <a:ext cx="3499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right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click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on „Peak Areas“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window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Nach oben gekrümmter Pfeil 16"/>
          <p:cNvSpPr/>
          <p:nvPr/>
        </p:nvSpPr>
        <p:spPr>
          <a:xfrm>
            <a:off x="4160398" y="2941053"/>
            <a:ext cx="1895436" cy="419587"/>
          </a:xfrm>
          <a:prstGeom prst="curvedUpArrow">
            <a:avLst>
              <a:gd name="adj1" fmla="val 53068"/>
              <a:gd name="adj2" fmla="val 91060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270500" y="2781300"/>
            <a:ext cx="3687204" cy="1017796"/>
            <a:chOff x="5270500" y="2781300"/>
            <a:chExt cx="3687204" cy="1017796"/>
          </a:xfrm>
        </p:grpSpPr>
        <p:sp>
          <p:nvSpPr>
            <p:cNvPr id="6" name="TextBox 5"/>
            <p:cNvSpPr txBox="1"/>
            <p:nvPr/>
          </p:nvSpPr>
          <p:spPr>
            <a:xfrm>
              <a:off x="5564578" y="3414375"/>
              <a:ext cx="33931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Coefficient of variation in %</a:t>
              </a:r>
              <a:endParaRPr lang="en-US" b="1" dirty="0">
                <a:latin typeface="Arial"/>
                <a:cs typeface="Arial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5270500" y="2781300"/>
              <a:ext cx="292100" cy="8420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38"/>
          <p:cNvSpPr txBox="1"/>
          <p:nvPr/>
        </p:nvSpPr>
        <p:spPr>
          <a:xfrm>
            <a:off x="515335" y="266620"/>
            <a:ext cx="5435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“Peak Area” viewing options 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158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785" y="1475688"/>
            <a:ext cx="3861301" cy="5311843"/>
          </a:xfrm>
          <a:prstGeom prst="rect">
            <a:avLst/>
          </a:prstGeom>
        </p:spPr>
      </p:pic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56332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Simple group comparison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51291" y="1595216"/>
            <a:ext cx="2753549" cy="4859727"/>
            <a:chOff x="407725" y="1011234"/>
            <a:chExt cx="2351141" cy="374824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4"/>
            <a:srcRect l="52121" t="2369" r="39873" b="51376"/>
            <a:stretch/>
          </p:blipFill>
          <p:spPr>
            <a:xfrm>
              <a:off x="407725" y="1117084"/>
              <a:ext cx="2241472" cy="3642392"/>
            </a:xfrm>
            <a:prstGeom prst="rect">
              <a:avLst/>
            </a:prstGeom>
          </p:spPr>
        </p:pic>
        <p:sp>
          <p:nvSpPr>
            <p:cNvPr id="17" name="Rechteck 16"/>
            <p:cNvSpPr/>
            <p:nvPr/>
          </p:nvSpPr>
          <p:spPr>
            <a:xfrm>
              <a:off x="1764426" y="1011234"/>
              <a:ext cx="994440" cy="28685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1764426" y="4240086"/>
              <a:ext cx="994440" cy="5193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2" name="Rechteck 21"/>
          <p:cNvSpPr/>
          <p:nvPr/>
        </p:nvSpPr>
        <p:spPr>
          <a:xfrm>
            <a:off x="6314502" y="3454808"/>
            <a:ext cx="3479332" cy="163310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2601" y="2102265"/>
            <a:ext cx="2992443" cy="3390893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2952601" y="2119682"/>
            <a:ext cx="1427810" cy="2403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2997262" y="4080635"/>
            <a:ext cx="1427810" cy="38686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266700" y="952484"/>
            <a:ext cx="9527134" cy="338554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1600" dirty="0" smtClean="0">
                <a:latin typeface="Arial"/>
                <a:cs typeface="Arial"/>
              </a:rPr>
              <a:t>Tutorial „Processing </a:t>
            </a:r>
            <a:r>
              <a:rPr lang="de-DE" sz="1600" dirty="0" err="1" smtClean="0">
                <a:latin typeface="Arial"/>
                <a:cs typeface="Arial"/>
              </a:rPr>
              <a:t>Grouped</a:t>
            </a:r>
            <a:r>
              <a:rPr lang="de-DE" sz="1600" dirty="0" smtClean="0">
                <a:latin typeface="Arial"/>
                <a:cs typeface="Arial"/>
              </a:rPr>
              <a:t> Study </a:t>
            </a:r>
            <a:r>
              <a:rPr lang="de-DE" sz="1600" dirty="0" err="1" smtClean="0">
                <a:latin typeface="Arial"/>
                <a:cs typeface="Arial"/>
              </a:rPr>
              <a:t>data</a:t>
            </a:r>
            <a:r>
              <a:rPr lang="de-DE" sz="1600" dirty="0" smtClean="0">
                <a:latin typeface="Arial"/>
                <a:cs typeface="Arial"/>
              </a:rPr>
              <a:t>“: </a:t>
            </a:r>
            <a:r>
              <a:rPr lang="en-US" sz="1600" u="sng" dirty="0">
                <a:latin typeface="Arial"/>
                <a:cs typeface="Arial"/>
                <a:hlinkClick r:id="rId6"/>
              </a:rPr>
              <a:t>https://skyline.gs.washington.edu/labkey/tutorial_grouped.url</a:t>
            </a:r>
            <a:endParaRPr lang="de-DE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579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9"/>
          <p:cNvSpPr txBox="1"/>
          <p:nvPr/>
        </p:nvSpPr>
        <p:spPr>
          <a:xfrm>
            <a:off x="398576" y="286184"/>
            <a:ext cx="6281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The multitude of quantitative MS-applications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207752" y="1392851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SILAC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7058154" y="238970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ICAT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3515114" y="415562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6"/>
                </a:solidFill>
              </a:rPr>
              <a:t>mTRAQ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4515174" y="1585211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4"/>
                </a:solidFill>
              </a:rPr>
              <a:t>i</a:t>
            </a:r>
            <a:r>
              <a:rPr lang="en-US" sz="2800" b="1" dirty="0" err="1" smtClean="0">
                <a:solidFill>
                  <a:schemeClr val="accent4"/>
                </a:solidFill>
              </a:rPr>
              <a:t>TRAQ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703479" y="47452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ICPL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085034" y="497738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515053" y="2417208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3339722" y="315438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7553956" y="415562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504D"/>
                </a:solidFill>
              </a:rPr>
              <a:t>Super-SILAC</a:t>
            </a:r>
            <a:endParaRPr lang="en-US" sz="2000" b="1" dirty="0">
              <a:solidFill>
                <a:srgbClr val="C0504D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7058154" y="5403195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5362833" y="414950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pREST</a:t>
            </a:r>
            <a:endParaRPr lang="en-US" sz="2000" b="1" dirty="0"/>
          </a:p>
        </p:txBody>
      </p:sp>
      <p:sp>
        <p:nvSpPr>
          <p:cNvPr id="41" name="TextBox 40"/>
          <p:cNvSpPr txBox="1"/>
          <p:nvPr/>
        </p:nvSpPr>
        <p:spPr>
          <a:xfrm flipH="1">
            <a:off x="4758135" y="254369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2236028" y="47452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NSAF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703476" y="210843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7210554" y="1392850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8401617" y="2531979"/>
            <a:ext cx="84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</a:rPr>
              <a:t>PAI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083633" y="578667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64A2"/>
                </a:solidFill>
              </a:rPr>
              <a:t>TMT</a:t>
            </a:r>
            <a:endParaRPr lang="en-US" sz="2800" b="1" dirty="0">
              <a:solidFill>
                <a:srgbClr val="8064A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571617" y="1192796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876297" y="3323661"/>
            <a:ext cx="169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6"/>
                </a:solidFill>
              </a:rPr>
              <a:t>15</a:t>
            </a:r>
            <a:r>
              <a:rPr lang="en-US" sz="2400" b="1" dirty="0">
                <a:solidFill>
                  <a:schemeClr val="accent6"/>
                </a:solidFill>
              </a:rPr>
              <a:t>N</a:t>
            </a:r>
            <a:r>
              <a:rPr lang="en-US" sz="2400" b="1" dirty="0" smtClean="0">
                <a:solidFill>
                  <a:schemeClr val="accent6"/>
                </a:solidFill>
              </a:rPr>
              <a:t>-labeling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5223292" y="3431383"/>
            <a:ext cx="2624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Dimethyl-labeling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5515233" y="992740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4F81BD"/>
                </a:solidFill>
              </a:rPr>
              <a:t>SpikeTides</a:t>
            </a:r>
            <a:endParaRPr lang="en-US" sz="2000" b="1" dirty="0">
              <a:solidFill>
                <a:srgbClr val="4F81BD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4515174" y="5907055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Label-free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2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56332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Simple group comparison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/>
          <a:srcRect b="7606"/>
          <a:stretch/>
        </p:blipFill>
        <p:spPr>
          <a:xfrm>
            <a:off x="269105" y="1197578"/>
            <a:ext cx="6419166" cy="2494456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029782" y="2128720"/>
            <a:ext cx="187401" cy="1435483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020" y="3675169"/>
            <a:ext cx="6419166" cy="2611978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2242145" y="4733765"/>
            <a:ext cx="187401" cy="1435483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38784" y="1091728"/>
            <a:ext cx="16155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Label-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38020" y="3675169"/>
            <a:ext cx="16155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Label-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868251" y="1989621"/>
            <a:ext cx="2656749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Spike-in of isotope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labeled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peptides helps to </a:t>
            </a:r>
            <a:r>
              <a:rPr lang="en-GB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 for sample preparation </a:t>
            </a:r>
            <a:r>
              <a:rPr lang="en-GB" sz="16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variabilites</a:t>
            </a:r>
            <a:r>
              <a:rPr lang="en-GB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spike-in moment on 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(no protein extraction or digestion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variabilities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!!!).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Thereby </a:t>
            </a:r>
            <a:r>
              <a:rPr lang="en-GB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precision and accuracy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get improved!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50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9"/>
          <p:cNvSpPr txBox="1"/>
          <p:nvPr/>
        </p:nvSpPr>
        <p:spPr>
          <a:xfrm>
            <a:off x="398576" y="259808"/>
            <a:ext cx="6281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The multitude of quantitative MS-applications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207752" y="1392851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SILAC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7058154" y="238970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ICAT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3515114" y="415562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6"/>
                </a:solidFill>
              </a:rPr>
              <a:t>mTRAQ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4515174" y="1585211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4"/>
                </a:solidFill>
              </a:rPr>
              <a:t>i</a:t>
            </a:r>
            <a:r>
              <a:rPr lang="en-US" sz="2800" b="1" dirty="0" err="1" smtClean="0">
                <a:solidFill>
                  <a:schemeClr val="accent4"/>
                </a:solidFill>
              </a:rPr>
              <a:t>TRAQ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703479" y="47452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ICPL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085034" y="497738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515053" y="2417208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3339722" y="315438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7553956" y="415562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504D"/>
                </a:solidFill>
              </a:rPr>
              <a:t>Super-SILAC</a:t>
            </a:r>
            <a:endParaRPr lang="en-US" sz="2000" b="1" dirty="0">
              <a:solidFill>
                <a:srgbClr val="C0504D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7058154" y="5403195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5362833" y="414950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pREST</a:t>
            </a:r>
            <a:endParaRPr lang="en-US" sz="2000" b="1" dirty="0"/>
          </a:p>
        </p:txBody>
      </p:sp>
      <p:sp>
        <p:nvSpPr>
          <p:cNvPr id="41" name="TextBox 40"/>
          <p:cNvSpPr txBox="1"/>
          <p:nvPr/>
        </p:nvSpPr>
        <p:spPr>
          <a:xfrm flipH="1">
            <a:off x="4758135" y="254369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2236028" y="47452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NSAF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703476" y="210843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7210554" y="1392850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8401617" y="2531979"/>
            <a:ext cx="84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</a:rPr>
              <a:t>PAI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083633" y="578667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64A2"/>
                </a:solidFill>
              </a:rPr>
              <a:t>TMT</a:t>
            </a:r>
            <a:endParaRPr lang="en-US" sz="2800" b="1" dirty="0">
              <a:solidFill>
                <a:srgbClr val="8064A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571617" y="1192796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876297" y="3323661"/>
            <a:ext cx="169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6"/>
                </a:solidFill>
              </a:rPr>
              <a:t>15</a:t>
            </a:r>
            <a:r>
              <a:rPr lang="en-US" sz="2400" b="1" dirty="0">
                <a:solidFill>
                  <a:schemeClr val="accent6"/>
                </a:solidFill>
              </a:rPr>
              <a:t>N</a:t>
            </a:r>
            <a:r>
              <a:rPr lang="en-US" sz="2400" b="1" dirty="0" smtClean="0">
                <a:solidFill>
                  <a:schemeClr val="accent6"/>
                </a:solidFill>
              </a:rPr>
              <a:t>-labeling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5223292" y="3431383"/>
            <a:ext cx="2624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Dimethyl-labeling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5515233" y="992740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4F81BD"/>
                </a:solidFill>
              </a:rPr>
              <a:t>SpikeTides</a:t>
            </a:r>
            <a:endParaRPr lang="en-US" sz="2000" b="1" dirty="0">
              <a:solidFill>
                <a:srgbClr val="4F81BD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4515174" y="5907055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Label-free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9"/>
          <p:cNvSpPr txBox="1"/>
          <p:nvPr/>
        </p:nvSpPr>
        <p:spPr>
          <a:xfrm>
            <a:off x="398576" y="259808"/>
            <a:ext cx="64555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Relative versus absolute protein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87579" y="442321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SILAC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2767669" y="5295366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ICAT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2352385" y="4206427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6"/>
                </a:solidFill>
              </a:rPr>
              <a:t>mTRAQ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603894" y="5061574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4"/>
                </a:solidFill>
              </a:rPr>
              <a:t>i</a:t>
            </a:r>
            <a:r>
              <a:rPr lang="en-US" sz="2800" b="1" dirty="0" err="1" smtClean="0">
                <a:solidFill>
                  <a:schemeClr val="accent4"/>
                </a:solidFill>
              </a:rPr>
              <a:t>TRAQ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756234" y="49230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ICPL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7085809" y="4829718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7250665" y="4161609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6481060" y="451318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6590006" y="5123129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7933469" y="451318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1643144" y="4231922"/>
            <a:ext cx="11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8285326" y="510196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660397" y="5305963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64A2"/>
                </a:solidFill>
              </a:rPr>
              <a:t>TMT</a:t>
            </a:r>
            <a:endParaRPr lang="en-US" sz="2800" b="1" dirty="0">
              <a:solidFill>
                <a:srgbClr val="8064A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649865" y="390571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660397" y="3899999"/>
            <a:ext cx="169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6"/>
                </a:solidFill>
              </a:rPr>
              <a:t>15</a:t>
            </a:r>
            <a:r>
              <a:rPr lang="en-US" sz="2400" b="1" dirty="0">
                <a:solidFill>
                  <a:schemeClr val="accent6"/>
                </a:solidFill>
              </a:rPr>
              <a:t>N</a:t>
            </a:r>
            <a:r>
              <a:rPr lang="en-US" sz="2400" b="1" dirty="0" smtClean="0">
                <a:solidFill>
                  <a:schemeClr val="accent6"/>
                </a:solidFill>
              </a:rPr>
              <a:t>-labeling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1705392" y="5587177"/>
            <a:ext cx="2624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Dimethyl-labeling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2846915" y="4821432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4F81BD"/>
                </a:solidFill>
              </a:rPr>
              <a:t>SpikeTides</a:t>
            </a:r>
            <a:endParaRPr lang="en-US" sz="2000" b="1" dirty="0">
              <a:solidFill>
                <a:srgbClr val="4F81BD"/>
              </a:solidFill>
            </a:endParaRPr>
          </a:p>
        </p:txBody>
      </p:sp>
      <p:pic>
        <p:nvPicPr>
          <p:cNvPr id="28" name="Picture 27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25" y="1636553"/>
            <a:ext cx="2163515" cy="1507432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692896" y="1316714"/>
            <a:ext cx="3119829" cy="22883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30638" y="1377890"/>
            <a:ext cx="16215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Arial"/>
                <a:cs typeface="Arial"/>
              </a:rPr>
              <a:t> </a:t>
            </a:r>
            <a:r>
              <a:rPr lang="de-CH" sz="3200" dirty="0" smtClean="0">
                <a:latin typeface="Arial"/>
                <a:cs typeface="Arial"/>
              </a:rPr>
              <a:t>relative</a:t>
            </a:r>
            <a:endParaRPr lang="en-US" sz="3200" dirty="0" smtClean="0">
              <a:latin typeface="Arial"/>
              <a:cs typeface="Arial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5976240" y="1316714"/>
            <a:ext cx="3119829" cy="228832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907960" y="2066013"/>
            <a:ext cx="18501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Arial"/>
                <a:cs typeface="Arial"/>
              </a:rPr>
              <a:t> </a:t>
            </a:r>
            <a:r>
              <a:rPr lang="de-CH" sz="3200" dirty="0" smtClean="0">
                <a:latin typeface="Arial"/>
                <a:cs typeface="Arial"/>
              </a:rPr>
              <a:t>absolute</a:t>
            </a:r>
            <a:endParaRPr lang="en-US" sz="3200" dirty="0" smtClean="0">
              <a:latin typeface="Arial"/>
              <a:cs typeface="Arial"/>
            </a:endParaRPr>
          </a:p>
        </p:txBody>
      </p:sp>
      <p:pic>
        <p:nvPicPr>
          <p:cNvPr id="57" name="Bild 17" descr="50407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6868" y="1411207"/>
            <a:ext cx="1087409" cy="1985015"/>
          </a:xfrm>
          <a:prstGeom prst="rect">
            <a:avLst/>
          </a:prstGeom>
        </p:spPr>
      </p:pic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36" y="2066012"/>
            <a:ext cx="1546859" cy="136563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 flipH="1">
            <a:off x="2196785" y="5956232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flipH="1">
            <a:off x="1369575" y="6048842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487579" y="574044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582978" y="6165585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flipH="1">
            <a:off x="3565901" y="523493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pREST</a:t>
            </a:r>
            <a:endParaRPr lang="en-US" sz="2000" b="1" dirty="0"/>
          </a:p>
        </p:txBody>
      </p:sp>
      <p:sp>
        <p:nvSpPr>
          <p:cNvPr id="63" name="TextBox 62"/>
          <p:cNvSpPr txBox="1"/>
          <p:nvPr/>
        </p:nvSpPr>
        <p:spPr>
          <a:xfrm flipH="1">
            <a:off x="3299214" y="436166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flipH="1">
            <a:off x="1878405" y="476464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7108960" y="5323184"/>
            <a:ext cx="11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7955628" y="4161609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NSAF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45" name="TextBox 39"/>
          <p:cNvSpPr txBox="1"/>
          <p:nvPr/>
        </p:nvSpPr>
        <p:spPr>
          <a:xfrm flipH="1">
            <a:off x="3199162" y="6042475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Label-free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54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pic>
        <p:nvPicPr>
          <p:cNvPr id="7" name="Picture 6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565" y="268740"/>
            <a:ext cx="80853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Definition of absolute versus relative protein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1455" y="1395635"/>
            <a:ext cx="4701122" cy="3065369"/>
            <a:chOff x="267355" y="959561"/>
            <a:chExt cx="4701122" cy="3065369"/>
          </a:xfrm>
        </p:grpSpPr>
        <p:sp>
          <p:nvSpPr>
            <p:cNvPr id="11" name="Rounded Rectangle 10"/>
            <p:cNvSpPr/>
            <p:nvPr/>
          </p:nvSpPr>
          <p:spPr>
            <a:xfrm>
              <a:off x="1502553" y="1395757"/>
              <a:ext cx="3465924" cy="262917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807043" y="3185629"/>
              <a:ext cx="13816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p</a:t>
              </a:r>
              <a:r>
                <a:rPr lang="en-US" sz="1600" b="1" dirty="0" smtClean="0">
                  <a:latin typeface="Arial"/>
                  <a:cs typeface="Arial"/>
                </a:rPr>
                <a:t>rotein ratio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11781" y="959561"/>
              <a:ext cx="2647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Relative quantification</a:t>
              </a:r>
              <a:endParaRPr lang="en-US" sz="18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49760" y="2369681"/>
              <a:ext cx="7745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/>
                  </a:solidFill>
                  <a:latin typeface="Arial"/>
                  <a:cs typeface="Arial"/>
                </a:rPr>
                <a:t>healthy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02526" y="2369681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disease</a:t>
              </a:r>
              <a:endParaRPr lang="en-US" sz="1400" b="1" dirty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pic>
          <p:nvPicPr>
            <p:cNvPr id="18" name="Picture 17" descr="orange-liquid-in-eppendorf-th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677" y="1623120"/>
              <a:ext cx="313579" cy="731738"/>
            </a:xfrm>
            <a:prstGeom prst="rect">
              <a:avLst/>
            </a:prstGeom>
          </p:spPr>
        </p:pic>
        <p:pic>
          <p:nvPicPr>
            <p:cNvPr id="19" name="Picture 18" descr="orange-liquid-in-eppendorf-th.png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1089" y="1608535"/>
              <a:ext cx="319829" cy="74632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67355" y="1989508"/>
              <a:ext cx="11085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samples</a:t>
              </a:r>
              <a:endParaRPr lang="en-US" sz="1800" b="1" dirty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4686" y="3175893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output</a:t>
              </a:r>
              <a:endParaRPr lang="en-US" sz="1800" b="1" dirty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19810" y="3014334"/>
              <a:ext cx="17506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1 </a:t>
              </a:r>
              <a:r>
                <a:rPr lang="en-US" sz="1400" b="1" dirty="0" smtClean="0">
                  <a:latin typeface="Arial"/>
                  <a:cs typeface="Arial"/>
                </a:rPr>
                <a:t>: </a:t>
              </a:r>
              <a:r>
                <a:rPr lang="en-US" sz="14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2 </a:t>
              </a:r>
            </a:p>
            <a:p>
              <a:pPr algn="ctr"/>
              <a:r>
                <a:rPr lang="en-US" sz="14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2-fold </a:t>
              </a:r>
              <a:r>
                <a:rPr lang="en-US" sz="1400" b="1" dirty="0" err="1" smtClean="0">
                  <a:solidFill>
                    <a:srgbClr val="4F81BD"/>
                  </a:solidFill>
                  <a:latin typeface="Arial"/>
                  <a:cs typeface="Arial"/>
                </a:rPr>
                <a:t>upregulated</a:t>
              </a:r>
              <a:endParaRPr lang="en-US" sz="1400" b="1" dirty="0">
                <a:solidFill>
                  <a:srgbClr val="4F81BD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29530" y="1989508"/>
              <a:ext cx="13466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≥ 2 samples</a:t>
              </a:r>
              <a:endParaRPr lang="en-US" sz="1600" b="1" dirty="0">
                <a:latin typeface="Arial"/>
                <a:cs typeface="Arial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398911" y="4897381"/>
            <a:ext cx="8116948" cy="1077218"/>
            <a:chOff x="1604471" y="5987609"/>
            <a:chExt cx="8116948" cy="1077218"/>
          </a:xfrm>
        </p:grpSpPr>
        <p:sp>
          <p:nvSpPr>
            <p:cNvPr id="32" name="TextBox 31"/>
            <p:cNvSpPr txBox="1"/>
            <p:nvPr/>
          </p:nvSpPr>
          <p:spPr>
            <a:xfrm>
              <a:off x="1604471" y="5987609"/>
              <a:ext cx="3217948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latin typeface="Arial"/>
                  <a:cs typeface="Arial"/>
                </a:rPr>
                <a:t>r</a:t>
              </a:r>
              <a:r>
                <a:rPr lang="en-US" sz="1600" b="1" dirty="0" smtClean="0">
                  <a:latin typeface="Arial"/>
                  <a:cs typeface="Arial"/>
                </a:rPr>
                <a:t>elative comparison of the </a:t>
              </a:r>
            </a:p>
            <a:p>
              <a:pPr algn="ctr"/>
              <a:r>
                <a:rPr lang="en-US" sz="1600" b="1" dirty="0">
                  <a:solidFill>
                    <a:schemeClr val="accent5"/>
                  </a:solidFill>
                  <a:latin typeface="Arial"/>
                  <a:cs typeface="Arial"/>
                </a:rPr>
                <a:t>s</a:t>
              </a:r>
              <a:r>
                <a:rPr lang="en-US" sz="1600" b="1" dirty="0" smtClean="0">
                  <a:solidFill>
                    <a:schemeClr val="accent5"/>
                  </a:solidFill>
                  <a:latin typeface="Arial"/>
                  <a:cs typeface="Arial"/>
                </a:rPr>
                <a:t>ame protein </a:t>
              </a:r>
              <a:r>
                <a:rPr lang="en-US" sz="1600" b="1" dirty="0" smtClean="0">
                  <a:latin typeface="Arial"/>
                  <a:cs typeface="Arial"/>
                </a:rPr>
                <a:t>between samples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98885" y="5987609"/>
              <a:ext cx="492253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comparison of the </a:t>
              </a:r>
              <a:r>
                <a:rPr lang="en-US" sz="1600" b="1" dirty="0" smtClean="0">
                  <a:solidFill>
                    <a:srgbClr val="4BACC6"/>
                  </a:solidFill>
                  <a:latin typeface="Arial"/>
                  <a:cs typeface="Arial"/>
                </a:rPr>
                <a:t>same protein </a:t>
              </a:r>
            </a:p>
            <a:p>
              <a:pPr algn="ctr"/>
              <a:r>
                <a:rPr lang="en-US" sz="1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between samples  + 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  <a:latin typeface="Arial"/>
                  <a:cs typeface="Arial"/>
                </a:rPr>
                <a:t>c</a:t>
              </a:r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omparison of different proteins </a:t>
              </a:r>
            </a:p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within the same sample</a:t>
              </a:r>
              <a:endParaRPr lang="en-US" sz="16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246986" y="1395635"/>
            <a:ext cx="3465923" cy="3065369"/>
            <a:chOff x="5462885" y="959561"/>
            <a:chExt cx="3465924" cy="3280140"/>
          </a:xfrm>
        </p:grpSpPr>
        <p:sp>
          <p:nvSpPr>
            <p:cNvPr id="35" name="TextBox 34"/>
            <p:cNvSpPr txBox="1"/>
            <p:nvPr/>
          </p:nvSpPr>
          <p:spPr>
            <a:xfrm>
              <a:off x="5782829" y="959561"/>
              <a:ext cx="2749409" cy="395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accent4"/>
                  </a:solidFill>
                  <a:latin typeface="Arial"/>
                  <a:cs typeface="Arial"/>
                </a:rPr>
                <a:t>Absolute quantification</a:t>
              </a:r>
              <a:endParaRPr lang="en-US" sz="1800" b="1" dirty="0">
                <a:solidFill>
                  <a:schemeClr val="accent4"/>
                </a:solidFill>
                <a:latin typeface="Arial"/>
                <a:cs typeface="Arial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462885" y="1395757"/>
              <a:ext cx="3465924" cy="284394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58826" y="3120616"/>
              <a:ext cx="1541307" cy="625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latin typeface="Arial"/>
                  <a:cs typeface="Arial"/>
                </a:rPr>
                <a:t>p</a:t>
              </a:r>
              <a:r>
                <a:rPr lang="en-US" sz="1600" b="1" dirty="0" smtClean="0">
                  <a:latin typeface="Arial"/>
                  <a:cs typeface="Arial"/>
                </a:rPr>
                <a:t>rotein </a:t>
              </a:r>
            </a:p>
            <a:p>
              <a:pPr algn="ctr"/>
              <a:r>
                <a:rPr lang="en-US" sz="1600" b="1" dirty="0" smtClean="0">
                  <a:latin typeface="Arial"/>
                  <a:cs typeface="Arial"/>
                </a:rPr>
                <a:t>concentration</a:t>
              </a:r>
              <a:endParaRPr lang="en-US" sz="1600" b="1" dirty="0">
                <a:latin typeface="Arial"/>
                <a:cs typeface="Arial"/>
              </a:endParaRPr>
            </a:p>
          </p:txBody>
        </p:sp>
        <p:pic>
          <p:nvPicPr>
            <p:cNvPr id="38" name="Picture 37" descr="orange-liquid-in-eppendorf-th.png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6483" y="1691300"/>
              <a:ext cx="319829" cy="746323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7300862" y="3023914"/>
              <a:ext cx="1570900" cy="790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copies/cell</a:t>
              </a:r>
            </a:p>
            <a:p>
              <a:pPr algn="ctr"/>
              <a:r>
                <a:rPr lang="en-US" sz="1400" b="1" dirty="0" err="1" smtClean="0">
                  <a:solidFill>
                    <a:srgbClr val="4F81BD"/>
                  </a:solidFill>
                  <a:latin typeface="Arial"/>
                  <a:cs typeface="Arial"/>
                </a:rPr>
                <a:t>fmol</a:t>
              </a:r>
              <a:r>
                <a:rPr lang="en-US" sz="14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/µg extract</a:t>
              </a:r>
            </a:p>
            <a:p>
              <a:pPr algn="ctr"/>
              <a:r>
                <a:rPr lang="en-US" sz="1400" b="1" dirty="0" err="1" smtClean="0">
                  <a:solidFill>
                    <a:srgbClr val="4F81BD"/>
                  </a:solidFill>
                  <a:latin typeface="Arial"/>
                  <a:cs typeface="Arial"/>
                </a:rPr>
                <a:t>ng</a:t>
              </a:r>
              <a:r>
                <a:rPr lang="en-US" sz="1400" b="1" dirty="0" smtClean="0">
                  <a:solidFill>
                    <a:srgbClr val="4F81BD"/>
                  </a:solidFill>
                  <a:latin typeface="Arial"/>
                  <a:cs typeface="Arial"/>
                </a:rPr>
                <a:t>/ml body fluid</a:t>
              </a:r>
              <a:endParaRPr lang="en-US" sz="1400" b="1" dirty="0">
                <a:solidFill>
                  <a:srgbClr val="4F81BD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890657" y="1989508"/>
              <a:ext cx="1346643" cy="362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≥ 1 samples</a:t>
              </a:r>
              <a:endParaRPr lang="en-US" sz="1600" b="1" dirty="0">
                <a:latin typeface="Arial"/>
                <a:cs typeface="Arial"/>
              </a:endParaRPr>
            </a:p>
          </p:txBody>
        </p:sp>
      </p:grpSp>
      <p:pic>
        <p:nvPicPr>
          <p:cNvPr id="30" name="Bild 17" descr="50407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3577" y="2056201"/>
            <a:ext cx="1087409" cy="1985015"/>
          </a:xfrm>
          <a:prstGeom prst="rect">
            <a:avLst/>
          </a:prstGeom>
        </p:spPr>
      </p:pic>
      <p:pic>
        <p:nvPicPr>
          <p:cNvPr id="40" name="Picture 39" descr="images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0" b="12490"/>
          <a:stretch/>
        </p:blipFill>
        <p:spPr>
          <a:xfrm>
            <a:off x="3033860" y="2044609"/>
            <a:ext cx="4187211" cy="312401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3000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7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510" y="2319662"/>
            <a:ext cx="2163515" cy="1507432"/>
          </a:xfrm>
          <a:prstGeom prst="rect">
            <a:avLst/>
          </a:prstGeom>
        </p:spPr>
      </p:pic>
      <p:sp>
        <p:nvSpPr>
          <p:cNvPr id="30" name="Rounded Rectangle 44"/>
          <p:cNvSpPr/>
          <p:nvPr/>
        </p:nvSpPr>
        <p:spPr>
          <a:xfrm>
            <a:off x="5976240" y="1999823"/>
            <a:ext cx="2983529" cy="22883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2104" y="253390"/>
            <a:ext cx="71291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MS-based absolute protein quantification strategies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6" name="Group 3"/>
          <p:cNvGrpSpPr/>
          <p:nvPr/>
        </p:nvGrpSpPr>
        <p:grpSpPr>
          <a:xfrm>
            <a:off x="871517" y="2125861"/>
            <a:ext cx="7557729" cy="2288323"/>
            <a:chOff x="1574153" y="1703811"/>
            <a:chExt cx="5776220" cy="1697024"/>
          </a:xfrm>
        </p:grpSpPr>
        <p:sp>
          <p:nvSpPr>
            <p:cNvPr id="27" name="Rounded Rectangle 36"/>
            <p:cNvSpPr/>
            <p:nvPr/>
          </p:nvSpPr>
          <p:spPr>
            <a:xfrm>
              <a:off x="1574153" y="1703811"/>
              <a:ext cx="2322870" cy="169702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38"/>
            <p:cNvSpPr txBox="1"/>
            <p:nvPr/>
          </p:nvSpPr>
          <p:spPr>
            <a:xfrm>
              <a:off x="5926512" y="2624602"/>
              <a:ext cx="1423861" cy="707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 absolute </a:t>
              </a:r>
            </a:p>
            <a:p>
              <a:pPr algn="ctr"/>
              <a:r>
                <a:rPr lang="de-CH" sz="2800" b="1" dirty="0" err="1" smtClean="0">
                  <a:solidFill>
                    <a:schemeClr val="accent2"/>
                  </a:solidFill>
                  <a:latin typeface="Arial"/>
                  <a:cs typeface="Arial"/>
                </a:rPr>
                <a:t>label-free</a:t>
              </a:r>
              <a:endParaRPr lang="en-US" sz="2800" b="1" dirty="0" smtClean="0">
                <a:solidFill>
                  <a:schemeClr val="accent2"/>
                </a:solidFill>
                <a:latin typeface="Arial"/>
                <a:cs typeface="Arial"/>
              </a:endParaRPr>
            </a:p>
          </p:txBody>
        </p:sp>
        <p:pic>
          <p:nvPicPr>
            <p:cNvPr id="29" name="Picture 41" descr="launchettes-blog.jpg"/>
            <p:cNvPicPr>
              <a:picLocks noChangeAspect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0111" y="1703811"/>
              <a:ext cx="890840" cy="890840"/>
            </a:xfrm>
            <a:prstGeom prst="rect">
              <a:avLst/>
            </a:prstGeom>
          </p:spPr>
        </p:pic>
      </p:grpSp>
      <p:sp>
        <p:nvSpPr>
          <p:cNvPr id="31" name="TextBox 45"/>
          <p:cNvSpPr txBox="1"/>
          <p:nvPr/>
        </p:nvSpPr>
        <p:spPr>
          <a:xfrm>
            <a:off x="912679" y="3492051"/>
            <a:ext cx="2902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/>
                <a:cs typeface="Arial"/>
              </a:rPr>
              <a:t> absolute</a:t>
            </a:r>
          </a:p>
          <a:p>
            <a:pPr algn="ctr"/>
            <a:r>
              <a:rPr lang="de-CH" sz="2800" b="1" dirty="0" err="1" smtClean="0">
                <a:solidFill>
                  <a:schemeClr val="tx2"/>
                </a:solidFill>
                <a:latin typeface="Arial"/>
                <a:cs typeface="Arial"/>
              </a:rPr>
              <a:t>label-based</a:t>
            </a:r>
            <a:endParaRPr lang="en-US" sz="2800" b="1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32" name="Picture 51" descr="drachen19.gif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861" y="2220117"/>
            <a:ext cx="1073439" cy="1204345"/>
          </a:xfrm>
          <a:prstGeom prst="rect">
            <a:avLst/>
          </a:prstGeom>
        </p:spPr>
      </p:pic>
      <p:sp>
        <p:nvSpPr>
          <p:cNvPr id="33" name="TextBox 12"/>
          <p:cNvSpPr txBox="1"/>
          <p:nvPr/>
        </p:nvSpPr>
        <p:spPr>
          <a:xfrm>
            <a:off x="1060024" y="4621013"/>
            <a:ext cx="2596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Arial"/>
                <a:cs typeface="Arial"/>
              </a:rPr>
              <a:t>g</a:t>
            </a:r>
            <a:r>
              <a:rPr lang="en-US" sz="2400" b="1" dirty="0" smtClean="0">
                <a:solidFill>
                  <a:schemeClr val="accent1"/>
                </a:solidFill>
                <a:latin typeface="Arial"/>
                <a:cs typeface="Arial"/>
              </a:rPr>
              <a:t>old-standard - </a:t>
            </a:r>
          </a:p>
          <a:p>
            <a:pPr algn="ctr"/>
            <a:r>
              <a:rPr lang="en-US" sz="2400" b="1" dirty="0">
                <a:solidFill>
                  <a:schemeClr val="accent1"/>
                </a:solidFill>
                <a:latin typeface="Arial"/>
                <a:cs typeface="Arial"/>
              </a:rPr>
              <a:t>m</a:t>
            </a:r>
            <a:r>
              <a:rPr lang="en-US" sz="2400" b="1" dirty="0" smtClean="0">
                <a:solidFill>
                  <a:schemeClr val="accent1"/>
                </a:solidFill>
                <a:latin typeface="Arial"/>
                <a:cs typeface="Arial"/>
              </a:rPr>
              <a:t>ore precise !!!!</a:t>
            </a:r>
            <a:endParaRPr lang="en-US" sz="2400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204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010707" y="1332691"/>
            <a:ext cx="3710577" cy="3955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46350" y="1359427"/>
            <a:ext cx="3187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  <a:r>
              <a:rPr lang="en-US" sz="1400" b="1" dirty="0" smtClean="0">
                <a:latin typeface="Arial"/>
                <a:cs typeface="Arial"/>
              </a:rPr>
              <a:t>bsolute label-based quantification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98006" y="1820611"/>
            <a:ext cx="5023277" cy="1193925"/>
            <a:chOff x="104336" y="1811841"/>
            <a:chExt cx="5023277" cy="1193925"/>
          </a:xfrm>
        </p:grpSpPr>
        <p:sp>
          <p:nvSpPr>
            <p:cNvPr id="20" name="Down Arrow 19"/>
            <p:cNvSpPr/>
            <p:nvPr/>
          </p:nvSpPr>
          <p:spPr>
            <a:xfrm>
              <a:off x="3181149" y="1811841"/>
              <a:ext cx="261865" cy="22317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4336" y="2205403"/>
              <a:ext cx="13615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/>
                  <a:cs typeface="Arial"/>
                </a:rPr>
                <a:t>q</a:t>
              </a:r>
              <a:r>
                <a:rPr lang="en-US" sz="1400" b="1" dirty="0" smtClean="0">
                  <a:latin typeface="Arial"/>
                  <a:cs typeface="Arial"/>
                </a:rPr>
                <a:t>uantification</a:t>
              </a:r>
            </a:p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value: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1417037" y="2074068"/>
              <a:ext cx="3710576" cy="93169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84472" y="2253805"/>
              <a:ext cx="3259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 </a:t>
              </a:r>
              <a:r>
                <a:rPr lang="de-CH" sz="1400" dirty="0" err="1" smtClean="0">
                  <a:latin typeface="Arial"/>
                  <a:cs typeface="Arial"/>
                </a:rPr>
                <a:t>ratio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  <a:r>
                <a:rPr lang="de-CH" sz="1400" dirty="0" err="1" smtClean="0">
                  <a:latin typeface="Arial"/>
                  <a:cs typeface="Arial"/>
                </a:rPr>
                <a:t>to</a:t>
              </a:r>
              <a:r>
                <a:rPr lang="de-CH" sz="1400" dirty="0" smtClean="0">
                  <a:latin typeface="Arial"/>
                  <a:cs typeface="Arial"/>
                </a:rPr>
                <a:t> a </a:t>
              </a:r>
              <a:r>
                <a:rPr lang="de-CH" sz="1400" dirty="0" err="1" smtClean="0">
                  <a:latin typeface="Arial"/>
                  <a:cs typeface="Arial"/>
                </a:rPr>
                <a:t>reference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  <a:r>
                <a:rPr lang="de-CH" sz="1400" dirty="0" err="1" smtClean="0">
                  <a:latin typeface="Arial"/>
                  <a:cs typeface="Arial"/>
                </a:rPr>
                <a:t>with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</a:p>
            <a:p>
              <a:pPr algn="ctr"/>
              <a:r>
                <a:rPr lang="de-CH" sz="1400" b="1" dirty="0" err="1" smtClean="0">
                  <a:latin typeface="Arial"/>
                  <a:cs typeface="Arial"/>
                </a:rPr>
                <a:t>known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  <a:r>
                <a:rPr lang="de-CH" sz="1400" b="1" dirty="0" smtClean="0">
                  <a:latin typeface="Arial"/>
                  <a:cs typeface="Arial"/>
                </a:rPr>
                <a:t>absolute </a:t>
              </a:r>
              <a:r>
                <a:rPr lang="de-CH" sz="1400" b="1" dirty="0" err="1" smtClean="0">
                  <a:latin typeface="Arial"/>
                  <a:cs typeface="Arial"/>
                </a:rPr>
                <a:t>concentration</a:t>
              </a:r>
              <a:endParaRPr lang="en-US" sz="1400" b="1" dirty="0" smtClean="0">
                <a:latin typeface="Arial"/>
                <a:cs typeface="Arial"/>
              </a:endParaRPr>
            </a:p>
          </p:txBody>
        </p:sp>
      </p:grpSp>
      <p:sp>
        <p:nvSpPr>
          <p:cNvPr id="59" name="TextBox 10"/>
          <p:cNvSpPr txBox="1"/>
          <p:nvPr/>
        </p:nvSpPr>
        <p:spPr>
          <a:xfrm>
            <a:off x="488874" y="279850"/>
            <a:ext cx="60500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Label-based absolute protein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  <a:ln w="38100" cmpd="sng"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  <p:sp>
        <p:nvSpPr>
          <p:cNvPr id="63" name="Oval 1"/>
          <p:cNvSpPr/>
          <p:nvPr/>
        </p:nvSpPr>
        <p:spPr>
          <a:xfrm>
            <a:off x="6986946" y="1424352"/>
            <a:ext cx="2830447" cy="187276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8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010707" y="1332691"/>
            <a:ext cx="3710577" cy="3955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46350" y="1359427"/>
            <a:ext cx="3187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  <a:r>
              <a:rPr lang="en-US" sz="1400" b="1" dirty="0" smtClean="0">
                <a:latin typeface="Arial"/>
                <a:cs typeface="Arial"/>
              </a:rPr>
              <a:t>bsolute label-based quantification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98006" y="1820611"/>
            <a:ext cx="5023277" cy="1193925"/>
            <a:chOff x="104336" y="1811841"/>
            <a:chExt cx="5023277" cy="1193925"/>
          </a:xfrm>
        </p:grpSpPr>
        <p:sp>
          <p:nvSpPr>
            <p:cNvPr id="20" name="Down Arrow 19"/>
            <p:cNvSpPr/>
            <p:nvPr/>
          </p:nvSpPr>
          <p:spPr>
            <a:xfrm>
              <a:off x="3181149" y="1811841"/>
              <a:ext cx="261865" cy="22317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4336" y="2205403"/>
              <a:ext cx="13615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/>
                  <a:cs typeface="Arial"/>
                </a:rPr>
                <a:t>q</a:t>
              </a:r>
              <a:r>
                <a:rPr lang="en-US" sz="1400" b="1" dirty="0" smtClean="0">
                  <a:latin typeface="Arial"/>
                  <a:cs typeface="Arial"/>
                </a:rPr>
                <a:t>uantification</a:t>
              </a:r>
            </a:p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value: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1417037" y="2074068"/>
              <a:ext cx="3710576" cy="93169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84472" y="2253805"/>
              <a:ext cx="3259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 </a:t>
              </a:r>
              <a:r>
                <a:rPr lang="de-CH" sz="1400" dirty="0" err="1" smtClean="0">
                  <a:latin typeface="Arial"/>
                  <a:cs typeface="Arial"/>
                </a:rPr>
                <a:t>ratio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  <a:r>
                <a:rPr lang="de-CH" sz="1400" dirty="0" err="1" smtClean="0">
                  <a:latin typeface="Arial"/>
                  <a:cs typeface="Arial"/>
                </a:rPr>
                <a:t>to</a:t>
              </a:r>
              <a:r>
                <a:rPr lang="de-CH" sz="1400" dirty="0" smtClean="0">
                  <a:latin typeface="Arial"/>
                  <a:cs typeface="Arial"/>
                </a:rPr>
                <a:t> a </a:t>
              </a:r>
              <a:r>
                <a:rPr lang="de-CH" sz="1400" dirty="0" err="1" smtClean="0">
                  <a:latin typeface="Arial"/>
                  <a:cs typeface="Arial"/>
                </a:rPr>
                <a:t>reference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  <a:r>
                <a:rPr lang="de-CH" sz="1400" dirty="0" err="1" smtClean="0">
                  <a:latin typeface="Arial"/>
                  <a:cs typeface="Arial"/>
                </a:rPr>
                <a:t>with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</a:p>
            <a:p>
              <a:pPr algn="ctr"/>
              <a:r>
                <a:rPr lang="de-CH" sz="1400" b="1" dirty="0" err="1" smtClean="0">
                  <a:latin typeface="Arial"/>
                  <a:cs typeface="Arial"/>
                </a:rPr>
                <a:t>known</a:t>
              </a:r>
              <a:r>
                <a:rPr lang="de-CH" sz="1400" dirty="0" smtClean="0">
                  <a:latin typeface="Arial"/>
                  <a:cs typeface="Arial"/>
                </a:rPr>
                <a:t> </a:t>
              </a:r>
              <a:r>
                <a:rPr lang="de-CH" sz="1400" b="1" dirty="0" smtClean="0">
                  <a:latin typeface="Arial"/>
                  <a:cs typeface="Arial"/>
                </a:rPr>
                <a:t>absolute </a:t>
              </a:r>
              <a:r>
                <a:rPr lang="de-CH" sz="1400" b="1" dirty="0" err="1" smtClean="0">
                  <a:latin typeface="Arial"/>
                  <a:cs typeface="Arial"/>
                </a:rPr>
                <a:t>concentration</a:t>
              </a:r>
              <a:endParaRPr lang="en-US" sz="1400" b="1" dirty="0" smtClean="0">
                <a:latin typeface="Arial"/>
                <a:cs typeface="Arial"/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1642791" y="3107647"/>
            <a:ext cx="5081379" cy="2534990"/>
            <a:chOff x="1642791" y="3107647"/>
            <a:chExt cx="5081379" cy="2534990"/>
          </a:xfrm>
        </p:grpSpPr>
        <p:grpSp>
          <p:nvGrpSpPr>
            <p:cNvPr id="14" name="Group 13"/>
            <p:cNvGrpSpPr/>
            <p:nvPr/>
          </p:nvGrpSpPr>
          <p:grpSpPr>
            <a:xfrm>
              <a:off x="1642791" y="3107647"/>
              <a:ext cx="5081379" cy="2534990"/>
              <a:chOff x="49121" y="3957482"/>
              <a:chExt cx="5081379" cy="2534990"/>
            </a:xfrm>
          </p:grpSpPr>
          <p:sp>
            <p:nvSpPr>
              <p:cNvPr id="15" name="Textfeld 25"/>
              <p:cNvSpPr txBox="1"/>
              <p:nvPr/>
            </p:nvSpPr>
            <p:spPr>
              <a:xfrm>
                <a:off x="2860259" y="5831080"/>
                <a:ext cx="7533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plasmid</a:t>
                </a:r>
                <a:endParaRPr lang="en-US" sz="1400" dirty="0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49121" y="3957482"/>
                <a:ext cx="5081379" cy="2534990"/>
                <a:chOff x="49121" y="3957482"/>
                <a:chExt cx="5081379" cy="2534990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9121" y="3957482"/>
                  <a:ext cx="5081379" cy="1292942"/>
                  <a:chOff x="49121" y="3957482"/>
                  <a:chExt cx="5081379" cy="1292942"/>
                </a:xfrm>
              </p:grpSpPr>
              <p:sp>
                <p:nvSpPr>
                  <p:cNvPr id="44" name="Rounded Rectangle 43"/>
                  <p:cNvSpPr/>
                  <p:nvPr/>
                </p:nvSpPr>
                <p:spPr>
                  <a:xfrm>
                    <a:off x="3969729" y="4266317"/>
                    <a:ext cx="1160771" cy="984105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49121" y="4502386"/>
                    <a:ext cx="1361558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latin typeface="Arial"/>
                        <a:cs typeface="Arial"/>
                      </a:rPr>
                      <a:t>q</a:t>
                    </a:r>
                    <a:r>
                      <a:rPr lang="en-US" sz="1400" b="1" dirty="0" smtClean="0">
                        <a:latin typeface="Arial"/>
                        <a:cs typeface="Arial"/>
                      </a:rPr>
                      <a:t>uantification</a:t>
                    </a:r>
                  </a:p>
                  <a:p>
                    <a:pPr algn="ctr"/>
                    <a:r>
                      <a:rPr lang="en-US" sz="1400" b="1" dirty="0" smtClean="0">
                        <a:latin typeface="Arial"/>
                        <a:cs typeface="Arial"/>
                      </a:rPr>
                      <a:t>approach:</a:t>
                    </a:r>
                    <a:endParaRPr lang="en-US" sz="1400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6" name="Rounded Rectangle 45"/>
                  <p:cNvSpPr/>
                  <p:nvPr/>
                </p:nvSpPr>
                <p:spPr>
                  <a:xfrm>
                    <a:off x="1418572" y="4276254"/>
                    <a:ext cx="1167715" cy="974170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1543107" y="4403248"/>
                    <a:ext cx="927541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dirty="0" smtClean="0">
                        <a:latin typeface="Arial"/>
                        <a:cs typeface="Arial"/>
                      </a:rPr>
                      <a:t>synthetic </a:t>
                    </a:r>
                  </a:p>
                  <a:p>
                    <a:pPr algn="ctr"/>
                    <a:r>
                      <a:rPr lang="en-US" sz="1400" b="1" dirty="0">
                        <a:latin typeface="Arial"/>
                        <a:cs typeface="Arial"/>
                      </a:rPr>
                      <a:t>p</a:t>
                    </a:r>
                    <a:r>
                      <a:rPr lang="en-US" sz="1400" b="1" dirty="0" smtClean="0">
                        <a:latin typeface="Arial"/>
                        <a:cs typeface="Arial"/>
                      </a:rPr>
                      <a:t>eptides</a:t>
                    </a:r>
                  </a:p>
                  <a:p>
                    <a:pPr algn="ctr"/>
                    <a:endParaRPr lang="en-US" sz="1200" baseline="30000" dirty="0" smtClean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4102236" y="4384425"/>
                    <a:ext cx="892905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dirty="0" smtClean="0">
                        <a:latin typeface="Arial"/>
                        <a:cs typeface="Arial"/>
                      </a:rPr>
                      <a:t> labeled </a:t>
                    </a:r>
                  </a:p>
                  <a:p>
                    <a:pPr algn="ctr"/>
                    <a:r>
                      <a:rPr lang="en-US" sz="1400" b="1" dirty="0" smtClean="0">
                        <a:latin typeface="Arial"/>
                        <a:cs typeface="Arial"/>
                      </a:rPr>
                      <a:t>proteins</a:t>
                    </a:r>
                  </a:p>
                </p:txBody>
              </p:sp>
              <p:sp>
                <p:nvSpPr>
                  <p:cNvPr id="51" name="Down Arrow 50"/>
                  <p:cNvSpPr/>
                  <p:nvPr/>
                </p:nvSpPr>
                <p:spPr>
                  <a:xfrm>
                    <a:off x="3181149" y="3965613"/>
                    <a:ext cx="261865" cy="220446"/>
                  </a:xfrm>
                  <a:prstGeom prst="down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2" name="Down Arrow 51"/>
                  <p:cNvSpPr/>
                  <p:nvPr/>
                </p:nvSpPr>
                <p:spPr>
                  <a:xfrm rot="18900000">
                    <a:off x="4089676" y="3957482"/>
                    <a:ext cx="261865" cy="220446"/>
                  </a:xfrm>
                  <a:prstGeom prst="down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3" name="Rounded Rectangle 52"/>
                  <p:cNvSpPr/>
                  <p:nvPr/>
                </p:nvSpPr>
                <p:spPr>
                  <a:xfrm>
                    <a:off x="2663880" y="4276253"/>
                    <a:ext cx="1219200" cy="974170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2603520" y="4408935"/>
                    <a:ext cx="1344721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/>
                        <a:cs typeface="Arial"/>
                      </a:rPr>
                      <a:t>concatenated </a:t>
                    </a:r>
                  </a:p>
                  <a:p>
                    <a:pPr algn="ctr"/>
                    <a:r>
                      <a:rPr lang="en-US" sz="1400" b="1" dirty="0">
                        <a:latin typeface="Arial"/>
                        <a:cs typeface="Arial"/>
                      </a:rPr>
                      <a:t>p</a:t>
                    </a:r>
                    <a:r>
                      <a:rPr lang="en-US" sz="1400" b="1" dirty="0" smtClean="0">
                        <a:latin typeface="Arial"/>
                        <a:cs typeface="Arial"/>
                      </a:rPr>
                      <a:t>eptides</a:t>
                    </a:r>
                  </a:p>
                  <a:p>
                    <a:pPr algn="ctr"/>
                    <a:endParaRPr lang="en-US" sz="1200" baseline="30000" dirty="0" smtClean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5" name="Down Arrow 54"/>
                  <p:cNvSpPr/>
                  <p:nvPr/>
                </p:nvSpPr>
                <p:spPr>
                  <a:xfrm rot="2700000" flipH="1">
                    <a:off x="2240023" y="3981524"/>
                    <a:ext cx="261865" cy="220446"/>
                  </a:xfrm>
                  <a:prstGeom prst="down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21" name="Gruppierung 3"/>
                <p:cNvGrpSpPr/>
                <p:nvPr/>
              </p:nvGrpSpPr>
              <p:grpSpPr>
                <a:xfrm>
                  <a:off x="1573456" y="5910661"/>
                  <a:ext cx="811364" cy="148056"/>
                  <a:chOff x="4406390" y="1295400"/>
                  <a:chExt cx="1676910" cy="228600"/>
                </a:xfrm>
              </p:grpSpPr>
              <p:cxnSp>
                <p:nvCxnSpPr>
                  <p:cNvPr id="38" name="Gerade Verbindung 5"/>
                  <p:cNvCxnSpPr/>
                  <p:nvPr/>
                </p:nvCxnSpPr>
                <p:spPr>
                  <a:xfrm>
                    <a:off x="4406390" y="1404102"/>
                    <a:ext cx="1676910" cy="1829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Oval 38"/>
                  <p:cNvSpPr/>
                  <p:nvPr/>
                </p:nvSpPr>
                <p:spPr>
                  <a:xfrm>
                    <a:off x="4572000" y="1295400"/>
                    <a:ext cx="228600" cy="2286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4876800" y="1295400"/>
                    <a:ext cx="228600" cy="2286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5181600" y="1295400"/>
                    <a:ext cx="228600" cy="2286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5486400" y="1295400"/>
                    <a:ext cx="228600" cy="2286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>
                  <a:xfrm>
                    <a:off x="5772590" y="1295400"/>
                    <a:ext cx="228600" cy="2286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22" name="Halbbogen 14"/>
                <p:cNvSpPr/>
                <p:nvPr/>
              </p:nvSpPr>
              <p:spPr>
                <a:xfrm>
                  <a:off x="2739911" y="5535199"/>
                  <a:ext cx="1008806" cy="935186"/>
                </a:xfrm>
                <a:prstGeom prst="blockArc">
                  <a:avLst>
                    <a:gd name="adj1" fmla="val 10800000"/>
                    <a:gd name="adj2" fmla="val 10785072"/>
                    <a:gd name="adj3" fmla="val 11770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Halbbogen 15"/>
                <p:cNvSpPr/>
                <p:nvPr/>
              </p:nvSpPr>
              <p:spPr>
                <a:xfrm>
                  <a:off x="2739911" y="5535198"/>
                  <a:ext cx="1008806" cy="935186"/>
                </a:xfrm>
                <a:prstGeom prst="blockArc">
                  <a:avLst>
                    <a:gd name="adj1" fmla="val 10800000"/>
                    <a:gd name="adj2" fmla="val 12740639"/>
                    <a:gd name="adj3" fmla="val 12705"/>
                  </a:avLst>
                </a:prstGeom>
                <a:solidFill>
                  <a:schemeClr val="accent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Halbbogen 16"/>
                <p:cNvSpPr/>
                <p:nvPr/>
              </p:nvSpPr>
              <p:spPr>
                <a:xfrm>
                  <a:off x="2739911" y="5535199"/>
                  <a:ext cx="1008806" cy="935186"/>
                </a:xfrm>
                <a:prstGeom prst="blockArc">
                  <a:avLst>
                    <a:gd name="adj1" fmla="val 17458744"/>
                    <a:gd name="adj2" fmla="val 18856867"/>
                    <a:gd name="adj3" fmla="val 10801"/>
                  </a:avLst>
                </a:prstGeom>
                <a:solidFill>
                  <a:schemeClr val="accent4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Halbbogen 17"/>
                <p:cNvSpPr/>
                <p:nvPr/>
              </p:nvSpPr>
              <p:spPr>
                <a:xfrm>
                  <a:off x="2739911" y="5535198"/>
                  <a:ext cx="1008806" cy="935186"/>
                </a:xfrm>
                <a:prstGeom prst="blockArc">
                  <a:avLst>
                    <a:gd name="adj1" fmla="val 751651"/>
                    <a:gd name="adj2" fmla="val 1932040"/>
                    <a:gd name="adj3" fmla="val 11077"/>
                  </a:avLst>
                </a:prstGeom>
                <a:solidFill>
                  <a:schemeClr val="accent6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Halbbogen 18"/>
                <p:cNvSpPr/>
                <p:nvPr/>
              </p:nvSpPr>
              <p:spPr>
                <a:xfrm>
                  <a:off x="2739911" y="5535198"/>
                  <a:ext cx="1008806" cy="935186"/>
                </a:xfrm>
                <a:prstGeom prst="blockArc">
                  <a:avLst>
                    <a:gd name="adj1" fmla="val 4810307"/>
                    <a:gd name="adj2" fmla="val 6551500"/>
                    <a:gd name="adj3" fmla="val 10919"/>
                  </a:avLst>
                </a:prstGeom>
                <a:solidFill>
                  <a:schemeClr val="accent5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mtClean="0">
                      <a:solidFill>
                        <a:schemeClr val="tx1"/>
                      </a:solidFill>
                    </a:rPr>
                    <a:t>         </a:t>
                  </a: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Halbbogen 19"/>
                <p:cNvSpPr/>
                <p:nvPr/>
              </p:nvSpPr>
              <p:spPr>
                <a:xfrm>
                  <a:off x="2739911" y="5535199"/>
                  <a:ext cx="1008806" cy="935186"/>
                </a:xfrm>
                <a:prstGeom prst="blockArc">
                  <a:avLst>
                    <a:gd name="adj1" fmla="val 13720694"/>
                    <a:gd name="adj2" fmla="val 15136530"/>
                    <a:gd name="adj3" fmla="val 12966"/>
                  </a:avLst>
                </a:prstGeom>
                <a:solidFill>
                  <a:schemeClr val="accent2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Halbbogen 20"/>
                <p:cNvSpPr/>
                <p:nvPr/>
              </p:nvSpPr>
              <p:spPr>
                <a:xfrm>
                  <a:off x="2739911" y="5523628"/>
                  <a:ext cx="1008806" cy="935186"/>
                </a:xfrm>
                <a:prstGeom prst="blockArc">
                  <a:avLst>
                    <a:gd name="adj1" fmla="val 15867138"/>
                    <a:gd name="adj2" fmla="val 17028572"/>
                    <a:gd name="adj3" fmla="val 13580"/>
                  </a:avLst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Halbbogen 21"/>
                <p:cNvSpPr/>
                <p:nvPr/>
              </p:nvSpPr>
              <p:spPr>
                <a:xfrm>
                  <a:off x="2739911" y="5523628"/>
                  <a:ext cx="1008806" cy="935186"/>
                </a:xfrm>
                <a:prstGeom prst="blockArc">
                  <a:avLst>
                    <a:gd name="adj1" fmla="val 19173412"/>
                    <a:gd name="adj2" fmla="val 20429719"/>
                    <a:gd name="adj3" fmla="val 11727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Halbbogen 22"/>
                <p:cNvSpPr/>
                <p:nvPr/>
              </p:nvSpPr>
              <p:spPr>
                <a:xfrm>
                  <a:off x="2739911" y="5535198"/>
                  <a:ext cx="1008806" cy="935186"/>
                </a:xfrm>
                <a:prstGeom prst="blockArc">
                  <a:avLst>
                    <a:gd name="adj1" fmla="val 21001633"/>
                    <a:gd name="adj2" fmla="val 493343"/>
                    <a:gd name="adj3" fmla="val 10580"/>
                  </a:avLst>
                </a:prstGeom>
                <a:solidFill>
                  <a:schemeClr val="tx2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Halbbogen 23"/>
                <p:cNvSpPr/>
                <p:nvPr/>
              </p:nvSpPr>
              <p:spPr>
                <a:xfrm>
                  <a:off x="2739911" y="5510913"/>
                  <a:ext cx="1008806" cy="935186"/>
                </a:xfrm>
                <a:prstGeom prst="blockArc">
                  <a:avLst>
                    <a:gd name="adj1" fmla="val 2669390"/>
                    <a:gd name="adj2" fmla="val 4273595"/>
                    <a:gd name="adj3" fmla="val 9983"/>
                  </a:avLst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Halbbogen 24"/>
                <p:cNvSpPr/>
                <p:nvPr/>
              </p:nvSpPr>
              <p:spPr>
                <a:xfrm>
                  <a:off x="2739911" y="5510913"/>
                  <a:ext cx="1008806" cy="935186"/>
                </a:xfrm>
                <a:prstGeom prst="blockArc">
                  <a:avLst>
                    <a:gd name="adj1" fmla="val 8388957"/>
                    <a:gd name="adj2" fmla="val 10114101"/>
                    <a:gd name="adj3" fmla="val 12057"/>
                  </a:avLst>
                </a:prstGeom>
                <a:solidFill>
                  <a:srgbClr val="660066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34" name="Gruppierung 26"/>
                <p:cNvGrpSpPr/>
                <p:nvPr/>
              </p:nvGrpSpPr>
              <p:grpSpPr>
                <a:xfrm>
                  <a:off x="4041144" y="5557285"/>
                  <a:ext cx="1008806" cy="935187"/>
                  <a:chOff x="4576771" y="2660403"/>
                  <a:chExt cx="1155615" cy="1078837"/>
                </a:xfrm>
              </p:grpSpPr>
              <p:sp>
                <p:nvSpPr>
                  <p:cNvPr id="36" name="Halbbogen 27"/>
                  <p:cNvSpPr/>
                  <p:nvPr/>
                </p:nvSpPr>
                <p:spPr>
                  <a:xfrm>
                    <a:off x="4576771" y="2660404"/>
                    <a:ext cx="1155615" cy="1078836"/>
                  </a:xfrm>
                  <a:prstGeom prst="blockArc">
                    <a:avLst>
                      <a:gd name="adj1" fmla="val 10800000"/>
                      <a:gd name="adj2" fmla="val 10785072"/>
                      <a:gd name="adj3" fmla="val 11770"/>
                    </a:avLst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Halbbogen 28"/>
                  <p:cNvSpPr/>
                  <p:nvPr/>
                </p:nvSpPr>
                <p:spPr>
                  <a:xfrm>
                    <a:off x="4576771" y="2660403"/>
                    <a:ext cx="1155615" cy="1078836"/>
                  </a:xfrm>
                  <a:prstGeom prst="blockArc">
                    <a:avLst>
                      <a:gd name="adj1" fmla="val 10800000"/>
                      <a:gd name="adj2" fmla="val 800653"/>
                      <a:gd name="adj3" fmla="val 11928"/>
                    </a:avLst>
                  </a:prstGeom>
                  <a:solidFill>
                    <a:schemeClr val="accent3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5" name="Textfeld 29"/>
                <p:cNvSpPr txBox="1"/>
                <p:nvPr/>
              </p:nvSpPr>
              <p:spPr>
                <a:xfrm>
                  <a:off x="4184703" y="5853912"/>
                  <a:ext cx="8644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plasmid</a:t>
                  </a:r>
                  <a:endParaRPr lang="en-US" sz="1400" dirty="0"/>
                </a:p>
              </p:txBody>
            </p:sp>
          </p:grpSp>
        </p:grpSp>
        <p:sp>
          <p:nvSpPr>
            <p:cNvPr id="56" name="TextBox 55"/>
            <p:cNvSpPr txBox="1"/>
            <p:nvPr/>
          </p:nvSpPr>
          <p:spPr>
            <a:xfrm flipH="1">
              <a:off x="3177260" y="3964594"/>
              <a:ext cx="11207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0000"/>
                  </a:solidFill>
                </a:rPr>
                <a:t>AQUA</a:t>
              </a:r>
              <a:endParaRPr lang="en-US" sz="2200" b="1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flipH="1">
              <a:off x="4276570" y="3964594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accent1"/>
                  </a:solidFill>
                </a:rPr>
                <a:t>QconCAT</a:t>
              </a:r>
              <a:endParaRPr 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5780051" y="3968239"/>
              <a:ext cx="863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/>
                  </a:solidFill>
                </a:rPr>
                <a:t>PSAQ</a:t>
              </a:r>
              <a:endParaRPr 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0" name="TextBox 10"/>
          <p:cNvSpPr txBox="1"/>
          <p:nvPr/>
        </p:nvSpPr>
        <p:spPr>
          <a:xfrm>
            <a:off x="488874" y="279850"/>
            <a:ext cx="60500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Label-based absolute protein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362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3164" y="268740"/>
            <a:ext cx="78183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bsolute quantification – internal single point calibration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03" name="Bild 108" descr="Picture 9.png"/>
          <p:cNvPicPr>
            <a:picLocks noChangeAspect="1"/>
          </p:cNvPicPr>
          <p:nvPr/>
        </p:nvPicPr>
        <p:blipFill rotWithShape="1">
          <a:blip r:embed="rId4"/>
          <a:srcRect t="12292"/>
          <a:stretch/>
        </p:blipFill>
        <p:spPr>
          <a:xfrm>
            <a:off x="6049256" y="1077800"/>
            <a:ext cx="2557783" cy="1777526"/>
          </a:xfrm>
          <a:prstGeom prst="rect">
            <a:avLst/>
          </a:prstGeom>
        </p:spPr>
      </p:pic>
      <p:grpSp>
        <p:nvGrpSpPr>
          <p:cNvPr id="123" name="Gruppierung 111"/>
          <p:cNvGrpSpPr/>
          <p:nvPr/>
        </p:nvGrpSpPr>
        <p:grpSpPr>
          <a:xfrm>
            <a:off x="8038402" y="4583858"/>
            <a:ext cx="570445" cy="584776"/>
            <a:chOff x="7624233" y="4724400"/>
            <a:chExt cx="570445" cy="584776"/>
          </a:xfrm>
        </p:grpSpPr>
        <p:sp>
          <p:nvSpPr>
            <p:cNvPr id="124" name="Textfeld 112"/>
            <p:cNvSpPr txBox="1"/>
            <p:nvPr/>
          </p:nvSpPr>
          <p:spPr>
            <a:xfrm>
              <a:off x="7643225" y="4724400"/>
              <a:ext cx="551453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1.37 </a:t>
              </a:r>
            </a:p>
            <a:p>
              <a:r>
                <a:rPr lang="en-US" sz="1600" b="1" dirty="0" smtClean="0">
                  <a:solidFill>
                    <a:srgbClr val="FF0000"/>
                  </a:solidFill>
                </a:rPr>
                <a:t>fold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7624233" y="5211233"/>
              <a:ext cx="92942" cy="8524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uppierung 114"/>
          <p:cNvGrpSpPr/>
          <p:nvPr/>
        </p:nvGrpSpPr>
        <p:grpSpPr>
          <a:xfrm>
            <a:off x="6390915" y="3442379"/>
            <a:ext cx="2329531" cy="1684338"/>
            <a:chOff x="5978375" y="3602831"/>
            <a:chExt cx="2329531" cy="1684338"/>
          </a:xfrm>
        </p:grpSpPr>
        <p:grpSp>
          <p:nvGrpSpPr>
            <p:cNvPr id="127" name="Gruppierung 89"/>
            <p:cNvGrpSpPr/>
            <p:nvPr/>
          </p:nvGrpSpPr>
          <p:grpSpPr>
            <a:xfrm>
              <a:off x="5980899" y="3602831"/>
              <a:ext cx="2327007" cy="1684338"/>
              <a:chOff x="5980899" y="3602831"/>
              <a:chExt cx="2327007" cy="1684338"/>
            </a:xfrm>
          </p:grpSpPr>
          <p:grpSp>
            <p:nvGrpSpPr>
              <p:cNvPr id="130" name="Gruppierung 76"/>
              <p:cNvGrpSpPr/>
              <p:nvPr/>
            </p:nvGrpSpPr>
            <p:grpSpPr>
              <a:xfrm>
                <a:off x="5980899" y="3602831"/>
                <a:ext cx="2327007" cy="1684338"/>
                <a:chOff x="6289508" y="3602831"/>
                <a:chExt cx="2327007" cy="1684338"/>
              </a:xfrm>
            </p:grpSpPr>
            <p:cxnSp>
              <p:nvCxnSpPr>
                <p:cNvPr id="132" name="Gerade Verbindung 120"/>
                <p:cNvCxnSpPr/>
                <p:nvPr/>
              </p:nvCxnSpPr>
              <p:spPr>
                <a:xfrm flipV="1">
                  <a:off x="6289508" y="3602831"/>
                  <a:ext cx="2327007" cy="1684338"/>
                </a:xfrm>
                <a:prstGeom prst="line">
                  <a:avLst/>
                </a:prstGeom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Gerade Verbindung 121"/>
                <p:cNvCxnSpPr/>
                <p:nvPr/>
              </p:nvCxnSpPr>
              <p:spPr>
                <a:xfrm rot="10800000">
                  <a:off x="6327598" y="4076700"/>
                  <a:ext cx="1704316" cy="1588"/>
                </a:xfrm>
                <a:prstGeom prst="line">
                  <a:avLst/>
                </a:pr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Gerade Verbindung 122"/>
                <p:cNvCxnSpPr/>
                <p:nvPr/>
              </p:nvCxnSpPr>
              <p:spPr>
                <a:xfrm rot="5400000">
                  <a:off x="7367521" y="4633980"/>
                  <a:ext cx="1230447" cy="1588"/>
                </a:xfrm>
                <a:prstGeom prst="line">
                  <a:avLst/>
                </a:pr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Rechteck 119"/>
              <p:cNvSpPr/>
              <p:nvPr/>
            </p:nvSpPr>
            <p:spPr>
              <a:xfrm rot="18824270">
                <a:off x="7614766" y="4019193"/>
                <a:ext cx="90044" cy="8966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8" name="Textfeld 116"/>
            <p:cNvSpPr txBox="1"/>
            <p:nvPr/>
          </p:nvSpPr>
          <p:spPr>
            <a:xfrm>
              <a:off x="5985147" y="3738146"/>
              <a:ext cx="9903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68.5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fmol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5978375" y="4042833"/>
              <a:ext cx="92942" cy="8524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uppierung 54"/>
          <p:cNvGrpSpPr/>
          <p:nvPr/>
        </p:nvGrpSpPr>
        <p:grpSpPr>
          <a:xfrm>
            <a:off x="768383" y="1257243"/>
            <a:ext cx="4742280" cy="1464417"/>
            <a:chOff x="499499" y="3257305"/>
            <a:chExt cx="8263501" cy="3219695"/>
          </a:xfrm>
        </p:grpSpPr>
        <p:pic>
          <p:nvPicPr>
            <p:cNvPr id="137" name="Bild 47" descr="Picture 6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9499" y="3257305"/>
              <a:ext cx="3965821" cy="3219695"/>
            </a:xfrm>
            <a:prstGeom prst="rect">
              <a:avLst/>
            </a:prstGeom>
          </p:spPr>
        </p:pic>
        <p:pic>
          <p:nvPicPr>
            <p:cNvPr id="138" name="Bild 48" descr="Picture 8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97102" y="3291278"/>
              <a:ext cx="3965898" cy="3185721"/>
            </a:xfrm>
            <a:prstGeom prst="rect">
              <a:avLst/>
            </a:prstGeom>
          </p:spPr>
        </p:pic>
      </p:grpSp>
      <p:sp>
        <p:nvSpPr>
          <p:cNvPr id="139" name="TextBox 138"/>
          <p:cNvSpPr txBox="1"/>
          <p:nvPr/>
        </p:nvSpPr>
        <p:spPr>
          <a:xfrm>
            <a:off x="3003219" y="869492"/>
            <a:ext cx="2733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r</a:t>
            </a:r>
            <a:r>
              <a:rPr lang="en-US" sz="1600" dirty="0" smtClean="0">
                <a:solidFill>
                  <a:srgbClr val="0000FF"/>
                </a:solidFill>
              </a:rPr>
              <a:t>eference peptide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(heavy)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29234" y="877705"/>
            <a:ext cx="2733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endogenous peptide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(light)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3901" y="1208047"/>
            <a:ext cx="2465411" cy="1513614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3234704" y="1216259"/>
            <a:ext cx="2275960" cy="1505401"/>
          </a:xfrm>
          <a:prstGeom prst="rect">
            <a:avLst/>
          </a:prstGeom>
          <a:noFill/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536990" y="2990389"/>
            <a:ext cx="3486150" cy="2943781"/>
            <a:chOff x="5536990" y="3109805"/>
            <a:chExt cx="3486150" cy="2943781"/>
          </a:xfrm>
        </p:grpSpPr>
        <p:grpSp>
          <p:nvGrpSpPr>
            <p:cNvPr id="72" name="Gruppierung 55"/>
            <p:cNvGrpSpPr/>
            <p:nvPr/>
          </p:nvGrpSpPr>
          <p:grpSpPr>
            <a:xfrm>
              <a:off x="5536990" y="3310386"/>
              <a:ext cx="3486150" cy="2743200"/>
              <a:chOff x="5124450" y="3352800"/>
              <a:chExt cx="3486150" cy="2743200"/>
            </a:xfrm>
          </p:grpSpPr>
          <p:grpSp>
            <p:nvGrpSpPr>
              <p:cNvPr id="78" name="Gruppierung 82"/>
              <p:cNvGrpSpPr/>
              <p:nvPr/>
            </p:nvGrpSpPr>
            <p:grpSpPr>
              <a:xfrm>
                <a:off x="5124450" y="3352800"/>
                <a:ext cx="3486150" cy="2743200"/>
                <a:chOff x="5124450" y="3352800"/>
                <a:chExt cx="3486150" cy="2743200"/>
              </a:xfrm>
            </p:grpSpPr>
            <p:graphicFrame>
              <p:nvGraphicFramePr>
                <p:cNvPr id="97" name="Diagramm 59"/>
                <p:cNvGraphicFramePr/>
                <p:nvPr>
                  <p:extLst>
                    <p:ext uri="{D42A27DB-BD31-4B8C-83A1-F6EECF244321}">
                      <p14:modId xmlns:p14="http://schemas.microsoft.com/office/powerpoint/2010/main" val="2122427811"/>
                    </p:ext>
                  </p:extLst>
                </p:nvPr>
              </p:nvGraphicFramePr>
              <p:xfrm>
                <a:off x="5124450" y="3352800"/>
                <a:ext cx="348615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  <p:grpSp>
              <p:nvGrpSpPr>
                <p:cNvPr id="98" name="Gruppierung 81"/>
                <p:cNvGrpSpPr/>
                <p:nvPr/>
              </p:nvGrpSpPr>
              <p:grpSpPr>
                <a:xfrm>
                  <a:off x="5967143" y="4076700"/>
                  <a:ext cx="1259390" cy="1174885"/>
                  <a:chOff x="5967143" y="4076700"/>
                  <a:chExt cx="1259390" cy="1174885"/>
                </a:xfrm>
              </p:grpSpPr>
              <p:sp>
                <p:nvSpPr>
                  <p:cNvPr id="100" name="Textfeld 61"/>
                  <p:cNvSpPr txBox="1"/>
                  <p:nvPr/>
                </p:nvSpPr>
                <p:spPr>
                  <a:xfrm>
                    <a:off x="5967143" y="4076700"/>
                    <a:ext cx="831578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 smtClean="0">
                        <a:solidFill>
                          <a:srgbClr val="0000FF"/>
                        </a:solidFill>
                      </a:rPr>
                      <a:t>50 </a:t>
                    </a:r>
                    <a:r>
                      <a:rPr lang="en-US" sz="1600" b="1" dirty="0" err="1" smtClean="0">
                        <a:solidFill>
                          <a:srgbClr val="0000FF"/>
                        </a:solidFill>
                      </a:rPr>
                      <a:t>fmol</a:t>
                    </a:r>
                    <a:endParaRPr lang="en-US" sz="1600" b="1" dirty="0">
                      <a:solidFill>
                        <a:srgbClr val="0000FF"/>
                      </a:solidFill>
                    </a:endParaRPr>
                  </a:p>
                </p:txBody>
              </p:sp>
              <p:cxnSp>
                <p:nvCxnSpPr>
                  <p:cNvPr id="101" name="Gerade Verbindung 62"/>
                  <p:cNvCxnSpPr/>
                  <p:nvPr/>
                </p:nvCxnSpPr>
                <p:spPr>
                  <a:xfrm rot="10800000">
                    <a:off x="6032733" y="4381500"/>
                    <a:ext cx="1193800" cy="1588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Gerade Verbindung 63"/>
                  <p:cNvCxnSpPr/>
                  <p:nvPr/>
                </p:nvCxnSpPr>
                <p:spPr>
                  <a:xfrm rot="16200000" flipH="1">
                    <a:off x="6788243" y="4817336"/>
                    <a:ext cx="868496" cy="1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5" name="Oval 94"/>
              <p:cNvSpPr/>
              <p:nvPr/>
            </p:nvSpPr>
            <p:spPr>
              <a:xfrm>
                <a:off x="7179692" y="5242751"/>
                <a:ext cx="92942" cy="852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5980899" y="4340467"/>
                <a:ext cx="92942" cy="852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410085" y="3109805"/>
              <a:ext cx="21696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/>
                  <a:cs typeface="Arial"/>
                </a:rPr>
                <a:t>Single point calibration 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5110" y="5525239"/>
            <a:ext cx="10101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Assumptions of internal single point calibration: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latin typeface="Arial"/>
                <a:cs typeface="Arial"/>
              </a:rPr>
              <a:t>Measurements are carried out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</a:rPr>
              <a:t>within the linear dynamic range </a:t>
            </a:r>
            <a:r>
              <a:rPr lang="en-US" sz="1800" dirty="0">
                <a:latin typeface="Arial"/>
                <a:cs typeface="Arial"/>
              </a:rPr>
              <a:t>of the mass </a:t>
            </a:r>
            <a:r>
              <a:rPr lang="en-US" sz="1800" dirty="0" smtClean="0">
                <a:latin typeface="Arial"/>
                <a:cs typeface="Arial"/>
              </a:rPr>
              <a:t>spectrometer</a:t>
            </a:r>
          </a:p>
        </p:txBody>
      </p:sp>
      <p:sp>
        <p:nvSpPr>
          <p:cNvPr id="42" name="Down Arrow 41"/>
          <p:cNvSpPr/>
          <p:nvPr/>
        </p:nvSpPr>
        <p:spPr>
          <a:xfrm rot="16200000">
            <a:off x="5721833" y="1768895"/>
            <a:ext cx="291258" cy="26165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feld 110"/>
          <p:cNvSpPr txBox="1"/>
          <p:nvPr/>
        </p:nvSpPr>
        <p:spPr>
          <a:xfrm>
            <a:off x="6499401" y="844865"/>
            <a:ext cx="15568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ratio light/heavy</a:t>
            </a:r>
          </a:p>
          <a:p>
            <a:r>
              <a:rPr lang="en-US" sz="1600" dirty="0" smtClean="0"/>
              <a:t> = </a:t>
            </a:r>
            <a:r>
              <a:rPr lang="en-US" sz="1600" b="1" dirty="0" smtClean="0">
                <a:solidFill>
                  <a:srgbClr val="FF0000"/>
                </a:solidFill>
              </a:rPr>
              <a:t>1.37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78918" y="2881990"/>
            <a:ext cx="4631745" cy="1177335"/>
            <a:chOff x="878918" y="2881990"/>
            <a:chExt cx="4631745" cy="1177335"/>
          </a:xfrm>
        </p:grpSpPr>
        <p:grpSp>
          <p:nvGrpSpPr>
            <p:cNvPr id="7" name="Group 6"/>
            <p:cNvGrpSpPr/>
            <p:nvPr/>
          </p:nvGrpSpPr>
          <p:grpSpPr>
            <a:xfrm>
              <a:off x="3364119" y="2881990"/>
              <a:ext cx="2146544" cy="906075"/>
              <a:chOff x="3364119" y="2881990"/>
              <a:chExt cx="2146544" cy="906075"/>
            </a:xfrm>
          </p:grpSpPr>
          <p:sp>
            <p:nvSpPr>
              <p:cNvPr id="142" name="TextBox 141"/>
              <p:cNvSpPr txBox="1"/>
              <p:nvPr/>
            </p:nvSpPr>
            <p:spPr>
              <a:xfrm>
                <a:off x="3364119" y="3203289"/>
                <a:ext cx="2146544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00FF"/>
                    </a:solidFill>
                  </a:rPr>
                  <a:t>s</a:t>
                </a:r>
                <a:r>
                  <a:rPr lang="en-US" sz="1600" b="1" dirty="0" smtClean="0">
                    <a:solidFill>
                      <a:srgbClr val="0000FF"/>
                    </a:solidFill>
                  </a:rPr>
                  <a:t>pike-in concentration</a:t>
                </a:r>
              </a:p>
              <a:p>
                <a:pPr algn="ctr"/>
                <a:r>
                  <a:rPr lang="en-US" sz="1600" b="1" dirty="0" smtClean="0">
                    <a:solidFill>
                      <a:srgbClr val="0000FF"/>
                    </a:solidFill>
                  </a:rPr>
                  <a:t>50 </a:t>
                </a:r>
                <a:r>
                  <a:rPr lang="en-US" sz="1600" b="1" dirty="0" err="1" smtClean="0">
                    <a:solidFill>
                      <a:srgbClr val="0000FF"/>
                    </a:solidFill>
                  </a:rPr>
                  <a:t>fmol</a:t>
                </a:r>
                <a:endParaRPr 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3" name="Down Arrow 142"/>
              <p:cNvSpPr/>
              <p:nvPr/>
            </p:nvSpPr>
            <p:spPr>
              <a:xfrm flipH="1">
                <a:off x="4169050" y="2881990"/>
                <a:ext cx="458319" cy="287059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878918" y="2982107"/>
              <a:ext cx="248520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Arial"/>
                  <a:cs typeface="Arial"/>
                </a:rPr>
                <a:t>Absolute quantification 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requires </a:t>
              </a:r>
              <a:r>
                <a:rPr lang="en-US" sz="1600" dirty="0">
                  <a:solidFill>
                    <a:srgbClr val="FF0000"/>
                  </a:solidFill>
                  <a:latin typeface="Arial"/>
                  <a:cs typeface="Arial"/>
                </a:rPr>
                <a:t>comparison to a </a:t>
              </a:r>
              <a:r>
                <a:rPr lang="en-US" sz="1600" b="1" dirty="0">
                  <a:solidFill>
                    <a:srgbClr val="FF0000"/>
                  </a:solidFill>
                  <a:latin typeface="Arial"/>
                  <a:cs typeface="Arial"/>
                </a:rPr>
                <a:t>reference</a:t>
              </a:r>
              <a:r>
                <a:rPr lang="en-US" sz="1600" dirty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molecule </a:t>
              </a:r>
              <a:r>
                <a:rPr lang="en-US" sz="1600" dirty="0">
                  <a:solidFill>
                    <a:srgbClr val="FF0000"/>
                  </a:solidFill>
                  <a:latin typeface="Arial"/>
                  <a:cs typeface="Arial"/>
                </a:rPr>
                <a:t>at a </a:t>
              </a:r>
              <a:r>
                <a:rPr lang="en-US" sz="1600" b="1" dirty="0">
                  <a:solidFill>
                    <a:srgbClr val="FF0000"/>
                  </a:solidFill>
                  <a:latin typeface="Arial"/>
                  <a:cs typeface="Arial"/>
                </a:rPr>
                <a:t>known </a:t>
              </a:r>
              <a:r>
                <a:rPr lang="en-US" sz="16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concentration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.</a:t>
              </a:r>
              <a:endParaRPr lang="de-CH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130249" y="6147755"/>
            <a:ext cx="8888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>
                <a:latin typeface="Arial"/>
                <a:cs typeface="Arial"/>
              </a:rPr>
              <a:t>Linear correlation between MS signal intensity </a:t>
            </a:r>
            <a:r>
              <a:rPr lang="en-US" sz="1800" dirty="0" smtClean="0">
                <a:latin typeface="Arial"/>
                <a:cs typeface="Arial"/>
              </a:rPr>
              <a:t>and absolute concentration with </a:t>
            </a:r>
            <a:r>
              <a:rPr lang="en-US" sz="1800" dirty="0">
                <a:latin typeface="Arial"/>
                <a:cs typeface="Arial"/>
              </a:rPr>
              <a:t>a </a:t>
            </a:r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dirty="0" smtClean="0">
                <a:latin typeface="Arial"/>
                <a:cs typeface="Arial"/>
              </a:rPr>
              <a:t>    </a:t>
            </a: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slope </a:t>
            </a:r>
            <a:r>
              <a:rPr lang="en-US" sz="1800" b="1" dirty="0">
                <a:solidFill>
                  <a:srgbClr val="4F81BD"/>
                </a:solidFill>
                <a:latin typeface="Arial"/>
                <a:cs typeface="Arial"/>
              </a:rPr>
              <a:t>of 1 and an axis intercept of </a:t>
            </a: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0.</a:t>
            </a:r>
            <a:endParaRPr lang="en-US" sz="1800" b="1" dirty="0">
              <a:solidFill>
                <a:srgbClr val="4F81B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90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8564" y="268228"/>
            <a:ext cx="78185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bsolute quantification – multiple point calibration curve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44745" y="996419"/>
            <a:ext cx="6613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Work with dilution series of isotope-labeled reference peptides/proteins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1983" y="4218236"/>
            <a:ext cx="9582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/>
                </a:solidFill>
                <a:latin typeface="Arial"/>
                <a:cs typeface="Arial"/>
                <a:sym typeface="Wingdings"/>
              </a:rPr>
              <a:t>Advantages of multiple point calibration: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  <a:sym typeface="Wingdings"/>
              </a:rPr>
              <a:t>You c</a:t>
            </a:r>
            <a:r>
              <a:rPr lang="en-US" sz="1600" dirty="0" smtClean="0">
                <a:latin typeface="Arial"/>
                <a:cs typeface="Arial"/>
              </a:rPr>
              <a:t>an </a:t>
            </a:r>
            <a:r>
              <a:rPr lang="en-US" sz="1600" b="1" dirty="0" smtClean="0">
                <a:latin typeface="Arial"/>
                <a:cs typeface="Arial"/>
              </a:rPr>
              <a:t>account</a:t>
            </a:r>
            <a:r>
              <a:rPr lang="en-US" sz="1600" dirty="0" smtClean="0">
                <a:latin typeface="Arial"/>
                <a:cs typeface="Arial"/>
              </a:rPr>
              <a:t> for linear peptide responses which </a:t>
            </a:r>
            <a:r>
              <a:rPr lang="en-US" sz="1600" b="1" dirty="0" smtClean="0">
                <a:latin typeface="Arial"/>
                <a:cs typeface="Arial"/>
              </a:rPr>
              <a:t>do NOT have slope </a:t>
            </a:r>
            <a:r>
              <a:rPr lang="en-US" sz="1600" b="1" dirty="0">
                <a:latin typeface="Arial"/>
                <a:cs typeface="Arial"/>
              </a:rPr>
              <a:t>=</a:t>
            </a:r>
            <a:r>
              <a:rPr lang="en-US" sz="1600" b="1" dirty="0" smtClean="0">
                <a:latin typeface="Arial"/>
                <a:cs typeface="Arial"/>
              </a:rPr>
              <a:t> 1 </a:t>
            </a:r>
            <a:r>
              <a:rPr lang="en-US" sz="1600" dirty="0" smtClean="0">
                <a:latin typeface="Arial"/>
                <a:cs typeface="Arial"/>
              </a:rPr>
              <a:t>and</a:t>
            </a:r>
            <a:r>
              <a:rPr lang="en-US" sz="1600" b="1" dirty="0" smtClean="0">
                <a:latin typeface="Arial"/>
                <a:cs typeface="Arial"/>
              </a:rPr>
              <a:t> axis intercept </a:t>
            </a:r>
            <a:r>
              <a:rPr lang="en-US" sz="1600" b="1" dirty="0">
                <a:latin typeface="Arial"/>
                <a:cs typeface="Arial"/>
              </a:rPr>
              <a:t>=</a:t>
            </a:r>
            <a:r>
              <a:rPr lang="en-US" sz="1600" b="1" dirty="0" smtClean="0">
                <a:latin typeface="Arial"/>
                <a:cs typeface="Arial"/>
              </a:rPr>
              <a:t> 0</a:t>
            </a:r>
          </a:p>
          <a:p>
            <a:r>
              <a:rPr lang="en-US" sz="1600" dirty="0" smtClean="0">
                <a:latin typeface="Arial"/>
                <a:cs typeface="Arial"/>
              </a:rPr>
              <a:t>			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983" y="4847879"/>
            <a:ext cx="923356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  <a:latin typeface="Arial"/>
                <a:cs typeface="Arial"/>
              </a:rPr>
              <a:t>Limitations </a:t>
            </a:r>
            <a:r>
              <a:rPr lang="en-US" sz="1600" b="1" dirty="0">
                <a:solidFill>
                  <a:schemeClr val="accent2"/>
                </a:solidFill>
                <a:latin typeface="Arial"/>
                <a:cs typeface="Arial"/>
                <a:sym typeface="Wingdings"/>
              </a:rPr>
              <a:t>of multiple point calibration</a:t>
            </a:r>
            <a:r>
              <a:rPr lang="en-US" sz="1600" b="1" dirty="0" smtClean="0">
                <a:solidFill>
                  <a:schemeClr val="accent2"/>
                </a:solidFill>
                <a:latin typeface="Arial"/>
                <a:cs typeface="Arial"/>
              </a:rPr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  <a:sym typeface="Wingdings"/>
              </a:rPr>
              <a:t>Requires 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multiple injections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(time and sample investment)</a:t>
            </a:r>
          </a:p>
        </p:txBody>
      </p:sp>
      <p:sp>
        <p:nvSpPr>
          <p:cNvPr id="2" name="Rectangle 1"/>
          <p:cNvSpPr/>
          <p:nvPr/>
        </p:nvSpPr>
        <p:spPr>
          <a:xfrm>
            <a:off x="211672" y="5649421"/>
            <a:ext cx="958216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4F81BD"/>
                </a:solidFill>
                <a:latin typeface="Arial"/>
                <a:cs typeface="Arial"/>
                <a:sym typeface="Wingdings"/>
              </a:rPr>
              <a:t>Best</a:t>
            </a:r>
            <a:r>
              <a:rPr lang="en-US" sz="1600" dirty="0" smtClean="0">
                <a:solidFill>
                  <a:srgbClr val="4F81BD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Generate an </a:t>
            </a:r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external </a:t>
            </a:r>
            <a:r>
              <a:rPr lang="en-US" sz="16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calibration </a:t>
            </a:r>
            <a:r>
              <a:rPr lang="en-US" sz="1600" b="1" dirty="0" smtClean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curve once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and use the obtained linear equation for absolute quantification </a:t>
            </a:r>
            <a:endParaRPr lang="en-US" sz="1600" b="1" dirty="0">
              <a:latin typeface="Arial"/>
              <a:cs typeface="Arial"/>
              <a:sym typeface="Wingding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963774" y="1453109"/>
            <a:ext cx="5167327" cy="2263448"/>
            <a:chOff x="1847349" y="2578100"/>
            <a:chExt cx="5975852" cy="2679701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/>
            <a:srcRect l="11236" t="21991" r="29707" b="31184"/>
            <a:stretch/>
          </p:blipFill>
          <p:spPr>
            <a:xfrm>
              <a:off x="1847349" y="2578100"/>
              <a:ext cx="5975852" cy="2679701"/>
            </a:xfrm>
            <a:prstGeom prst="rect">
              <a:avLst/>
            </a:prstGeom>
          </p:spPr>
        </p:pic>
        <p:cxnSp>
          <p:nvCxnSpPr>
            <p:cNvPr id="33" name="Straight Arrow Connector 32"/>
            <p:cNvCxnSpPr/>
            <p:nvPr/>
          </p:nvCxnSpPr>
          <p:spPr>
            <a:xfrm flipV="1">
              <a:off x="2603500" y="2578100"/>
              <a:ext cx="0" cy="24003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2463800" y="4864101"/>
              <a:ext cx="535940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322235" y="4876800"/>
              <a:ext cx="0" cy="1016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045201" y="4864101"/>
              <a:ext cx="0" cy="1016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696201" y="4864101"/>
              <a:ext cx="0" cy="1016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2463800" y="3462867"/>
              <a:ext cx="14816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3857167" y="3675103"/>
            <a:ext cx="2139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c</a:t>
            </a:r>
            <a:r>
              <a:rPr lang="en-US" sz="1600" dirty="0" smtClean="0">
                <a:latin typeface="Arial"/>
                <a:cs typeface="Arial"/>
              </a:rPr>
              <a:t>oncentration, </a:t>
            </a:r>
            <a:r>
              <a:rPr lang="en-US" sz="1600" dirty="0" err="1" smtClean="0">
                <a:latin typeface="Arial"/>
                <a:cs typeface="Arial"/>
              </a:rPr>
              <a:t>fmol</a:t>
            </a:r>
            <a:r>
              <a:rPr lang="en-US" sz="1600" dirty="0" smtClean="0">
                <a:latin typeface="Arial"/>
                <a:cs typeface="Arial"/>
              </a:rPr>
              <a:t>/µl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1359088" y="2383084"/>
            <a:ext cx="937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intensity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55115" y="2139613"/>
            <a:ext cx="1883122" cy="6771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inear equation:</a:t>
            </a:r>
          </a:p>
          <a:p>
            <a:r>
              <a:rPr lang="en-US" dirty="0" smtClean="0"/>
              <a:t>y = 2.2E</a:t>
            </a:r>
            <a:r>
              <a:rPr lang="en-US" baseline="30000" dirty="0" smtClean="0"/>
              <a:t>6</a:t>
            </a:r>
            <a:r>
              <a:rPr lang="en-US" dirty="0" smtClean="0"/>
              <a:t>x – 1.4E</a:t>
            </a:r>
            <a:r>
              <a:rPr lang="en-US" baseline="30000" dirty="0" smtClean="0"/>
              <a:t>5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67527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207752" y="1392851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SILAC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7058154" y="238970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ICAT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3515114" y="415562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6"/>
                </a:solidFill>
              </a:rPr>
              <a:t>mTRAQ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4515174" y="1585211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4"/>
                </a:solidFill>
              </a:rPr>
              <a:t>i</a:t>
            </a:r>
            <a:r>
              <a:rPr lang="en-US" sz="2800" b="1" dirty="0" err="1" smtClean="0">
                <a:solidFill>
                  <a:schemeClr val="accent4"/>
                </a:solidFill>
              </a:rPr>
              <a:t>TRAQ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703479" y="47452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ICPL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085034" y="497738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515053" y="2417208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3339722" y="315438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7553956" y="4155623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504D"/>
                </a:solidFill>
              </a:rPr>
              <a:t>Super-SILAC</a:t>
            </a:r>
            <a:endParaRPr lang="en-US" sz="2000" b="1" dirty="0">
              <a:solidFill>
                <a:srgbClr val="C0504D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7058154" y="5403195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5362833" y="414950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pREST</a:t>
            </a:r>
            <a:endParaRPr lang="en-US" sz="2000" b="1" dirty="0"/>
          </a:p>
        </p:txBody>
      </p:sp>
      <p:sp>
        <p:nvSpPr>
          <p:cNvPr id="41" name="TextBox 40"/>
          <p:cNvSpPr txBox="1"/>
          <p:nvPr/>
        </p:nvSpPr>
        <p:spPr>
          <a:xfrm flipH="1">
            <a:off x="4758135" y="254369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2236028" y="474527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NSAF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703476" y="210843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7210554" y="1392850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8401617" y="2531979"/>
            <a:ext cx="847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</a:rPr>
              <a:t>PAI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1083633" y="5786679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64A2"/>
                </a:solidFill>
              </a:rPr>
              <a:t>TMT</a:t>
            </a:r>
            <a:endParaRPr lang="en-US" sz="2800" b="1" dirty="0">
              <a:solidFill>
                <a:srgbClr val="8064A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2571617" y="1192796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876297" y="3323661"/>
            <a:ext cx="169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6"/>
                </a:solidFill>
              </a:rPr>
              <a:t>15</a:t>
            </a:r>
            <a:r>
              <a:rPr lang="en-US" sz="2400" b="1" dirty="0">
                <a:solidFill>
                  <a:schemeClr val="accent6"/>
                </a:solidFill>
              </a:rPr>
              <a:t>N</a:t>
            </a:r>
            <a:r>
              <a:rPr lang="en-US" sz="2400" b="1" dirty="0" smtClean="0">
                <a:solidFill>
                  <a:schemeClr val="accent6"/>
                </a:solidFill>
              </a:rPr>
              <a:t>-labeling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5223292" y="3431383"/>
            <a:ext cx="2624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Dimethyl-labeling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5515233" y="992740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4F81BD"/>
                </a:solidFill>
              </a:rPr>
              <a:t>SpikeTides</a:t>
            </a:r>
            <a:endParaRPr lang="en-US" sz="2000" b="1" dirty="0">
              <a:solidFill>
                <a:srgbClr val="4F81BD"/>
              </a:solidFill>
            </a:endParaRPr>
          </a:p>
        </p:txBody>
      </p:sp>
      <p:pic>
        <p:nvPicPr>
          <p:cNvPr id="28" name="Picture 27" descr="Fragezeich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838" y="1672254"/>
            <a:ext cx="4633260" cy="385799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 flipH="1">
            <a:off x="4515174" y="5907055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Label-free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27" name="Textfeld 9"/>
          <p:cNvSpPr txBox="1"/>
          <p:nvPr/>
        </p:nvSpPr>
        <p:spPr>
          <a:xfrm>
            <a:off x="398576" y="286184"/>
            <a:ext cx="6281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The multitude of quantitative MS-applications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29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874" y="279850"/>
            <a:ext cx="87847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Isotope-labeled absolute quantification supported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908360" y="5223461"/>
            <a:ext cx="6804611" cy="338554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u="sng" dirty="0">
                <a:latin typeface="Arial"/>
                <a:cs typeface="Arial"/>
                <a:hlinkClick r:id="rId4"/>
              </a:rPr>
              <a:t>https://skyline.gs.washington.edu/labkey/tutorial_absolute_quant.url</a:t>
            </a:r>
            <a:endParaRPr lang="de-DE" sz="1600" dirty="0">
              <a:latin typeface="Arial"/>
              <a:cs typeface="Arial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/>
          <a:srcRect l="11849" t="21278" r="58099" b="1806"/>
          <a:stretch/>
        </p:blipFill>
        <p:spPr>
          <a:xfrm>
            <a:off x="3114587" y="927550"/>
            <a:ext cx="4150585" cy="4253775"/>
          </a:xfrm>
          <a:prstGeom prst="rect">
            <a:avLst/>
          </a:prstGeom>
        </p:spPr>
      </p:pic>
      <p:sp>
        <p:nvSpPr>
          <p:cNvPr id="57" name="Rechteck 56"/>
          <p:cNvSpPr/>
          <p:nvPr/>
        </p:nvSpPr>
        <p:spPr>
          <a:xfrm>
            <a:off x="199539" y="5914616"/>
            <a:ext cx="9483653" cy="584776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New implementations for </a:t>
            </a:r>
            <a:r>
              <a:rPr lang="en-GB" sz="1600" b="1" dirty="0" smtClean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s</a:t>
            </a:r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ingle point and multiple point calibration curves </a:t>
            </a:r>
          </a:p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are already available in </a:t>
            </a:r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Skyline-daily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are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 soon in Skyline public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60560" y="1075013"/>
            <a:ext cx="2896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Current Skyline Tutorial online available:</a:t>
            </a:r>
            <a:endParaRPr lang="en-GB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34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874" y="279850"/>
            <a:ext cx="90422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Arial"/>
                <a:cs typeface="Arial"/>
              </a:rPr>
              <a:t>Internal single-point absolute quantification supported within Skyline</a:t>
            </a:r>
            <a:endParaRPr lang="en-US" sz="21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10181" y="1127382"/>
            <a:ext cx="94836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Published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sz="1600" dirty="0" smtClean="0"/>
              <a:t>Schubert </a:t>
            </a:r>
            <a:r>
              <a:rPr lang="de-DE" sz="1600" dirty="0"/>
              <a:t>O. T. </a:t>
            </a:r>
            <a:r>
              <a:rPr lang="de-DE" sz="1600" dirty="0" smtClean="0"/>
              <a:t>&amp; Ludwig C., </a:t>
            </a:r>
            <a:r>
              <a:rPr lang="de-DE" sz="1600" i="1" dirty="0" smtClean="0"/>
              <a:t>et </a:t>
            </a:r>
            <a:r>
              <a:rPr lang="de-DE" sz="1600" i="1" dirty="0"/>
              <a:t>al.</a:t>
            </a:r>
            <a:r>
              <a:rPr lang="de-DE" sz="1600" dirty="0"/>
              <a:t> </a:t>
            </a:r>
            <a:r>
              <a:rPr lang="de-DE" sz="1600" i="1" dirty="0" err="1" smtClean="0"/>
              <a:t>Cell</a:t>
            </a:r>
            <a:r>
              <a:rPr lang="de-DE" sz="1600" i="1" dirty="0" smtClean="0"/>
              <a:t> </a:t>
            </a:r>
            <a:r>
              <a:rPr lang="de-DE" sz="1600" i="1" dirty="0"/>
              <a:t>host &amp; </a:t>
            </a:r>
            <a:r>
              <a:rPr lang="de-DE" sz="1600" i="1" dirty="0" err="1"/>
              <a:t>microbe</a:t>
            </a:r>
            <a:r>
              <a:rPr lang="de-DE" sz="1600" dirty="0"/>
              <a:t> </a:t>
            </a:r>
            <a:r>
              <a:rPr lang="de-DE" sz="1600" b="1" dirty="0"/>
              <a:t>18</a:t>
            </a:r>
            <a:r>
              <a:rPr lang="de-DE" sz="1600" dirty="0"/>
              <a:t>, 96-108, doi:10.1016/j.chom.2015.06.001 (2015).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de-DE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Panorama link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latin typeface="Arial"/>
                <a:cs typeface="Arial"/>
                <a:hlinkClick r:id="rId4"/>
              </a:rPr>
              <a:t>https://panoramaweb.org/labkey/Mtb_anchors.url</a:t>
            </a:r>
            <a:endParaRPr lang="de-DE" sz="1600" b="1" dirty="0" smtClean="0">
              <a:latin typeface="Arial"/>
              <a:cs typeface="Arial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10181" y="2484028"/>
            <a:ext cx="85033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 of the data set:</a:t>
            </a:r>
          </a:p>
          <a:p>
            <a:endParaRPr lang="en-GB" sz="18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Absolutely quantify </a:t>
            </a:r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proteins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Mycobacterium Tuberculosis </a:t>
            </a:r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24 samples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</a:p>
          <a:p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1-2 AQUA peptides per protein.</a:t>
            </a:r>
            <a:endParaRPr lang="en-GB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10181" y="4245118"/>
            <a:ext cx="871494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 to consider regarding </a:t>
            </a:r>
            <a:r>
              <a:rPr lang="en-GB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ample preparation:</a:t>
            </a:r>
          </a:p>
          <a:p>
            <a:endParaRPr lang="en-GB" sz="16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Spike-in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AQUA peptides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into all samples.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Keep the concentration for a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given AQUA peptide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over all samples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Try to select a spike-in AQUA concentration close to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1:1 light : heavy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a peptide is strongly regulated over the samples of interest a 1:1 ratio is of course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not possible, try to select a spike-in concentration between highest and lowest sample</a:t>
            </a:r>
          </a:p>
        </p:txBody>
      </p:sp>
    </p:spTree>
    <p:extLst>
      <p:ext uri="{BB962C8B-B14F-4D97-AF65-F5344CB8AC3E}">
        <p14:creationId xmlns:p14="http://schemas.microsoft.com/office/powerpoint/2010/main" val="31006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832" y="977900"/>
            <a:ext cx="9615002" cy="52081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8874" y="279850"/>
            <a:ext cx="90422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Arial"/>
                <a:cs typeface="Arial"/>
              </a:rPr>
              <a:t>Internal single-point absolute quantification supported within Skyline</a:t>
            </a:r>
            <a:endParaRPr lang="en-US" sz="21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87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425133" y="932337"/>
            <a:ext cx="3690183" cy="5394460"/>
            <a:chOff x="425133" y="927550"/>
            <a:chExt cx="3690183" cy="5394460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5133" y="1256142"/>
              <a:ext cx="3690183" cy="5065868"/>
            </a:xfrm>
            <a:prstGeom prst="rect">
              <a:avLst/>
            </a:prstGeom>
          </p:spPr>
        </p:pic>
        <p:sp>
          <p:nvSpPr>
            <p:cNvPr id="8" name="Rechteck 7"/>
            <p:cNvSpPr/>
            <p:nvPr/>
          </p:nvSpPr>
          <p:spPr>
            <a:xfrm>
              <a:off x="531327" y="927550"/>
              <a:ext cx="35690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Peptide Settings </a:t>
              </a:r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Quantification</a:t>
              </a:r>
              <a:endParaRPr lang="en-GB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4406394" y="886932"/>
            <a:ext cx="5147804" cy="5380809"/>
            <a:chOff x="4406394" y="886932"/>
            <a:chExt cx="5147804" cy="5380809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06394" y="1256141"/>
              <a:ext cx="4831610" cy="5011600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>
            <a:xfrm>
              <a:off x="4478059" y="886932"/>
              <a:ext cx="507613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View </a:t>
              </a:r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Document Grid  Views  Peptide Quantification </a:t>
              </a:r>
              <a:endParaRPr lang="en-GB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6133242" y="1554595"/>
            <a:ext cx="2893756" cy="5229079"/>
            <a:chOff x="6133242" y="1554595"/>
            <a:chExt cx="2893756" cy="5229079"/>
          </a:xfrm>
        </p:grpSpPr>
        <p:sp>
          <p:nvSpPr>
            <p:cNvPr id="13" name="Rechteck 12"/>
            <p:cNvSpPr/>
            <p:nvPr/>
          </p:nvSpPr>
          <p:spPr>
            <a:xfrm>
              <a:off x="6133242" y="6322009"/>
              <a:ext cx="28937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Copy paste spike-in concentrations of each AQUA peptide in </a:t>
              </a:r>
              <a:r>
                <a:rPr lang="en-GB" sz="1200" dirty="0" err="1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fmol</a:t>
              </a:r>
              <a:r>
                <a:rPr lang="en-GB" sz="12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/µg</a:t>
              </a:r>
            </a:p>
          </p:txBody>
        </p:sp>
        <p:sp>
          <p:nvSpPr>
            <p:cNvPr id="5" name="Rechteck 4"/>
            <p:cNvSpPr/>
            <p:nvPr/>
          </p:nvSpPr>
          <p:spPr>
            <a:xfrm>
              <a:off x="6870817" y="1554595"/>
              <a:ext cx="572569" cy="4686769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2">
                    <a:lumMod val="20000"/>
                    <a:lumOff val="80000"/>
                    <a:alpha val="23000"/>
                  </a:schemeClr>
                </a:solidFill>
              </a:endParaRPr>
            </a:p>
          </p:txBody>
        </p:sp>
        <p:cxnSp>
          <p:nvCxnSpPr>
            <p:cNvPr id="7" name="Gerade Verbindung mit Pfeil 6"/>
            <p:cNvCxnSpPr/>
            <p:nvPr/>
          </p:nvCxnSpPr>
          <p:spPr>
            <a:xfrm flipV="1">
              <a:off x="6700412" y="6135880"/>
              <a:ext cx="140974" cy="19329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Ellipse 1"/>
          <p:cNvSpPr/>
          <p:nvPr/>
        </p:nvSpPr>
        <p:spPr>
          <a:xfrm>
            <a:off x="3094892" y="1580972"/>
            <a:ext cx="738554" cy="309374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88874" y="279850"/>
            <a:ext cx="90422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Arial"/>
                <a:cs typeface="Arial"/>
              </a:rPr>
              <a:t>Internal single-point absolute quantification supported within Skyline</a:t>
            </a:r>
            <a:endParaRPr lang="en-US" sz="21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124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498" y="1235327"/>
            <a:ext cx="5098622" cy="5493195"/>
          </a:xfrm>
          <a:prstGeom prst="rect">
            <a:avLst/>
          </a:prstGeom>
        </p:spPr>
      </p:pic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2700533" y="886932"/>
            <a:ext cx="5076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View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Document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Grid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 Views  Peptide Ratio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Results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6426466" y="1594278"/>
            <a:ext cx="675089" cy="517486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2">
                  <a:lumMod val="20000"/>
                  <a:lumOff val="80000"/>
                  <a:alpha val="23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874" y="279850"/>
            <a:ext cx="90422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solidFill>
                  <a:schemeClr val="bg1"/>
                </a:solidFill>
                <a:latin typeface="Arial"/>
                <a:cs typeface="Arial"/>
              </a:rPr>
              <a:t>Internal single-point absolute quantification supported within Skyline</a:t>
            </a:r>
            <a:endParaRPr lang="en-US" sz="21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50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874" y="279850"/>
            <a:ext cx="86437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Multiple-point absolute quantification supported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478059" y="886932"/>
            <a:ext cx="5076139" cy="5281968"/>
            <a:chOff x="4478059" y="886932"/>
            <a:chExt cx="5076139" cy="5281968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10730" y="1473075"/>
              <a:ext cx="3324225" cy="4695825"/>
            </a:xfrm>
            <a:prstGeom prst="rect">
              <a:avLst/>
            </a:prstGeom>
          </p:spPr>
        </p:pic>
        <p:sp>
          <p:nvSpPr>
            <p:cNvPr id="13" name="Rechteck 12"/>
            <p:cNvSpPr/>
            <p:nvPr/>
          </p:nvSpPr>
          <p:spPr>
            <a:xfrm>
              <a:off x="4478059" y="886932"/>
              <a:ext cx="507613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View 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Document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Grid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 Views 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Replicates</a:t>
              </a:r>
              <a:endParaRPr lang="de-DE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hteck 4"/>
            <p:cNvSpPr/>
            <p:nvPr/>
          </p:nvSpPr>
          <p:spPr>
            <a:xfrm>
              <a:off x="7101584" y="1991171"/>
              <a:ext cx="957100" cy="4093436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2">
                    <a:lumMod val="20000"/>
                    <a:lumOff val="80000"/>
                    <a:alpha val="23000"/>
                  </a:schemeClr>
                </a:solidFill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532732" y="927550"/>
            <a:ext cx="3883826" cy="5430327"/>
            <a:chOff x="532732" y="927550"/>
            <a:chExt cx="3883826" cy="5430327"/>
          </a:xfrm>
        </p:grpSpPr>
        <p:grpSp>
          <p:nvGrpSpPr>
            <p:cNvPr id="4" name="Gruppieren 3"/>
            <p:cNvGrpSpPr/>
            <p:nvPr/>
          </p:nvGrpSpPr>
          <p:grpSpPr>
            <a:xfrm>
              <a:off x="532732" y="927550"/>
              <a:ext cx="3883826" cy="5430327"/>
              <a:chOff x="532732" y="927550"/>
              <a:chExt cx="3883826" cy="5430327"/>
            </a:xfrm>
          </p:grpSpPr>
          <p:sp>
            <p:nvSpPr>
              <p:cNvPr id="8" name="Rechteck 7"/>
              <p:cNvSpPr/>
              <p:nvPr/>
            </p:nvSpPr>
            <p:spPr>
              <a:xfrm>
                <a:off x="847522" y="927550"/>
                <a:ext cx="356903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Peptide </a:t>
                </a:r>
                <a:r>
                  <a:rPr lang="de-D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de-D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ettings </a:t>
                </a:r>
                <a:r>
                  <a:rPr lang="de-DE" sz="14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de-DE" sz="14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Quantification</a:t>
                </a:r>
                <a:endParaRPr lang="de-DE" sz="1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" name="Grafik 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2732" y="1337377"/>
                <a:ext cx="3657135" cy="5020500"/>
              </a:xfrm>
              <a:prstGeom prst="rect">
                <a:avLst/>
              </a:prstGeom>
            </p:spPr>
          </p:pic>
          <p:sp>
            <p:nvSpPr>
              <p:cNvPr id="6" name="Ellipse 5"/>
              <p:cNvSpPr/>
              <p:nvPr/>
            </p:nvSpPr>
            <p:spPr>
              <a:xfrm>
                <a:off x="709301" y="1991171"/>
                <a:ext cx="1623701" cy="581114"/>
              </a:xfrm>
              <a:prstGeom prst="ellipse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4" name="Ellipse 13"/>
            <p:cNvSpPr/>
            <p:nvPr/>
          </p:nvSpPr>
          <p:spPr>
            <a:xfrm>
              <a:off x="3187030" y="1635369"/>
              <a:ext cx="716756" cy="35580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72367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466" y="1388419"/>
            <a:ext cx="6532449" cy="5384575"/>
          </a:xfrm>
          <a:prstGeom prst="rect">
            <a:avLst/>
          </a:prstGeom>
        </p:spPr>
      </p:pic>
      <p:pic>
        <p:nvPicPr>
          <p:cNvPr id="10" name="Picture 9" descr="IMSB logo fuer Tina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874" y="279850"/>
            <a:ext cx="86437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Multiple-point absolute quantification supported within Skyline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589295" y="915598"/>
            <a:ext cx="5076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View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Document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Grid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 Views  Peptide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Quantification</a:t>
            </a:r>
            <a:endParaRPr 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563171" y="1991170"/>
            <a:ext cx="2375730" cy="470292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2">
                  <a:lumMod val="20000"/>
                  <a:lumOff val="80000"/>
                  <a:alpha val="23000"/>
                </a:schemeClr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>
            <a:off x="506027" y="1446669"/>
            <a:ext cx="5998393" cy="2574371"/>
            <a:chOff x="1878314" y="1531835"/>
            <a:chExt cx="5998393" cy="2574371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78314" y="1531835"/>
              <a:ext cx="5231787" cy="2574371"/>
            </a:xfrm>
            <a:prstGeom prst="rect">
              <a:avLst/>
            </a:prstGeom>
          </p:spPr>
        </p:pic>
        <p:cxnSp>
          <p:nvCxnSpPr>
            <p:cNvPr id="16" name="Gerade Verbindung mit Pfeil 15"/>
            <p:cNvCxnSpPr/>
            <p:nvPr/>
          </p:nvCxnSpPr>
          <p:spPr>
            <a:xfrm flipV="1">
              <a:off x="7085532" y="2684174"/>
              <a:ext cx="791175" cy="1832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1" name="Gruppieren 20"/>
          <p:cNvGrpSpPr/>
          <p:nvPr/>
        </p:nvGrpSpPr>
        <p:grpSpPr>
          <a:xfrm>
            <a:off x="524877" y="2782229"/>
            <a:ext cx="5979543" cy="3911870"/>
            <a:chOff x="1878314" y="2861124"/>
            <a:chExt cx="5979543" cy="391187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78314" y="4198623"/>
              <a:ext cx="5231787" cy="2574371"/>
            </a:xfrm>
            <a:prstGeom prst="rect">
              <a:avLst/>
            </a:prstGeom>
          </p:spPr>
        </p:pic>
        <p:cxnSp>
          <p:nvCxnSpPr>
            <p:cNvPr id="18" name="Gerade Verbindung mit Pfeil 17"/>
            <p:cNvCxnSpPr>
              <a:stCxn id="17" idx="3"/>
            </p:cNvCxnSpPr>
            <p:nvPr/>
          </p:nvCxnSpPr>
          <p:spPr>
            <a:xfrm flipV="1">
              <a:off x="7110101" y="2861124"/>
              <a:ext cx="747756" cy="262468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394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27" name="TextBox 126"/>
          <p:cNvSpPr txBox="1"/>
          <p:nvPr/>
        </p:nvSpPr>
        <p:spPr>
          <a:xfrm>
            <a:off x="528564" y="267844"/>
            <a:ext cx="52278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Take-home messages -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Bild 70" descr="takehomepoin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778" y="52919"/>
            <a:ext cx="1012232" cy="1116209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4752" y="2883526"/>
            <a:ext cx="9679082" cy="2784012"/>
            <a:chOff x="330652" y="2883526"/>
            <a:chExt cx="9679082" cy="2784012"/>
          </a:xfrm>
        </p:grpSpPr>
        <p:grpSp>
          <p:nvGrpSpPr>
            <p:cNvPr id="8" name="Group 7"/>
            <p:cNvGrpSpPr/>
            <p:nvPr/>
          </p:nvGrpSpPr>
          <p:grpSpPr>
            <a:xfrm>
              <a:off x="395465" y="2883526"/>
              <a:ext cx="9614269" cy="2308324"/>
              <a:chOff x="712337" y="1254165"/>
              <a:chExt cx="9614269" cy="2308324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12337" y="1254165"/>
                <a:ext cx="695783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sz="1800" dirty="0" smtClean="0">
                    <a:latin typeface="Arial"/>
                    <a:cs typeface="Arial"/>
                  </a:rPr>
                  <a:t>For every research project the </a:t>
                </a:r>
                <a:r>
                  <a:rPr lang="en-US" sz="1800" b="1" dirty="0" smtClean="0">
                    <a:solidFill>
                      <a:schemeClr val="accent1"/>
                    </a:solidFill>
                    <a:latin typeface="Arial"/>
                    <a:cs typeface="Arial"/>
                  </a:rPr>
                  <a:t>optimal quantitative approach </a:t>
                </a:r>
                <a:r>
                  <a:rPr lang="en-US" sz="1800" dirty="0" smtClean="0">
                    <a:latin typeface="Arial"/>
                    <a:cs typeface="Arial"/>
                  </a:rPr>
                  <a:t>must be selected accordingly (label-free or label-based, relative or absolute)</a:t>
                </a:r>
              </a:p>
              <a:p>
                <a:endParaRPr lang="en-US" sz="1800" dirty="0">
                  <a:latin typeface="Arial"/>
                  <a:cs typeface="Arial"/>
                </a:endParaRPr>
              </a:p>
              <a:p>
                <a:r>
                  <a:rPr lang="en-US" sz="1800" dirty="0" smtClean="0">
                    <a:latin typeface="Arial"/>
                    <a:cs typeface="Arial"/>
                  </a:rPr>
                  <a:t>	</a:t>
                </a:r>
                <a:r>
                  <a:rPr lang="en-US" sz="1800" dirty="0" smtClean="0">
                    <a:latin typeface="Arial"/>
                    <a:cs typeface="Arial"/>
                    <a:sym typeface="Wingdings" panose="05000000000000000000" pitchFamily="2" charset="2"/>
                  </a:rPr>
                  <a:t> </a:t>
                </a:r>
                <a:r>
                  <a:rPr lang="en-US" sz="1800" b="1" dirty="0" smtClean="0">
                    <a:latin typeface="Arial"/>
                    <a:cs typeface="Arial"/>
                  </a:rPr>
                  <a:t>Skyline</a:t>
                </a:r>
                <a:r>
                  <a:rPr lang="en-US" sz="1800" dirty="0" smtClean="0">
                    <a:latin typeface="Arial"/>
                    <a:cs typeface="Arial"/>
                  </a:rPr>
                  <a:t> </a:t>
                </a:r>
                <a:r>
                  <a:rPr lang="en-US" sz="1800" dirty="0">
                    <a:latin typeface="Arial"/>
                    <a:cs typeface="Arial"/>
                  </a:rPr>
                  <a:t>supports </a:t>
                </a:r>
                <a:r>
                  <a:rPr lang="en-US" sz="1800" b="1" dirty="0">
                    <a:latin typeface="Arial"/>
                    <a:cs typeface="Arial"/>
                  </a:rPr>
                  <a:t>label-free</a:t>
                </a:r>
                <a:r>
                  <a:rPr lang="en-US" sz="1800" dirty="0">
                    <a:latin typeface="Arial"/>
                    <a:cs typeface="Arial"/>
                  </a:rPr>
                  <a:t> as well as all </a:t>
                </a:r>
                <a:r>
                  <a:rPr lang="en-US" sz="1800" b="1" dirty="0">
                    <a:latin typeface="Arial"/>
                    <a:cs typeface="Arial"/>
                  </a:rPr>
                  <a:t>4 different </a:t>
                </a:r>
                <a:r>
                  <a:rPr lang="en-US" sz="1800" b="1" dirty="0" smtClean="0">
                    <a:latin typeface="Arial"/>
                    <a:cs typeface="Arial"/>
                  </a:rPr>
                  <a:t>	subtypes </a:t>
                </a:r>
                <a:r>
                  <a:rPr lang="en-US" sz="1800" b="1" dirty="0">
                    <a:latin typeface="Arial"/>
                    <a:cs typeface="Arial"/>
                  </a:rPr>
                  <a:t>of </a:t>
                </a:r>
                <a:r>
                  <a:rPr lang="en-US" sz="1800" b="1" dirty="0" smtClean="0">
                    <a:latin typeface="Arial"/>
                    <a:cs typeface="Arial"/>
                  </a:rPr>
                  <a:t>label-based </a:t>
                </a:r>
                <a:r>
                  <a:rPr lang="en-US" sz="1800" dirty="0">
                    <a:latin typeface="Arial"/>
                    <a:cs typeface="Arial"/>
                  </a:rPr>
                  <a:t>quantification approaches </a:t>
                </a:r>
                <a:r>
                  <a:rPr lang="en-US" sz="1800" dirty="0" smtClean="0">
                    <a:latin typeface="Arial"/>
                    <a:cs typeface="Arial"/>
                  </a:rPr>
                  <a:t>	(</a:t>
                </a:r>
                <a:r>
                  <a:rPr lang="en-US" sz="1800" dirty="0">
                    <a:latin typeface="Arial"/>
                    <a:cs typeface="Arial"/>
                  </a:rPr>
                  <a:t>metabolic, enzymatic, </a:t>
                </a:r>
                <a:r>
                  <a:rPr lang="en-US" sz="1800" dirty="0" smtClean="0">
                    <a:latin typeface="Arial"/>
                    <a:cs typeface="Arial"/>
                  </a:rPr>
                  <a:t>	chemical, spike-in</a:t>
                </a:r>
                <a:r>
                  <a:rPr lang="en-US" sz="1800" dirty="0">
                    <a:latin typeface="Arial"/>
                    <a:cs typeface="Arial"/>
                  </a:rPr>
                  <a:t>) </a:t>
                </a:r>
              </a:p>
              <a:p>
                <a:endParaRPr lang="en-US" sz="1800" dirty="0" smtClean="0">
                  <a:latin typeface="Arial"/>
                  <a:cs typeface="Arial"/>
                </a:endParaRPr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70173" y="1783509"/>
                <a:ext cx="2656433" cy="1519438"/>
              </a:xfrm>
              <a:prstGeom prst="rect">
                <a:avLst/>
              </a:prstGeom>
            </p:spPr>
          </p:pic>
        </p:grpSp>
        <p:sp>
          <p:nvSpPr>
            <p:cNvPr id="37" name="Textfeld 69"/>
            <p:cNvSpPr txBox="1"/>
            <p:nvPr/>
          </p:nvSpPr>
          <p:spPr>
            <a:xfrm>
              <a:off x="330652" y="5021207"/>
              <a:ext cx="64755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Arial"/>
                  <a:cs typeface="Arial"/>
                  <a:sym typeface="Wingdings"/>
                </a:rPr>
                <a:t>	</a:t>
              </a:r>
              <a:r>
                <a:rPr lang="en-US" sz="1800" dirty="0" smtClean="0">
                  <a:latin typeface="Arial"/>
                  <a:cs typeface="Arial"/>
                  <a:sym typeface="Wingdings" panose="05000000000000000000" pitchFamily="2" charset="2"/>
                </a:rPr>
                <a:t> </a:t>
              </a:r>
              <a:r>
                <a:rPr lang="en-US" sz="1800" b="1" dirty="0" smtClean="0">
                  <a:latin typeface="Arial"/>
                  <a:cs typeface="Arial"/>
                  <a:sym typeface="Wingdings" panose="05000000000000000000" pitchFamily="2" charset="2"/>
                </a:rPr>
                <a:t>Skyline</a:t>
              </a:r>
              <a:r>
                <a:rPr lang="en-US" sz="1800" dirty="0" smtClean="0">
                  <a:latin typeface="Arial"/>
                  <a:cs typeface="Arial"/>
                  <a:sym typeface="Wingdings" panose="05000000000000000000" pitchFamily="2" charset="2"/>
                </a:rPr>
                <a:t> supports </a:t>
              </a:r>
              <a:r>
                <a:rPr lang="en-US" sz="1800" b="1" dirty="0" smtClean="0">
                  <a:latin typeface="Arial"/>
                  <a:cs typeface="Arial"/>
                  <a:sym typeface="Wingdings" panose="05000000000000000000" pitchFamily="2" charset="2"/>
                </a:rPr>
                <a:t>internal single-point</a:t>
              </a:r>
              <a:r>
                <a:rPr lang="en-US" sz="1800" dirty="0" smtClean="0">
                  <a:latin typeface="Arial"/>
                  <a:cs typeface="Arial"/>
                  <a:sym typeface="Wingdings" panose="05000000000000000000" pitchFamily="2" charset="2"/>
                </a:rPr>
                <a:t> as well as 	</a:t>
              </a:r>
              <a:r>
                <a:rPr lang="en-US" sz="1800" b="1" dirty="0" smtClean="0">
                  <a:latin typeface="Arial"/>
                  <a:cs typeface="Arial"/>
                  <a:sym typeface="Wingdings" panose="05000000000000000000" pitchFamily="2" charset="2"/>
                </a:rPr>
                <a:t>multiple point </a:t>
              </a:r>
              <a:r>
                <a:rPr lang="en-US" sz="1800" dirty="0" smtClean="0">
                  <a:latin typeface="Arial"/>
                  <a:cs typeface="Arial"/>
                  <a:sym typeface="Wingdings" panose="05000000000000000000" pitchFamily="2" charset="2"/>
                </a:rPr>
                <a:t>absolute quantification</a:t>
              </a:r>
              <a:endParaRPr lang="en-US" sz="1800" dirty="0" smtClean="0">
                <a:latin typeface="Arial"/>
                <a:cs typeface="Arial"/>
                <a:sym typeface="Wingdings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72376" y="1269139"/>
            <a:ext cx="9107802" cy="1451860"/>
            <a:chOff x="395464" y="1188123"/>
            <a:chExt cx="9107802" cy="1451860"/>
          </a:xfrm>
        </p:grpSpPr>
        <p:sp>
          <p:nvSpPr>
            <p:cNvPr id="5" name="Rechteck 4"/>
            <p:cNvSpPr/>
            <p:nvPr/>
          </p:nvSpPr>
          <p:spPr>
            <a:xfrm>
              <a:off x="395464" y="1439654"/>
              <a:ext cx="641069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Isotope-</a:t>
              </a:r>
              <a:r>
                <a:rPr lang="en-GB" sz="1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labeling</a:t>
              </a:r>
              <a:r>
                <a:rPr lang="en-GB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helps to account for </a:t>
              </a:r>
              <a:r>
                <a:rPr lang="en-GB" sz="18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various types of </a:t>
              </a:r>
              <a:r>
                <a:rPr lang="en-GB" sz="1800" b="1" dirty="0" err="1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variabilities</a:t>
              </a:r>
              <a:r>
                <a:rPr lang="en-GB" sz="18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GB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during sample preparation and LC-MS) and thereby to </a:t>
              </a:r>
              <a:r>
                <a:rPr lang="en-GB" sz="18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improve quantitative precision and accuracy</a:t>
              </a:r>
              <a:r>
                <a:rPr lang="en-GB" sz="1800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  <a:endParaRPr lang="en-GB" sz="1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7" name="Grafik 46"/>
            <p:cNvPicPr>
              <a:picLocks noChangeAspect="1"/>
            </p:cNvPicPr>
            <p:nvPr/>
          </p:nvPicPr>
          <p:blipFill rotWithShape="1">
            <a:blip r:embed="rId5"/>
            <a:srcRect l="3292" t="7005" r="44575" b="11791"/>
            <a:stretch/>
          </p:blipFill>
          <p:spPr>
            <a:xfrm>
              <a:off x="7212554" y="1188123"/>
              <a:ext cx="2290712" cy="14518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177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28564" y="230640"/>
            <a:ext cx="3075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/>
                <a:cs typeface="Arial"/>
              </a:rPr>
              <a:t>Acknowledgements</a:t>
            </a:r>
            <a:endParaRPr lang="en-U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9608" y="725942"/>
            <a:ext cx="7247138" cy="597965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accent1"/>
                </a:solidFill>
                <a:latin typeface="Arial"/>
                <a:cs typeface="Arial"/>
              </a:rPr>
              <a:t>Targeted Proteomics Course Zürich – Team:</a:t>
            </a:r>
          </a:p>
          <a:p>
            <a:pPr marL="0" indent="0">
              <a:buNone/>
            </a:pPr>
            <a:endParaRPr lang="en-US" sz="1100" b="1" dirty="0" smtClean="0">
              <a:latin typeface="Arial"/>
              <a:cs typeface="Arial"/>
            </a:endParaRPr>
          </a:p>
          <a:p>
            <a:pPr>
              <a:buFont typeface="Courier New"/>
              <a:buChar char="o"/>
            </a:pPr>
            <a:r>
              <a:rPr lang="en-US" sz="1600" b="1" dirty="0" smtClean="0">
                <a:latin typeface="Arial"/>
                <a:cs typeface="Arial"/>
              </a:rPr>
              <a:t>Prof. </a:t>
            </a:r>
            <a:r>
              <a:rPr lang="en-US" sz="1600" b="1" dirty="0" err="1" smtClean="0">
                <a:latin typeface="Arial"/>
                <a:cs typeface="Arial"/>
              </a:rPr>
              <a:t>Ruedi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  <a:r>
              <a:rPr lang="en-US" sz="1600" b="1" dirty="0" err="1" smtClean="0">
                <a:latin typeface="Arial"/>
                <a:cs typeface="Arial"/>
              </a:rPr>
              <a:t>Aebersold</a:t>
            </a:r>
            <a:r>
              <a:rPr lang="en-US" sz="1600" b="1" dirty="0" smtClean="0">
                <a:latin typeface="Arial"/>
                <a:cs typeface="Arial"/>
              </a:rPr>
              <a:t> (ETH Zürich)</a:t>
            </a:r>
          </a:p>
          <a:p>
            <a:pPr>
              <a:buFont typeface="Courier New"/>
              <a:buChar char="o"/>
            </a:pPr>
            <a:r>
              <a:rPr lang="en-US" sz="1600" b="1" dirty="0" smtClean="0">
                <a:latin typeface="Arial"/>
                <a:cs typeface="Arial"/>
              </a:rPr>
              <a:t>Brendan MacLean (University of Washington)</a:t>
            </a:r>
          </a:p>
          <a:p>
            <a:pPr>
              <a:buFont typeface="Courier New"/>
              <a:buChar char="o"/>
            </a:pPr>
            <a:r>
              <a:rPr lang="en-US" sz="1600" b="1" dirty="0" smtClean="0">
                <a:latin typeface="Arial"/>
                <a:cs typeface="Arial"/>
              </a:rPr>
              <a:t>Prof. Mike </a:t>
            </a:r>
            <a:r>
              <a:rPr lang="en-US" sz="1600" b="1" dirty="0" err="1" smtClean="0">
                <a:latin typeface="Arial"/>
                <a:cs typeface="Arial"/>
              </a:rPr>
              <a:t>MacCoss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(University of Washington</a:t>
            </a:r>
            <a:r>
              <a:rPr lang="en-US" sz="1600" b="1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600" b="1" dirty="0">
                <a:latin typeface="Arial"/>
                <a:cs typeface="Arial"/>
              </a:rPr>
              <a:t>The whole Skyline </a:t>
            </a:r>
            <a:r>
              <a:rPr lang="en-US" sz="1600" b="1" dirty="0" smtClean="0">
                <a:latin typeface="Arial"/>
                <a:cs typeface="Arial"/>
              </a:rPr>
              <a:t>Team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Prof. Olga </a:t>
            </a:r>
            <a:r>
              <a:rPr lang="en-US" sz="1400" dirty="0" err="1" smtClean="0">
                <a:latin typeface="Arial"/>
                <a:cs typeface="Arial"/>
              </a:rPr>
              <a:t>Vitek</a:t>
            </a:r>
            <a:r>
              <a:rPr lang="en-US" sz="1400" dirty="0" smtClean="0">
                <a:latin typeface="Arial"/>
                <a:cs typeface="Arial"/>
              </a:rPr>
              <a:t> (Northeastern University)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Prof. Bruno </a:t>
            </a:r>
            <a:r>
              <a:rPr lang="en-US" sz="1400" dirty="0" err="1">
                <a:latin typeface="Arial"/>
                <a:cs typeface="Arial"/>
              </a:rPr>
              <a:t>Domon</a:t>
            </a:r>
            <a:r>
              <a:rPr lang="en-US" sz="1400" dirty="0">
                <a:latin typeface="Arial"/>
                <a:cs typeface="Arial"/>
              </a:rPr>
              <a:t> (Luxembourg Institute of Health) </a:t>
            </a:r>
          </a:p>
          <a:p>
            <a:pPr>
              <a:buFont typeface="Courier New"/>
              <a:buChar char="o"/>
            </a:pPr>
            <a:r>
              <a:rPr lang="en-US" sz="1400" b="1" dirty="0">
                <a:latin typeface="Arial"/>
                <a:cs typeface="Arial"/>
              </a:rPr>
              <a:t>Olga </a:t>
            </a:r>
            <a:r>
              <a:rPr lang="en-US" sz="1400" b="1" dirty="0" smtClean="0">
                <a:latin typeface="Arial"/>
                <a:cs typeface="Arial"/>
              </a:rPr>
              <a:t>Schubert (UCLA)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Ben Collins (ETH Zürich)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Betty Friedrich </a:t>
            </a:r>
            <a:r>
              <a:rPr lang="en-US" sz="1400" dirty="0">
                <a:latin typeface="Arial"/>
                <a:cs typeface="Arial"/>
              </a:rPr>
              <a:t>(ETH Zürich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err="1" smtClean="0">
                <a:latin typeface="Arial"/>
                <a:cs typeface="Arial"/>
              </a:rPr>
              <a:t>Ludovic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 err="1" smtClean="0">
                <a:latin typeface="Arial"/>
                <a:cs typeface="Arial"/>
              </a:rPr>
              <a:t>Gillet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(ETH Zürich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err="1">
                <a:latin typeface="Arial"/>
                <a:cs typeface="Arial"/>
              </a:rPr>
              <a:t>Meena</a:t>
            </a:r>
            <a:r>
              <a:rPr lang="en-US" sz="1400" dirty="0">
                <a:latin typeface="Arial"/>
                <a:cs typeface="Arial"/>
              </a:rPr>
              <a:t> Choi </a:t>
            </a:r>
            <a:r>
              <a:rPr lang="en-US" sz="1400" dirty="0" smtClean="0">
                <a:latin typeface="Arial"/>
                <a:cs typeface="Arial"/>
              </a:rPr>
              <a:t>(Purdue </a:t>
            </a:r>
            <a:r>
              <a:rPr lang="en-US" sz="1400" dirty="0">
                <a:latin typeface="Arial"/>
                <a:cs typeface="Arial"/>
              </a:rPr>
              <a:t>University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Lukas Reiter (</a:t>
            </a:r>
            <a:r>
              <a:rPr lang="en-US" sz="1400" dirty="0" err="1" smtClean="0">
                <a:latin typeface="Arial"/>
                <a:cs typeface="Arial"/>
              </a:rPr>
              <a:t>Biognosys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Claudio Escher (</a:t>
            </a:r>
            <a:r>
              <a:rPr lang="en-US" sz="1400" dirty="0" err="1" smtClean="0">
                <a:latin typeface="Arial"/>
                <a:cs typeface="Arial"/>
              </a:rPr>
              <a:t>Biognosys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Oliver </a:t>
            </a:r>
            <a:r>
              <a:rPr lang="en-US" sz="1400" dirty="0" err="1" smtClean="0">
                <a:latin typeface="Arial"/>
                <a:cs typeface="Arial"/>
              </a:rPr>
              <a:t>Rinner</a:t>
            </a:r>
            <a:r>
              <a:rPr lang="en-US" sz="1400" dirty="0" smtClean="0">
                <a:latin typeface="Arial"/>
                <a:cs typeface="Arial"/>
              </a:rPr>
              <a:t> (</a:t>
            </a:r>
            <a:r>
              <a:rPr lang="en-US" sz="1400" dirty="0" err="1" smtClean="0">
                <a:latin typeface="Arial"/>
                <a:cs typeface="Arial"/>
              </a:rPr>
              <a:t>Biognosys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Eduard </a:t>
            </a:r>
            <a:r>
              <a:rPr lang="en-US" sz="1400" dirty="0" err="1" smtClean="0">
                <a:latin typeface="Arial"/>
                <a:cs typeface="Arial"/>
              </a:rPr>
              <a:t>Sabido</a:t>
            </a:r>
            <a:r>
              <a:rPr lang="en-US" sz="1400" dirty="0" smtClean="0">
                <a:latin typeface="Arial"/>
                <a:cs typeface="Arial"/>
              </a:rPr>
              <a:t>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CRG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Barcelona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Dario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Amodei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(Google)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/>
                <a:cs typeface="Arial"/>
              </a:rPr>
              <a:t>Jarrett </a:t>
            </a:r>
            <a:r>
              <a:rPr lang="en-US" sz="1400" dirty="0" err="1">
                <a:latin typeface="Arial"/>
                <a:cs typeface="Arial"/>
              </a:rPr>
              <a:t>Egertson</a:t>
            </a:r>
            <a:r>
              <a:rPr lang="en-US" sz="1400" dirty="0">
                <a:latin typeface="Arial"/>
                <a:cs typeface="Arial"/>
              </a:rPr>
              <a:t> (University of Washington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Ralph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Schiess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ProteoMedix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Courier New"/>
              <a:buChar char="o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Paola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Picotti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(ETH Zürich)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dirty="0">
              <a:latin typeface="Arial"/>
              <a:cs typeface="Arial"/>
            </a:endParaRPr>
          </a:p>
          <a:p>
            <a:pPr>
              <a:buFont typeface="Courier New"/>
              <a:buChar char="o"/>
            </a:pPr>
            <a:endParaRPr lang="en-US" sz="1400" dirty="0" smtClean="0">
              <a:latin typeface="Arial"/>
              <a:cs typeface="Arial"/>
            </a:endParaRPr>
          </a:p>
        </p:txBody>
      </p:sp>
      <p:pic>
        <p:nvPicPr>
          <p:cNvPr id="6" name="Picture 4" descr="https://upload.wikimedia.org/wikipedia/commons/thumb/4/4c/TU_Muenchen_Logo.svg/2000px-TU_Muenchen_Logo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368" y="3327639"/>
            <a:ext cx="2347490" cy="76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riskcenter.ethz.ch/research/future-resilient-systems-project---singapore/_jcr_content/rightpar_bottom/contextinfo/fullwidthimage/image.imageformat.lightbox.22370271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626" y="2028819"/>
            <a:ext cx="2088232" cy="83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skylin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4624977"/>
            <a:ext cx="2832100" cy="105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0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Webinar #13: in January</a:t>
            </a:r>
          </a:p>
          <a:p>
            <a:r>
              <a:rPr lang="en-US" dirty="0" smtClean="0"/>
              <a:t>Weeklong Course at IIT-Bombay</a:t>
            </a:r>
          </a:p>
          <a:p>
            <a:pPr lvl="1"/>
            <a:r>
              <a:rPr lang="en-US" dirty="0" smtClean="0"/>
              <a:t>December </a:t>
            </a:r>
            <a:r>
              <a:rPr lang="en-US" dirty="0"/>
              <a:t>10-14 - </a:t>
            </a:r>
            <a:r>
              <a:rPr lang="en-US" dirty="0">
                <a:solidFill>
                  <a:srgbClr val="FFC000"/>
                </a:solidFill>
              </a:rPr>
              <a:t>Full</a:t>
            </a:r>
            <a:endParaRPr lang="en-US" dirty="0" smtClean="0"/>
          </a:p>
          <a:p>
            <a:r>
              <a:rPr lang="en-US" dirty="0" smtClean="0"/>
              <a:t>Weeklong Courses 2016</a:t>
            </a:r>
          </a:p>
          <a:p>
            <a:pPr lvl="1"/>
            <a:r>
              <a:rPr lang="en-US" dirty="0" smtClean="0"/>
              <a:t>ETH, Zurich – February 8-12 - </a:t>
            </a:r>
            <a:r>
              <a:rPr lang="en-US" dirty="0" smtClean="0">
                <a:solidFill>
                  <a:srgbClr val="FFC000"/>
                </a:solidFill>
              </a:rPr>
              <a:t>Full</a:t>
            </a:r>
          </a:p>
          <a:p>
            <a:pPr lvl="1"/>
            <a:r>
              <a:rPr lang="en-US" dirty="0" smtClean="0"/>
              <a:t>Buck Institute, San Francisco – March </a:t>
            </a:r>
            <a:r>
              <a:rPr lang="en-US" dirty="0"/>
              <a:t>7-11 – </a:t>
            </a:r>
            <a:r>
              <a:rPr lang="en-US" dirty="0">
                <a:solidFill>
                  <a:srgbClr val="C00000"/>
                </a:solidFill>
              </a:rPr>
              <a:t>Register now</a:t>
            </a:r>
            <a:r>
              <a:rPr lang="en-US" dirty="0" smtClean="0">
                <a:solidFill>
                  <a:srgbClr val="C00000"/>
                </a:solidFill>
              </a:rPr>
              <a:t>!</a:t>
            </a:r>
          </a:p>
          <a:p>
            <a:pPr lvl="1"/>
            <a:r>
              <a:rPr lang="en-US" dirty="0" smtClean="0"/>
              <a:t>Northeastern University, Boston – May 2-6</a:t>
            </a:r>
          </a:p>
          <a:p>
            <a:pPr lvl="1"/>
            <a:r>
              <a:rPr lang="en-US" dirty="0" smtClean="0"/>
              <a:t>University of Washington, Seattle – July 18-22</a:t>
            </a:r>
          </a:p>
          <a:p>
            <a:pPr lvl="1"/>
            <a:r>
              <a:rPr lang="en-US" dirty="0" smtClean="0"/>
              <a:t>PRBB, Barcelona – November 13-18</a:t>
            </a:r>
          </a:p>
          <a:p>
            <a:r>
              <a:rPr lang="en-US" dirty="0" smtClean="0"/>
              <a:t>Workshops 2016</a:t>
            </a:r>
          </a:p>
          <a:p>
            <a:pPr lvl="1"/>
            <a:r>
              <a:rPr lang="en-US" dirty="0"/>
              <a:t>US HUPO, Boston – March 13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9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9"/>
          <p:cNvSpPr txBox="1"/>
          <p:nvPr/>
        </p:nvSpPr>
        <p:spPr>
          <a:xfrm>
            <a:off x="398576" y="259808"/>
            <a:ext cx="6079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Label-free versus label-based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8" name="Picture 27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25" y="1636553"/>
            <a:ext cx="2163515" cy="150743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57732" y="1316714"/>
            <a:ext cx="3039291" cy="2288324"/>
            <a:chOff x="1574153" y="1703811"/>
            <a:chExt cx="2322870" cy="1697024"/>
          </a:xfrm>
        </p:grpSpPr>
        <p:sp>
          <p:nvSpPr>
            <p:cNvPr id="37" name="Rounded Rectangle 36"/>
            <p:cNvSpPr/>
            <p:nvPr/>
          </p:nvSpPr>
          <p:spPr>
            <a:xfrm>
              <a:off x="1574153" y="1703811"/>
              <a:ext cx="2322870" cy="169702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31078" y="2822054"/>
              <a:ext cx="18809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 </a:t>
              </a:r>
              <a:r>
                <a:rPr lang="de-CH" sz="2800" b="1" dirty="0" err="1" smtClean="0">
                  <a:solidFill>
                    <a:schemeClr val="accent1"/>
                  </a:solidFill>
                  <a:latin typeface="Arial"/>
                  <a:cs typeface="Arial"/>
                </a:rPr>
                <a:t>label-free</a:t>
              </a:r>
              <a:endParaRPr lang="en-US" sz="2800" b="1" dirty="0" smtClean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pic>
          <p:nvPicPr>
            <p:cNvPr id="42" name="Picture 41" descr="launchettes-blog.jpg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9555" y="1880072"/>
              <a:ext cx="890840" cy="890840"/>
            </a:xfrm>
            <a:prstGeom prst="rect">
              <a:avLst/>
            </a:prstGeom>
          </p:spPr>
        </p:pic>
      </p:grpSp>
      <p:sp>
        <p:nvSpPr>
          <p:cNvPr id="45" name="Rounded Rectangle 44"/>
          <p:cNvSpPr/>
          <p:nvPr/>
        </p:nvSpPr>
        <p:spPr>
          <a:xfrm>
            <a:off x="5962455" y="1316714"/>
            <a:ext cx="2983529" cy="22883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036830" y="288218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2" name="Picture 51" descr="drachen19.gif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037" y="1422921"/>
            <a:ext cx="1198959" cy="1345172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 flipH="1">
            <a:off x="8193598" y="4216549"/>
            <a:ext cx="1132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SILAC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5514215" y="449269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ICAT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5971197" y="5529757"/>
            <a:ext cx="1037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6"/>
                </a:solidFill>
              </a:rPr>
              <a:t>mTRAQ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flipH="1">
            <a:off x="8144402" y="5185398"/>
            <a:ext cx="1222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4"/>
                </a:solidFill>
              </a:rPr>
              <a:t>i</a:t>
            </a:r>
            <a:r>
              <a:rPr lang="en-US" sz="2800" b="1" dirty="0" err="1" smtClean="0">
                <a:solidFill>
                  <a:schemeClr val="accent4"/>
                </a:solidFill>
              </a:rPr>
              <a:t>TRAQ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 flipH="1">
            <a:off x="7486525" y="4820749"/>
            <a:ext cx="657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ICPL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 flipH="1">
            <a:off x="7209535" y="4369581"/>
            <a:ext cx="101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64A2"/>
                </a:solidFill>
              </a:rPr>
              <a:t>TMT</a:t>
            </a:r>
            <a:endParaRPr lang="en-US" sz="2800" b="1" dirty="0">
              <a:solidFill>
                <a:srgbClr val="8064A2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flipH="1">
            <a:off x="5443758" y="5134242"/>
            <a:ext cx="169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6"/>
                </a:solidFill>
              </a:rPr>
              <a:t>15</a:t>
            </a:r>
            <a:r>
              <a:rPr lang="en-US" sz="2400" b="1" dirty="0">
                <a:solidFill>
                  <a:schemeClr val="accent6"/>
                </a:solidFill>
              </a:rPr>
              <a:t>N</a:t>
            </a:r>
            <a:r>
              <a:rPr lang="en-US" sz="2400" b="1" dirty="0" smtClean="0">
                <a:solidFill>
                  <a:schemeClr val="accent6"/>
                </a:solidFill>
              </a:rPr>
              <a:t>-labeling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4908949" y="4766229"/>
            <a:ext cx="2624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Dimethyl-labeling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 flipH="1">
            <a:off x="5712531" y="4177517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4F81BD"/>
                </a:solidFill>
              </a:rPr>
              <a:t>SpikeTides</a:t>
            </a:r>
            <a:endParaRPr lang="en-US" sz="2000" b="1" dirty="0">
              <a:solidFill>
                <a:srgbClr val="4F81BD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 flipH="1">
            <a:off x="6967088" y="5446222"/>
            <a:ext cx="1252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 flipH="1">
            <a:off x="7209535" y="5129647"/>
            <a:ext cx="934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flipH="1">
            <a:off x="7118191" y="4072388"/>
            <a:ext cx="1222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 flipH="1">
            <a:off x="6312447" y="4432258"/>
            <a:ext cx="900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pREST</a:t>
            </a:r>
            <a:endParaRPr lang="en-US" sz="2000" b="1" dirty="0"/>
          </a:p>
        </p:txBody>
      </p:sp>
      <p:sp>
        <p:nvSpPr>
          <p:cNvPr id="78" name="TextBox 77"/>
          <p:cNvSpPr txBox="1"/>
          <p:nvPr/>
        </p:nvSpPr>
        <p:spPr>
          <a:xfrm flipH="1">
            <a:off x="7986263" y="460746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504D"/>
                </a:solidFill>
              </a:rPr>
              <a:t>Super-SILAC</a:t>
            </a:r>
            <a:endParaRPr lang="en-US" sz="2000" b="1" dirty="0">
              <a:solidFill>
                <a:srgbClr val="C0504D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8078893" y="4905895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 flipH="1">
            <a:off x="2090561" y="4295392"/>
            <a:ext cx="11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 flipH="1">
            <a:off x="2809264" y="4365489"/>
            <a:ext cx="613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1237673" y="4356947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1165382" y="4715394"/>
            <a:ext cx="1036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2033206" y="499706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NSAF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1956118" y="4565544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Label-free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8686800" cy="4937760"/>
          </a:xfrm>
        </p:spPr>
        <p:txBody>
          <a:bodyPr/>
          <a:lstStyle/>
          <a:p>
            <a:pPr algn="ctr"/>
            <a:r>
              <a:rPr lang="en-US" dirty="0" smtClean="0"/>
              <a:t>Ask any questions you have on modifications in Skyline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>
                <a:hlinkClick r:id="rId2"/>
              </a:rPr>
              <a:t>http://tinyurl.com/QA4Skyline</a:t>
            </a:r>
            <a:r>
              <a:rPr lang="en-US" b="1" dirty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survey:</a:t>
            </a:r>
            <a:br>
              <a:rPr lang="en-US" dirty="0" smtClean="0"/>
            </a:br>
            <a:endParaRPr lang="en-US" dirty="0"/>
          </a:p>
          <a:p>
            <a:pPr marL="0" indent="0" algn="ctr">
              <a:buNone/>
            </a:pPr>
            <a:r>
              <a:rPr lang="en-US" sz="2400" b="1" u="sng" dirty="0">
                <a:hlinkClick r:id="rId3"/>
              </a:rPr>
              <a:t>http://tinyurl.com/Survey4Webinar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96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http://</a:t>
            </a:r>
            <a:r>
              <a:rPr lang="en-US" sz="2000" b="1" u="sng" dirty="0">
                <a:hlinkClick r:id="rId2"/>
              </a:rPr>
              <a:t>tinyurl.com/Survey4Webinar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</a:t>
            </a:r>
            <a:r>
              <a:rPr lang="en-US" sz="2000" dirty="0"/>
              <a:t>look forward to </a:t>
            </a:r>
            <a:r>
              <a:rPr lang="en-US" sz="2000" dirty="0"/>
              <a:t>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0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28700" y="2796042"/>
            <a:ext cx="7975600" cy="79805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accent1"/>
                </a:solidFill>
                <a:latin typeface="Arial"/>
                <a:cs typeface="Arial"/>
              </a:rPr>
              <a:t>Additional slide material</a:t>
            </a:r>
            <a:r>
              <a:rPr lang="en-US" sz="28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  <a:latin typeface="Arial"/>
                <a:cs typeface="Arial"/>
              </a:rPr>
              <a:t>Christina Ludwig</a:t>
            </a:r>
          </a:p>
          <a:p>
            <a:pPr marL="0" indent="0">
              <a:buNone/>
            </a:pPr>
            <a:endParaRPr lang="en-US" sz="2800" b="1" dirty="0" smtClean="0">
              <a:solidFill>
                <a:schemeClr val="accent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800" b="1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396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27" name="Rectangle 226"/>
          <p:cNvSpPr/>
          <p:nvPr/>
        </p:nvSpPr>
        <p:spPr>
          <a:xfrm>
            <a:off x="344435" y="1155061"/>
            <a:ext cx="92636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Isotope-labeled synthetic peptides can be </a:t>
            </a:r>
            <a:r>
              <a:rPr lang="en-US" sz="2000" b="1" dirty="0" smtClean="0">
                <a:solidFill>
                  <a:schemeClr val="accent1"/>
                </a:solidFill>
                <a:latin typeface="Arial"/>
                <a:cs typeface="Arial"/>
              </a:rPr>
              <a:t>“polluted” with the light form</a:t>
            </a:r>
            <a:r>
              <a:rPr lang="en-US" sz="2000" dirty="0" smtClean="0">
                <a:latin typeface="Arial"/>
                <a:cs typeface="Arial"/>
              </a:rPr>
              <a:t>. 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Arial"/>
                <a:cs typeface="Arial"/>
              </a:rPr>
              <a:t>Make sure what you are measuring in the light channel is not a “pollution” coming form the synthetic peptide (ratios close to 1:1 help!)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293996" y="2998948"/>
            <a:ext cx="7561468" cy="2885536"/>
            <a:chOff x="1293996" y="2998948"/>
            <a:chExt cx="7561468" cy="2885536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3"/>
            <a:srcRect l="27499" t="7310" r="54181" b="59324"/>
            <a:stretch/>
          </p:blipFill>
          <p:spPr>
            <a:xfrm>
              <a:off x="1293996" y="2998948"/>
              <a:ext cx="2924885" cy="2885536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4"/>
            <a:srcRect r="72887" b="65591"/>
            <a:stretch/>
          </p:blipFill>
          <p:spPr>
            <a:xfrm>
              <a:off x="4657931" y="2998948"/>
              <a:ext cx="4197533" cy="2885536"/>
            </a:xfrm>
            <a:prstGeom prst="rect">
              <a:avLst/>
            </a:prstGeom>
          </p:spPr>
        </p:pic>
        <p:sp>
          <p:nvSpPr>
            <p:cNvPr id="11" name="Ellipse 10"/>
            <p:cNvSpPr/>
            <p:nvPr/>
          </p:nvSpPr>
          <p:spPr>
            <a:xfrm>
              <a:off x="6592306" y="4891625"/>
              <a:ext cx="914400" cy="235131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" name="TextBox 12"/>
          <p:cNvSpPr txBox="1"/>
          <p:nvPr/>
        </p:nvSpPr>
        <p:spPr>
          <a:xfrm>
            <a:off x="528564" y="279850"/>
            <a:ext cx="4221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/>
                <a:cs typeface="Arial"/>
              </a:rPr>
              <a:t>T</a:t>
            </a:r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ips and tricks: Isotope impurity!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3" name="Picture 14" descr="Unknow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981" y="177800"/>
            <a:ext cx="1200853" cy="7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07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27" name="Rectangle 226"/>
          <p:cNvSpPr/>
          <p:nvPr/>
        </p:nvSpPr>
        <p:spPr>
          <a:xfrm>
            <a:off x="304874" y="968491"/>
            <a:ext cx="92636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Arial"/>
                <a:cs typeface="Arial"/>
              </a:rPr>
              <a:t>Isobaric transition interferences </a:t>
            </a:r>
            <a:r>
              <a:rPr lang="en-US" sz="2000" dirty="0" smtClean="0">
                <a:latin typeface="Arial"/>
                <a:cs typeface="Arial"/>
              </a:rPr>
              <a:t>between </a:t>
            </a:r>
            <a:r>
              <a:rPr lang="en-US" sz="2000" b="1" dirty="0" smtClean="0">
                <a:solidFill>
                  <a:schemeClr val="accent1"/>
                </a:solidFill>
                <a:latin typeface="Arial"/>
                <a:cs typeface="Arial"/>
              </a:rPr>
              <a:t>heavy and light </a:t>
            </a:r>
            <a:r>
              <a:rPr lang="en-US" sz="2000" dirty="0" smtClean="0">
                <a:latin typeface="Arial"/>
                <a:cs typeface="Arial"/>
              </a:rPr>
              <a:t>form of a peptide can make exclusions of such transitions necessary!</a:t>
            </a:r>
          </a:p>
          <a:p>
            <a:r>
              <a:rPr lang="en-US" sz="2000" dirty="0" smtClean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Arial"/>
                <a:cs typeface="Arial"/>
              </a:rPr>
              <a:t>Investigate your data!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528564" y="279850"/>
            <a:ext cx="66390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T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ips and tricks: Isobaric transition interferences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3" name="Gruppieren 22"/>
          <p:cNvGrpSpPr/>
          <p:nvPr/>
        </p:nvGrpSpPr>
        <p:grpSpPr>
          <a:xfrm>
            <a:off x="393774" y="1729727"/>
            <a:ext cx="7670331" cy="4787069"/>
            <a:chOff x="393774" y="1729727"/>
            <a:chExt cx="7670331" cy="4787069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3"/>
            <a:srcRect l="25194" t="7251" r="53054" b="19945"/>
            <a:stretch/>
          </p:blipFill>
          <p:spPr>
            <a:xfrm>
              <a:off x="5423607" y="1729727"/>
              <a:ext cx="2640498" cy="4787069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/>
            <a:srcRect l="254" t="41342" r="81198" b="38113"/>
            <a:stretch/>
          </p:blipFill>
          <p:spPr>
            <a:xfrm>
              <a:off x="393774" y="2376294"/>
              <a:ext cx="3428015" cy="2144906"/>
            </a:xfrm>
            <a:prstGeom prst="rect">
              <a:avLst/>
            </a:prstGeom>
          </p:spPr>
        </p:pic>
      </p:grpSp>
      <p:grpSp>
        <p:nvGrpSpPr>
          <p:cNvPr id="21" name="Gruppieren 20"/>
          <p:cNvGrpSpPr/>
          <p:nvPr/>
        </p:nvGrpSpPr>
        <p:grpSpPr>
          <a:xfrm>
            <a:off x="1066797" y="2704219"/>
            <a:ext cx="4453470" cy="1816981"/>
            <a:chOff x="1066797" y="2704219"/>
            <a:chExt cx="4453470" cy="1816981"/>
          </a:xfrm>
        </p:grpSpPr>
        <p:sp>
          <p:nvSpPr>
            <p:cNvPr id="4" name="Geschweifte Klammer rechts 3"/>
            <p:cNvSpPr/>
            <p:nvPr/>
          </p:nvSpPr>
          <p:spPr>
            <a:xfrm>
              <a:off x="3544888" y="3769940"/>
              <a:ext cx="226041" cy="639817"/>
            </a:xfrm>
            <a:prstGeom prst="rightBrac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Geschweifte Klammer rechts 10"/>
            <p:cNvSpPr/>
            <p:nvPr/>
          </p:nvSpPr>
          <p:spPr>
            <a:xfrm>
              <a:off x="3538039" y="2808930"/>
              <a:ext cx="200119" cy="639817"/>
            </a:xfrm>
            <a:prstGeom prst="rightBrac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226"/>
            <p:cNvSpPr/>
            <p:nvPr/>
          </p:nvSpPr>
          <p:spPr>
            <a:xfrm>
              <a:off x="3738158" y="2952020"/>
              <a:ext cx="1749338" cy="353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Symbol" panose="05050102010706020507" pitchFamily="18" charset="2"/>
                  <a:cs typeface="Arial"/>
                </a:rPr>
                <a:t>D </a:t>
              </a:r>
              <a:r>
                <a:rPr lang="en-US" sz="1200" dirty="0" smtClean="0">
                  <a:latin typeface="Arial"/>
                  <a:cs typeface="Arial"/>
                </a:rPr>
                <a:t>0.93 m/z</a:t>
              </a:r>
            </a:p>
          </p:txBody>
        </p:sp>
        <p:sp>
          <p:nvSpPr>
            <p:cNvPr id="13" name="Rectangle 226"/>
            <p:cNvSpPr/>
            <p:nvPr/>
          </p:nvSpPr>
          <p:spPr>
            <a:xfrm>
              <a:off x="3770929" y="3919202"/>
              <a:ext cx="1749338" cy="353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Symbol" panose="05050102010706020507" pitchFamily="18" charset="2"/>
                  <a:cs typeface="Arial"/>
                </a:rPr>
                <a:t>D </a:t>
              </a:r>
              <a:r>
                <a:rPr lang="en-US" sz="1200" dirty="0" smtClean="0">
                  <a:latin typeface="Arial"/>
                  <a:cs typeface="Arial"/>
                </a:rPr>
                <a:t>. 0.06 m/z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066797" y="2704219"/>
              <a:ext cx="2409137" cy="208493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1066797" y="3333846"/>
              <a:ext cx="2409137" cy="208493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1066797" y="3661770"/>
              <a:ext cx="2409137" cy="208493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1066797" y="4312707"/>
              <a:ext cx="2409137" cy="208493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" name="Ellipse 6"/>
          <p:cNvSpPr/>
          <p:nvPr/>
        </p:nvSpPr>
        <p:spPr>
          <a:xfrm>
            <a:off x="2362361" y="2551112"/>
            <a:ext cx="699649" cy="205639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uppieren 9"/>
          <p:cNvGrpSpPr/>
          <p:nvPr/>
        </p:nvGrpSpPr>
        <p:grpSpPr>
          <a:xfrm>
            <a:off x="255332" y="4974883"/>
            <a:ext cx="3344259" cy="1541913"/>
            <a:chOff x="6122202" y="3177438"/>
            <a:chExt cx="3045456" cy="1253911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4"/>
            <a:srcRect t="41637" r="81696" b="44449"/>
            <a:stretch/>
          </p:blipFill>
          <p:spPr>
            <a:xfrm>
              <a:off x="6122202" y="3177438"/>
              <a:ext cx="3045456" cy="1253911"/>
            </a:xfrm>
            <a:prstGeom prst="rect">
              <a:avLst/>
            </a:prstGeom>
          </p:spPr>
        </p:pic>
        <p:sp>
          <p:nvSpPr>
            <p:cNvPr id="22" name="Ellipse 21"/>
            <p:cNvSpPr/>
            <p:nvPr/>
          </p:nvSpPr>
          <p:spPr>
            <a:xfrm>
              <a:off x="7451695" y="3318991"/>
              <a:ext cx="571500" cy="161075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8" name="Picture 14" descr="Unknow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981" y="177800"/>
            <a:ext cx="1200853" cy="7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1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27" name="Rectangle 226"/>
          <p:cNvSpPr/>
          <p:nvPr/>
        </p:nvSpPr>
        <p:spPr>
          <a:xfrm>
            <a:off x="333219" y="1018553"/>
            <a:ext cx="92636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Arial"/>
                <a:cs typeface="Arial"/>
              </a:rPr>
              <a:t>T</a:t>
            </a:r>
            <a:r>
              <a:rPr lang="en-US" sz="1800" dirty="0" smtClean="0">
                <a:latin typeface="Arial"/>
                <a:cs typeface="Arial"/>
              </a:rPr>
              <a:t>he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isotopic pattern</a:t>
            </a:r>
            <a:r>
              <a:rPr lang="en-US" sz="1800" dirty="0" smtClean="0">
                <a:latin typeface="Arial"/>
                <a:cs typeface="Arial"/>
              </a:rPr>
              <a:t> of the light and heavy peptide form is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not perfectly equal</a:t>
            </a:r>
            <a:r>
              <a:rPr lang="en-US" sz="1800" dirty="0" smtClean="0">
                <a:latin typeface="Arial"/>
                <a:cs typeface="Arial"/>
              </a:rPr>
              <a:t>!</a:t>
            </a:r>
          </a:p>
          <a:p>
            <a:endParaRPr lang="en-US" sz="1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  <a:sym typeface="Wingdings" panose="05000000000000000000" pitchFamily="2" charset="2"/>
              </a:rPr>
              <a:t> Hence,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high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</a:rPr>
              <a:t>resolution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accurate mass data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</a:rPr>
              <a:t>(PRM, DIA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), </a:t>
            </a:r>
            <a:r>
              <a:rPr lang="en-US" sz="1800" dirty="0" smtClean="0">
                <a:latin typeface="Arial"/>
                <a:cs typeface="Arial"/>
              </a:rPr>
              <a:t>where</a:t>
            </a:r>
            <a:r>
              <a:rPr lang="en-US" sz="1800" dirty="0" smtClean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  <a:sym typeface="Wingdings" panose="05000000000000000000" pitchFamily="2" charset="2"/>
              </a:rPr>
              <a:t>quantification gets based on the </a:t>
            </a:r>
            <a:r>
              <a:rPr lang="en-US" sz="1800" b="1" dirty="0" err="1" smtClean="0">
                <a:solidFill>
                  <a:schemeClr val="accent1"/>
                </a:solidFill>
                <a:latin typeface="Arial"/>
                <a:cs typeface="Arial"/>
                <a:sym typeface="Wingdings" panose="05000000000000000000" pitchFamily="2" charset="2"/>
              </a:rPr>
              <a:t>monoisotopic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  <a:sym typeface="Wingdings" panose="05000000000000000000" pitchFamily="2" charset="2"/>
              </a:rPr>
              <a:t> peak 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  <a:sym typeface="Wingdings" panose="05000000000000000000" pitchFamily="2" charset="2"/>
              </a:rPr>
              <a:t>(as performed in Skyline!),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  <a:sym typeface="Wingdings" panose="05000000000000000000" pitchFamily="2" charset="2"/>
              </a:rPr>
              <a:t>must get corrected 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  <a:sym typeface="Wingdings" panose="05000000000000000000" pitchFamily="2" charset="2"/>
              </a:rPr>
              <a:t>for the different theoretical isotopic pattern.</a:t>
            </a:r>
            <a:endParaRPr lang="en-US" sz="18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528564" y="279850"/>
            <a:ext cx="777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Arial"/>
                <a:cs typeface="Arial"/>
              </a:rPr>
              <a:t>T</a:t>
            </a:r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ips and tricks: Different isotopic envelopes between light and heavy</a:t>
            </a:r>
            <a:endParaRPr lang="en-US"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7" name="Group 5"/>
          <p:cNvGrpSpPr/>
          <p:nvPr/>
        </p:nvGrpSpPr>
        <p:grpSpPr>
          <a:xfrm>
            <a:off x="404892" y="3093033"/>
            <a:ext cx="6266813" cy="2471317"/>
            <a:chOff x="607838" y="1300967"/>
            <a:chExt cx="6266813" cy="2471317"/>
          </a:xfrm>
        </p:grpSpPr>
        <p:pic>
          <p:nvPicPr>
            <p:cNvPr id="16" name="Picture 2" descr="img021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62" t="6833" r="21513" b="4716"/>
            <a:stretch/>
          </p:blipFill>
          <p:spPr>
            <a:xfrm rot="16260000">
              <a:off x="2505586" y="-596781"/>
              <a:ext cx="2471317" cy="6266813"/>
            </a:xfrm>
            <a:prstGeom prst="rect">
              <a:avLst/>
            </a:prstGeom>
          </p:spPr>
        </p:pic>
        <p:sp>
          <p:nvSpPr>
            <p:cNvPr id="17" name="Oval 3"/>
            <p:cNvSpPr/>
            <p:nvPr/>
          </p:nvSpPr>
          <p:spPr>
            <a:xfrm>
              <a:off x="2895600" y="2717800"/>
              <a:ext cx="381000" cy="3429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78929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57857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436786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915715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394644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873573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352502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31431" algn="l" defTabSz="478929" rtl="0" eaLnBrk="1" latinLnBrk="0" hangingPunct="1">
                <a:defRPr sz="1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sp>
        <p:nvSpPr>
          <p:cNvPr id="9" name="TextBox 13"/>
          <p:cNvSpPr txBox="1"/>
          <p:nvPr/>
        </p:nvSpPr>
        <p:spPr>
          <a:xfrm>
            <a:off x="383804" y="5502687"/>
            <a:ext cx="20822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29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57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786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15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44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573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02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431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tx2"/>
                </a:solidFill>
              </a:rPr>
              <a:t>1.1% </a:t>
            </a:r>
            <a:r>
              <a:rPr lang="de-DE" baseline="30000" dirty="0" smtClean="0">
                <a:solidFill>
                  <a:schemeClr val="tx2"/>
                </a:solidFill>
              </a:rPr>
              <a:t>13</a:t>
            </a:r>
            <a:r>
              <a:rPr lang="de-DE" dirty="0" smtClean="0">
                <a:solidFill>
                  <a:schemeClr val="tx2"/>
                </a:solidFill>
              </a:rPr>
              <a:t>C in </a:t>
            </a:r>
          </a:p>
          <a:p>
            <a:r>
              <a:rPr lang="de-DE" dirty="0" smtClean="0">
                <a:solidFill>
                  <a:schemeClr val="tx2"/>
                </a:solidFill>
              </a:rPr>
              <a:t>75 C-atoms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0" name="TextBox 21"/>
          <p:cNvSpPr txBox="1"/>
          <p:nvPr/>
        </p:nvSpPr>
        <p:spPr>
          <a:xfrm>
            <a:off x="2121436" y="5489987"/>
            <a:ext cx="20822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29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57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786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15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44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573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02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431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C0504D"/>
                </a:solidFill>
              </a:rPr>
              <a:t>1.1% </a:t>
            </a:r>
            <a:r>
              <a:rPr lang="de-DE" baseline="30000" dirty="0" smtClean="0">
                <a:solidFill>
                  <a:srgbClr val="C0504D"/>
                </a:solidFill>
              </a:rPr>
              <a:t>13</a:t>
            </a:r>
            <a:r>
              <a:rPr lang="de-DE" dirty="0" smtClean="0">
                <a:solidFill>
                  <a:srgbClr val="C0504D"/>
                </a:solidFill>
              </a:rPr>
              <a:t>C in</a:t>
            </a:r>
          </a:p>
          <a:p>
            <a:r>
              <a:rPr lang="de-DE" dirty="0" smtClean="0">
                <a:solidFill>
                  <a:srgbClr val="C0504D"/>
                </a:solidFill>
              </a:rPr>
              <a:t>69 (75-6) C-atoms</a:t>
            </a:r>
            <a:endParaRPr lang="de-DE" dirty="0">
              <a:solidFill>
                <a:srgbClr val="C0504D"/>
              </a:solidFill>
            </a:endParaRPr>
          </a:p>
        </p:txBody>
      </p:sp>
      <p:pic>
        <p:nvPicPr>
          <p:cNvPr id="11" name="Picture 14" descr="Unknow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981" y="177800"/>
            <a:ext cx="1200853" cy="799113"/>
          </a:xfrm>
          <a:prstGeom prst="rect">
            <a:avLst/>
          </a:prstGeom>
        </p:spPr>
      </p:pic>
      <p:grpSp>
        <p:nvGrpSpPr>
          <p:cNvPr id="12" name="Group 7"/>
          <p:cNvGrpSpPr/>
          <p:nvPr/>
        </p:nvGrpSpPr>
        <p:grpSpPr>
          <a:xfrm>
            <a:off x="2197635" y="2660823"/>
            <a:ext cx="4953000" cy="675657"/>
            <a:chOff x="2036672" y="1178543"/>
            <a:chExt cx="4953000" cy="675657"/>
          </a:xfrm>
        </p:grpSpPr>
        <p:sp>
          <p:nvSpPr>
            <p:cNvPr id="14" name="Rectangle 1"/>
            <p:cNvSpPr/>
            <p:nvPr/>
          </p:nvSpPr>
          <p:spPr>
            <a:xfrm>
              <a:off x="2036672" y="1178543"/>
              <a:ext cx="4953000" cy="384721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78929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57857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436786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915715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394644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73573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352502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31431" algn="l" defTabSz="478929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C0504D"/>
                  </a:solidFill>
                </a:rPr>
                <a:t>7% increase for 75 C-atom peptide</a:t>
              </a:r>
              <a:endParaRPr lang="en-US" b="1" dirty="0">
                <a:solidFill>
                  <a:srgbClr val="C0504D"/>
                </a:solidFill>
              </a:endParaRPr>
            </a:p>
          </p:txBody>
        </p:sp>
        <p:cxnSp>
          <p:nvCxnSpPr>
            <p:cNvPr id="15" name="Straight Arrow Connector 6"/>
            <p:cNvCxnSpPr/>
            <p:nvPr/>
          </p:nvCxnSpPr>
          <p:spPr>
            <a:xfrm flipH="1">
              <a:off x="2499810" y="1551642"/>
              <a:ext cx="226614" cy="302558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22"/>
          <p:cNvSpPr/>
          <p:nvPr/>
        </p:nvSpPr>
        <p:spPr>
          <a:xfrm>
            <a:off x="6486173" y="3669287"/>
            <a:ext cx="2707234" cy="6771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29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57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786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15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44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573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02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431" algn="l" defTabSz="478929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Standard peptide</a:t>
            </a:r>
          </a:p>
          <a:p>
            <a:r>
              <a:rPr lang="en-US" dirty="0" smtClean="0"/>
              <a:t>(15 </a:t>
            </a:r>
            <a:r>
              <a:rPr lang="en-US" dirty="0" err="1" smtClean="0"/>
              <a:t>aa</a:t>
            </a:r>
            <a:r>
              <a:rPr lang="en-US" dirty="0" smtClean="0"/>
              <a:t> 75 C-atoms)</a:t>
            </a:r>
          </a:p>
        </p:txBody>
      </p:sp>
      <p:sp>
        <p:nvSpPr>
          <p:cNvPr id="19" name="Rectangle 226"/>
          <p:cNvSpPr/>
          <p:nvPr/>
        </p:nvSpPr>
        <p:spPr>
          <a:xfrm>
            <a:off x="203200" y="6260237"/>
            <a:ext cx="9149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rgbClr val="000000"/>
                </a:solidFill>
                <a:latin typeface="Arial"/>
                <a:cs typeface="Arial"/>
              </a:rPr>
              <a:t>Figure adapted from Mike </a:t>
            </a:r>
            <a:r>
              <a:rPr lang="en-US" sz="1400" i="1" dirty="0" err="1" smtClean="0">
                <a:solidFill>
                  <a:srgbClr val="000000"/>
                </a:solidFill>
                <a:latin typeface="Arial"/>
                <a:cs typeface="Arial"/>
              </a:rPr>
              <a:t>MacCoss</a:t>
            </a:r>
            <a:endParaRPr lang="en-US" sz="1400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400" i="1" dirty="0" smtClean="0">
                <a:solidFill>
                  <a:srgbClr val="000000"/>
                </a:solidFill>
                <a:latin typeface="Arial"/>
                <a:cs typeface="Arial"/>
              </a:rPr>
              <a:t>Mass Spectrometry Signal Calibration for Protein Quantitation, </a:t>
            </a:r>
            <a:r>
              <a:rPr lang="en-US" sz="1400" i="1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1400" i="1" dirty="0" smtClean="0">
                <a:solidFill>
                  <a:srgbClr val="000000"/>
                </a:solidFill>
                <a:latin typeface="Arial"/>
                <a:cs typeface="Arial"/>
              </a:rPr>
              <a:t>echnical note, Cambridge Isotope Laboratories   </a:t>
            </a:r>
          </a:p>
        </p:txBody>
      </p:sp>
    </p:spTree>
    <p:extLst>
      <p:ext uri="{BB962C8B-B14F-4D97-AF65-F5344CB8AC3E}">
        <p14:creationId xmlns:p14="http://schemas.microsoft.com/office/powerpoint/2010/main" val="409884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13783" y="2074615"/>
            <a:ext cx="9128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</a:rPr>
              <a:t>Significant Losses of AQUA </a:t>
            </a:r>
            <a:r>
              <a:rPr lang="en-US" sz="1800" dirty="0">
                <a:latin typeface="Arial"/>
                <a:cs typeface="Arial"/>
              </a:rPr>
              <a:t>peptides </a:t>
            </a:r>
            <a:r>
              <a:rPr lang="en-US" sz="1800" dirty="0">
                <a:latin typeface="Arial"/>
                <a:cs typeface="Arial"/>
                <a:sym typeface="Wingdings"/>
              </a:rPr>
              <a:t>due to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attachment to surfaces, degradation, freezing-thawing cycles</a:t>
            </a:r>
            <a:r>
              <a:rPr lang="en-US" sz="1800" dirty="0">
                <a:latin typeface="Arial"/>
                <a:cs typeface="Arial"/>
                <a:sym typeface="Wingdings"/>
              </a:rPr>
              <a:t>, etc.</a:t>
            </a:r>
          </a:p>
          <a:p>
            <a:endParaRPr lang="en-US" sz="1800" dirty="0" smtClean="0">
              <a:latin typeface="Arial"/>
              <a:cs typeface="Arial"/>
              <a:sym typeface="Wingdings"/>
            </a:endParaRPr>
          </a:p>
        </p:txBody>
      </p:sp>
      <p:sp>
        <p:nvSpPr>
          <p:cNvPr id="23" name="Rectangle 226"/>
          <p:cNvSpPr/>
          <p:nvPr/>
        </p:nvSpPr>
        <p:spPr>
          <a:xfrm>
            <a:off x="113783" y="1317136"/>
            <a:ext cx="9263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Issue </a:t>
            </a:r>
            <a:r>
              <a:rPr lang="en-US" sz="1800" dirty="0" smtClean="0">
                <a:latin typeface="Arial"/>
                <a:cs typeface="Arial"/>
              </a:rPr>
              <a:t>when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handling AQUA peptides </a:t>
            </a:r>
            <a:r>
              <a:rPr lang="en-US" sz="1800" dirty="0" smtClean="0">
                <a:latin typeface="Arial"/>
                <a:cs typeface="Arial"/>
              </a:rPr>
              <a:t>(highly purified peptide solutions with precisely determined concentration): </a:t>
            </a:r>
          </a:p>
        </p:txBody>
      </p:sp>
      <p:sp>
        <p:nvSpPr>
          <p:cNvPr id="8" name="TextBox 12"/>
          <p:cNvSpPr txBox="1"/>
          <p:nvPr/>
        </p:nvSpPr>
        <p:spPr>
          <a:xfrm>
            <a:off x="528564" y="279850"/>
            <a:ext cx="56763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/>
                <a:cs typeface="Arial"/>
              </a:rPr>
              <a:t>T</a:t>
            </a:r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ips and tricks: Handling AQUA peptides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Rectangle 26"/>
          <p:cNvSpPr/>
          <p:nvPr/>
        </p:nvSpPr>
        <p:spPr>
          <a:xfrm>
            <a:off x="125880" y="2624706"/>
            <a:ext cx="91281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800" dirty="0" smtClean="0">
              <a:latin typeface="Arial"/>
              <a:cs typeface="Arial"/>
              <a:sym typeface="Wingdings"/>
            </a:endParaRPr>
          </a:p>
          <a:p>
            <a:endParaRPr lang="en-US" sz="1800" dirty="0">
              <a:latin typeface="Arial"/>
              <a:cs typeface="Arial"/>
              <a:sym typeface="Wingdings"/>
            </a:endParaRPr>
          </a:p>
          <a:p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Tips:</a:t>
            </a:r>
          </a:p>
          <a:p>
            <a:endParaRPr lang="en-US" sz="1800" b="1" dirty="0">
              <a:solidFill>
                <a:schemeClr val="accent1"/>
              </a:solidFill>
              <a:latin typeface="Arial"/>
              <a:cs typeface="Arial"/>
              <a:sym typeface="Wingdings"/>
            </a:endParaRP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800" dirty="0">
                <a:latin typeface="Arial"/>
                <a:cs typeface="Arial"/>
                <a:sym typeface="Wingdings"/>
              </a:rPr>
              <a:t>work with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low-binding vessels </a:t>
            </a:r>
            <a:r>
              <a:rPr lang="en-US" sz="1800" dirty="0">
                <a:latin typeface="Arial"/>
                <a:cs typeface="Arial"/>
                <a:sym typeface="Wingdings"/>
              </a:rPr>
              <a:t>and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low-binding pipetting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tips</a:t>
            </a:r>
            <a:endParaRPr lang="en-US" sz="1800" b="1" dirty="0">
              <a:solidFill>
                <a:schemeClr val="accent1"/>
              </a:solidFill>
              <a:latin typeface="Arial"/>
              <a:cs typeface="Arial"/>
              <a:sym typeface="Wingdings"/>
            </a:endParaRP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800" dirty="0">
                <a:latin typeface="Arial"/>
                <a:cs typeface="Arial"/>
                <a:sym typeface="Wingdings"/>
              </a:rPr>
              <a:t>whenever possible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use glass ware</a:t>
            </a: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800" dirty="0">
                <a:latin typeface="Arial"/>
                <a:cs typeface="Arial"/>
                <a:sym typeface="Wingdings"/>
              </a:rPr>
              <a:t>whenever possible use a complex sample background or a BSA solution </a:t>
            </a:r>
            <a:r>
              <a:rPr lang="en-US" sz="1800" dirty="0" smtClean="0">
                <a:latin typeface="Arial"/>
                <a:cs typeface="Arial"/>
                <a:sym typeface="Wingdings"/>
              </a:rPr>
              <a:t>as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blocking reagent</a:t>
            </a:r>
            <a:endParaRPr lang="en-US" sz="1800" b="1" dirty="0">
              <a:solidFill>
                <a:schemeClr val="accent1"/>
              </a:solidFill>
              <a:latin typeface="Arial"/>
              <a:cs typeface="Arial"/>
              <a:sym typeface="Wingdings"/>
            </a:endParaRP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800" b="1" dirty="0" err="1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aliquote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1800" dirty="0">
                <a:latin typeface="Arial"/>
                <a:cs typeface="Arial"/>
                <a:sym typeface="Wingdings"/>
              </a:rPr>
              <a:t>your standard stock solution upon arrival to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avoid freezing-thawing cycles</a:t>
            </a: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800" dirty="0">
                <a:latin typeface="Arial"/>
                <a:cs typeface="Arial"/>
                <a:sym typeface="Wingdings"/>
              </a:rPr>
              <a:t>only purchase standards with known concentration </a:t>
            </a:r>
            <a:r>
              <a:rPr lang="en-US" sz="1800" b="1" dirty="0">
                <a:solidFill>
                  <a:schemeClr val="accent1"/>
                </a:solidFill>
                <a:latin typeface="Arial"/>
                <a:cs typeface="Arial"/>
                <a:sym typeface="Wingdings"/>
              </a:rPr>
              <a:t>in solution </a:t>
            </a:r>
            <a:r>
              <a:rPr lang="en-US" sz="1800" dirty="0">
                <a:latin typeface="Arial"/>
                <a:cs typeface="Arial"/>
                <a:sym typeface="Wingdings"/>
              </a:rPr>
              <a:t>(not lyophilized to avoid any </a:t>
            </a:r>
            <a:r>
              <a:rPr lang="en-US" sz="1800" dirty="0" err="1" smtClean="0">
                <a:latin typeface="Arial"/>
                <a:cs typeface="Arial"/>
                <a:sym typeface="Wingdings"/>
              </a:rPr>
              <a:t>resuspension</a:t>
            </a:r>
            <a:r>
              <a:rPr lang="en-US" sz="1800" dirty="0" smtClean="0">
                <a:latin typeface="Arial"/>
                <a:cs typeface="Arial"/>
                <a:sym typeface="Wingdings"/>
              </a:rPr>
              <a:t> </a:t>
            </a:r>
            <a:r>
              <a:rPr lang="en-US" sz="1800" dirty="0">
                <a:latin typeface="Arial"/>
                <a:cs typeface="Arial"/>
                <a:sym typeface="Wingdings"/>
              </a:rPr>
              <a:t>step)</a:t>
            </a:r>
          </a:p>
          <a:p>
            <a:endParaRPr lang="en-US" sz="1800" dirty="0">
              <a:latin typeface="Arial"/>
              <a:cs typeface="Arial"/>
              <a:sym typeface="Wingdings"/>
            </a:endParaRPr>
          </a:p>
        </p:txBody>
      </p:sp>
      <p:pic>
        <p:nvPicPr>
          <p:cNvPr id="10" name="Picture 14" descr="Unknow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981" y="177800"/>
            <a:ext cx="1200853" cy="7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3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 flipH="1">
            <a:off x="5296274" y="5803862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94799" y="3296228"/>
            <a:ext cx="1723860" cy="762952"/>
            <a:chOff x="1397731" y="2366884"/>
            <a:chExt cx="1723860" cy="762952"/>
          </a:xfrm>
        </p:grpSpPr>
        <p:sp>
          <p:nvSpPr>
            <p:cNvPr id="36" name="TextBox 35"/>
            <p:cNvSpPr txBox="1"/>
            <p:nvPr/>
          </p:nvSpPr>
          <p:spPr>
            <a:xfrm flipH="1">
              <a:off x="1426271" y="2366884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SILAC</a:t>
              </a:r>
              <a:endParaRPr lang="en-US" sz="2000" b="1" dirty="0">
                <a:solidFill>
                  <a:schemeClr val="accent2"/>
                </a:solidFill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flipH="1">
              <a:off x="1397731" y="2729726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baseline="30000" dirty="0" smtClean="0">
                  <a:solidFill>
                    <a:schemeClr val="accent6"/>
                  </a:solidFill>
                  <a:latin typeface="Arial"/>
                  <a:cs typeface="Arial"/>
                </a:rPr>
                <a:t>15</a:t>
              </a:r>
              <a:r>
                <a:rPr lang="en-US" sz="2000" b="1" dirty="0">
                  <a:solidFill>
                    <a:schemeClr val="accent6"/>
                  </a:solidFill>
                  <a:latin typeface="Arial"/>
                  <a:cs typeface="Arial"/>
                </a:rPr>
                <a:t>N</a:t>
              </a:r>
              <a:r>
                <a:rPr lang="en-US" sz="2000" b="1" dirty="0" smtClean="0">
                  <a:solidFill>
                    <a:schemeClr val="accent6"/>
                  </a:solidFill>
                  <a:latin typeface="Arial"/>
                  <a:cs typeface="Arial"/>
                </a:rPr>
                <a:t>-labeling</a:t>
              </a:r>
              <a:endParaRPr lang="en-US" sz="2000" b="1" dirty="0">
                <a:solidFill>
                  <a:schemeClr val="accent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68673" y="5790346"/>
            <a:ext cx="2684616" cy="787126"/>
            <a:chOff x="1896220" y="5683126"/>
            <a:chExt cx="2684616" cy="787126"/>
          </a:xfrm>
        </p:grpSpPr>
        <p:sp>
          <p:nvSpPr>
            <p:cNvPr id="49" name="TextBox 48"/>
            <p:cNvSpPr txBox="1"/>
            <p:nvPr/>
          </p:nvSpPr>
          <p:spPr>
            <a:xfrm flipH="1">
              <a:off x="2885516" y="6068571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8064A2"/>
                  </a:solidFill>
                  <a:latin typeface="Arial"/>
                  <a:cs typeface="Arial"/>
                </a:rPr>
                <a:t>TMT</a:t>
              </a:r>
              <a:endParaRPr lang="en-US" sz="2000" b="1" dirty="0">
                <a:solidFill>
                  <a:srgbClr val="8064A2"/>
                </a:solidFill>
                <a:latin typeface="Arial"/>
                <a:cs typeface="Arial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896220" y="5683126"/>
              <a:ext cx="2624978" cy="787126"/>
              <a:chOff x="1896220" y="6013326"/>
              <a:chExt cx="2624978" cy="787126"/>
            </a:xfrm>
          </p:grpSpPr>
          <p:sp>
            <p:nvSpPr>
              <p:cNvPr id="42" name="TextBox 41"/>
              <p:cNvSpPr txBox="1"/>
              <p:nvPr/>
            </p:nvSpPr>
            <p:spPr>
              <a:xfrm flipH="1">
                <a:off x="1917249" y="6400342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err="1">
                    <a:solidFill>
                      <a:srgbClr val="F79646"/>
                    </a:solidFill>
                    <a:latin typeface="Arial"/>
                    <a:cs typeface="Arial"/>
                  </a:rPr>
                  <a:t>i</a:t>
                </a:r>
                <a:r>
                  <a:rPr lang="en-US" sz="2000" b="1" dirty="0" err="1" smtClean="0">
                    <a:solidFill>
                      <a:srgbClr val="F79646"/>
                    </a:solidFill>
                    <a:latin typeface="Arial"/>
                    <a:cs typeface="Arial"/>
                  </a:rPr>
                  <a:t>TRAQ</a:t>
                </a:r>
                <a:endParaRPr lang="en-US" sz="2000" b="1" dirty="0">
                  <a:solidFill>
                    <a:srgbClr val="F7964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flipH="1">
                <a:off x="1896220" y="6013326"/>
                <a:ext cx="2624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3"/>
                    </a:solidFill>
                    <a:latin typeface="Arial"/>
                    <a:cs typeface="Arial"/>
                  </a:rPr>
                  <a:t>Dimethyl-labeling</a:t>
                </a:r>
                <a:endParaRPr lang="en-US" sz="2000" b="1" dirty="0">
                  <a:solidFill>
                    <a:schemeClr val="accent3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7290307" y="3306670"/>
            <a:ext cx="2542802" cy="741154"/>
            <a:chOff x="7530471" y="2065916"/>
            <a:chExt cx="2965896" cy="741154"/>
          </a:xfrm>
        </p:grpSpPr>
        <p:sp>
          <p:nvSpPr>
            <p:cNvPr id="44" name="TextBox 43"/>
            <p:cNvSpPr txBox="1"/>
            <p:nvPr/>
          </p:nvSpPr>
          <p:spPr>
            <a:xfrm flipH="1">
              <a:off x="7530471" y="2065916"/>
              <a:ext cx="29658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"/>
                  <a:cs typeface="Arial"/>
                </a:rPr>
                <a:t>s</a:t>
              </a:r>
              <a:r>
                <a:rPr lang="en-US" sz="20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ynthetic  peptides</a:t>
              </a:r>
              <a:endParaRPr lang="en-US" sz="20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flipH="1">
              <a:off x="7545741" y="2406960"/>
              <a:ext cx="29506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Arial"/>
                  <a:cs typeface="Arial"/>
                </a:rPr>
                <a:t>p</a:t>
              </a:r>
              <a:r>
                <a:rPr lang="en-US" sz="20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rotein standards</a:t>
              </a:r>
              <a:endParaRPr lang="en-US" sz="2000" b="1" dirty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891" y="2983667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189702" y="5445650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276667" y="2983667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240249" y="5445650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0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6 at 15.33.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23"/>
          <a:stretch/>
        </p:blipFill>
        <p:spPr>
          <a:xfrm>
            <a:off x="332562" y="2297131"/>
            <a:ext cx="2709416" cy="3294021"/>
          </a:xfrm>
          <a:prstGeom prst="rect">
            <a:avLst/>
          </a:prstGeom>
        </p:spPr>
      </p:pic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494" y="1087528"/>
            <a:ext cx="35056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Dimethyl labeling 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b="1" dirty="0" smtClean="0"/>
              <a:t>reactivity for primary amines </a:t>
            </a:r>
          </a:p>
          <a:p>
            <a:pPr algn="ctr"/>
            <a:r>
              <a:rPr lang="en-US" b="1" dirty="0" smtClean="0"/>
              <a:t>(N-terminus and Lysine residues)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409520" y="5888218"/>
            <a:ext cx="427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Boersema</a:t>
            </a:r>
            <a:r>
              <a:rPr lang="en-US" sz="1400" dirty="0">
                <a:latin typeface="Arial"/>
                <a:cs typeface="Arial"/>
              </a:rPr>
              <a:t>, P. J</a:t>
            </a:r>
            <a:r>
              <a:rPr lang="en-US" sz="1400" dirty="0" smtClean="0">
                <a:latin typeface="Arial"/>
                <a:cs typeface="Arial"/>
              </a:rPr>
              <a:t>. et al., Nature Protocols, 4, 484-494 </a:t>
            </a:r>
            <a:r>
              <a:rPr lang="en-US" sz="1400" dirty="0">
                <a:latin typeface="Arial"/>
                <a:cs typeface="Arial"/>
              </a:rPr>
              <a:t>(</a:t>
            </a:r>
            <a:r>
              <a:rPr lang="en-US" sz="1400" dirty="0" smtClean="0">
                <a:latin typeface="Arial"/>
                <a:cs typeface="Arial"/>
              </a:rPr>
              <a:t>2009)</a:t>
            </a:r>
            <a:r>
              <a:rPr lang="en-US" sz="1400" dirty="0">
                <a:latin typeface="Arial"/>
                <a:cs typeface="Arial"/>
              </a:rPr>
              <a:t>.</a:t>
            </a:r>
          </a:p>
        </p:txBody>
      </p:sp>
      <p:sp>
        <p:nvSpPr>
          <p:cNvPr id="208" name="Rounded Rectangle 207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10" name="Picture 209" descr="Chemical_X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sp>
        <p:nvSpPr>
          <p:cNvPr id="27" name="TextBox 39"/>
          <p:cNvSpPr txBox="1"/>
          <p:nvPr/>
        </p:nvSpPr>
        <p:spPr>
          <a:xfrm>
            <a:off x="3041978" y="2764688"/>
            <a:ext cx="1342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+ 28 Da light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8" name="TextBox 46"/>
          <p:cNvSpPr txBox="1"/>
          <p:nvPr/>
        </p:nvSpPr>
        <p:spPr>
          <a:xfrm>
            <a:off x="3041978" y="4890597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+ 36 Da heavy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9" name="TextBox 205"/>
          <p:cNvSpPr txBox="1"/>
          <p:nvPr/>
        </p:nvSpPr>
        <p:spPr>
          <a:xfrm>
            <a:off x="3041978" y="3728182"/>
            <a:ext cx="169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+ 32 Da medium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32" name="Straight Arrow Connector 20"/>
          <p:cNvCxnSpPr/>
          <p:nvPr/>
        </p:nvCxnSpPr>
        <p:spPr>
          <a:xfrm>
            <a:off x="3705136" y="3103242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6"/>
          <p:cNvSpPr txBox="1"/>
          <p:nvPr/>
        </p:nvSpPr>
        <p:spPr>
          <a:xfrm>
            <a:off x="3738643" y="3103242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+ 4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34" name="Straight Arrow Connector 37"/>
          <p:cNvCxnSpPr/>
          <p:nvPr/>
        </p:nvCxnSpPr>
        <p:spPr>
          <a:xfrm>
            <a:off x="3705136" y="4425116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8"/>
          <p:cNvSpPr txBox="1"/>
          <p:nvPr/>
        </p:nvSpPr>
        <p:spPr>
          <a:xfrm>
            <a:off x="3738643" y="4425116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+ 8 Da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987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14" y="1542914"/>
            <a:ext cx="3093074" cy="418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68905" y="169476"/>
            <a:ext cx="2811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  <a:cs typeface="Arial"/>
              </a:rPr>
              <a:t>Modifications tab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38168" y="3487129"/>
            <a:ext cx="2448272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t="4133" r="6200" b="7639"/>
          <a:stretch/>
        </p:blipFill>
        <p:spPr bwMode="auto">
          <a:xfrm>
            <a:off x="3417278" y="1203919"/>
            <a:ext cx="2166961" cy="141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4000" y="3153594"/>
            <a:ext cx="21237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pPr lvl="1"/>
            <a:r>
              <a:rPr lang="en-US" sz="1400" i="1" dirty="0"/>
              <a:t>You can select a set of possible isotope modifications; enable those relevant for the label.</a:t>
            </a:r>
          </a:p>
          <a:p>
            <a:pPr lvl="1"/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16694" y="1110865"/>
            <a:ext cx="235312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pPr lvl="1"/>
            <a:r>
              <a:rPr lang="en-US" sz="1400" i="1" dirty="0"/>
              <a:t>You can define and name labels ; select those relevant for your experiment. </a:t>
            </a:r>
          </a:p>
          <a:p>
            <a:pPr lvl="1"/>
            <a:endParaRPr lang="en-US" sz="1400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74072" y="2623033"/>
            <a:ext cx="1008112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274" y="2923393"/>
            <a:ext cx="1731246" cy="203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V="1">
            <a:off x="4826000" y="4337187"/>
            <a:ext cx="1808584" cy="140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6" t="62833" r="50863" b="27843"/>
          <a:stretch/>
        </p:blipFill>
        <p:spPr bwMode="auto">
          <a:xfrm>
            <a:off x="2915511" y="5287330"/>
            <a:ext cx="2147043" cy="106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 flipV="1">
            <a:off x="5082996" y="5082865"/>
            <a:ext cx="1399188" cy="7372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4040" y="5167120"/>
            <a:ext cx="212372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/>
          </a:p>
          <a:p>
            <a:pPr lvl="1"/>
            <a:r>
              <a:rPr lang="en-US" sz="1400" i="1" dirty="0"/>
              <a:t>You can select which (if any) label is the internal standard </a:t>
            </a:r>
          </a:p>
          <a:p>
            <a:pPr lvl="1"/>
            <a:endParaRPr lang="en-US" sz="1400" i="1" dirty="0"/>
          </a:p>
        </p:txBody>
      </p:sp>
      <p:pic>
        <p:nvPicPr>
          <p:cNvPr id="17" name="Picture 37" descr="IMSB logo fuer Tina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4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Rounded Rectangle 207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9" name="TextBox 208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0" name="Picture 209" descr="Chemical_X.png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6338168" y="1828595"/>
            <a:ext cx="2448272" cy="1151672"/>
            <a:chOff x="6338168" y="1828595"/>
            <a:chExt cx="2448272" cy="1151672"/>
          </a:xfrm>
        </p:grpSpPr>
        <p:sp>
          <p:nvSpPr>
            <p:cNvPr id="23" name="Rectangle 11"/>
            <p:cNvSpPr/>
            <p:nvPr/>
          </p:nvSpPr>
          <p:spPr>
            <a:xfrm>
              <a:off x="6338168" y="2154981"/>
              <a:ext cx="2448272" cy="82528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1" name="TextBox 14"/>
            <p:cNvSpPr txBox="1"/>
            <p:nvPr/>
          </p:nvSpPr>
          <p:spPr>
            <a:xfrm>
              <a:off x="6338168" y="1828595"/>
              <a:ext cx="236461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lvl="1"/>
              <a:r>
                <a:rPr lang="en-US" sz="1400" b="1" dirty="0" smtClean="0">
                  <a:solidFill>
                    <a:srgbClr val="FF0000"/>
                  </a:solidFill>
                </a:rPr>
                <a:t>Additionally needed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512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9"/>
          <p:cNvSpPr txBox="1"/>
          <p:nvPr/>
        </p:nvSpPr>
        <p:spPr>
          <a:xfrm>
            <a:off x="398576" y="259808"/>
            <a:ext cx="6079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Label-free versus label-based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8" name="Picture 27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25" y="1636553"/>
            <a:ext cx="2163515" cy="150743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57732" y="1316714"/>
            <a:ext cx="3039291" cy="2288324"/>
            <a:chOff x="1574153" y="1703811"/>
            <a:chExt cx="2322870" cy="1697024"/>
          </a:xfrm>
        </p:grpSpPr>
        <p:sp>
          <p:nvSpPr>
            <p:cNvPr id="37" name="Rounded Rectangle 36"/>
            <p:cNvSpPr/>
            <p:nvPr/>
          </p:nvSpPr>
          <p:spPr>
            <a:xfrm>
              <a:off x="1574153" y="1703811"/>
              <a:ext cx="2322870" cy="169702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31078" y="2822054"/>
              <a:ext cx="18809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 </a:t>
              </a:r>
              <a:r>
                <a:rPr lang="de-CH" sz="2800" b="1" dirty="0" err="1" smtClean="0">
                  <a:solidFill>
                    <a:schemeClr val="accent1"/>
                  </a:solidFill>
                  <a:latin typeface="Arial"/>
                  <a:cs typeface="Arial"/>
                </a:rPr>
                <a:t>label-free</a:t>
              </a:r>
              <a:endParaRPr lang="en-US" sz="2800" b="1" dirty="0" smtClean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pic>
          <p:nvPicPr>
            <p:cNvPr id="42" name="Picture 41" descr="launchettes-blog.jpg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9555" y="1880072"/>
              <a:ext cx="890840" cy="890840"/>
            </a:xfrm>
            <a:prstGeom prst="rect">
              <a:avLst/>
            </a:prstGeom>
          </p:spPr>
        </p:pic>
      </p:grpSp>
      <p:sp>
        <p:nvSpPr>
          <p:cNvPr id="45" name="Rounded Rectangle 44"/>
          <p:cNvSpPr/>
          <p:nvPr/>
        </p:nvSpPr>
        <p:spPr>
          <a:xfrm>
            <a:off x="5962455" y="1316714"/>
            <a:ext cx="2983529" cy="22883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036830" y="288218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2" name="Picture 51" descr="drachen19.gif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037" y="1422921"/>
            <a:ext cx="1198959" cy="1345172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336321" y="4364621"/>
            <a:ext cx="4295452" cy="2532228"/>
          </a:xfrm>
          <a:prstGeom prst="rect">
            <a:avLst/>
          </a:prstGeom>
        </p:spPr>
        <p:txBody>
          <a:bodyPr vert="horz" lIns="95786" tIns="47893" rIns="95786" bIns="47893" rtlCol="0">
            <a:normAutofit/>
          </a:bodyPr>
          <a:lstStyle>
            <a:lvl1pPr marL="359197" indent="-359197" algn="l" defTabSz="478929" rtl="0" eaLnBrk="1" latinLnBrk="0" hangingPunct="1">
              <a:spcBef>
                <a:spcPct val="20000"/>
              </a:spcBef>
              <a:buFont typeface="Arial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8259" indent="-299330" algn="l" defTabSz="478929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7322" indent="-239465" algn="l" defTabSz="478929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6251" indent="-239465" algn="l" defTabSz="478929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5180" indent="-239465" algn="l" defTabSz="478929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4108" indent="-239465" algn="l" defTabSz="478929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037" indent="-239465" algn="l" defTabSz="478929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1966" indent="-239465" algn="l" defTabSz="478929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0895" indent="-239465" algn="l" defTabSz="478929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/>
                <a:cs typeface="Arial"/>
              </a:rPr>
              <a:t> </a:t>
            </a:r>
            <a:r>
              <a:rPr lang="en-US" sz="1800" b="1" dirty="0" smtClean="0">
                <a:solidFill>
                  <a:schemeClr val="accent1"/>
                </a:solidFill>
                <a:latin typeface="Arial"/>
                <a:cs typeface="Arial"/>
              </a:rPr>
              <a:t>Cost-</a:t>
            </a:r>
            <a:r>
              <a:rPr lang="en-US" sz="1800" b="1" dirty="0" smtClean="0">
                <a:solidFill>
                  <a:schemeClr val="accent3"/>
                </a:solidFill>
                <a:latin typeface="Arial"/>
                <a:cs typeface="Arial"/>
              </a:rPr>
              <a:t> </a:t>
            </a:r>
            <a:r>
              <a:rPr lang="en-US" sz="1800" dirty="0" smtClean="0">
                <a:latin typeface="Arial"/>
                <a:cs typeface="Arial"/>
              </a:rPr>
              <a:t>and </a:t>
            </a: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work-effective </a:t>
            </a:r>
            <a:r>
              <a:rPr lang="en-US" sz="1800" dirty="0" smtClean="0">
                <a:latin typeface="Arial"/>
                <a:cs typeface="Arial"/>
              </a:rPr>
              <a:t>(at least </a:t>
            </a:r>
          </a:p>
          <a:p>
            <a:pPr marL="0" indent="0">
              <a:buNone/>
            </a:pP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dirty="0" smtClean="0">
                <a:latin typeface="Arial"/>
                <a:cs typeface="Arial"/>
              </a:rPr>
              <a:t>      in terms of sample preparation)</a:t>
            </a:r>
          </a:p>
          <a:p>
            <a:r>
              <a:rPr lang="en-US" sz="1800" dirty="0" smtClean="0">
                <a:latin typeface="Arial"/>
                <a:cs typeface="Arial"/>
              </a:rPr>
              <a:t> applicable to all identified/quantified</a:t>
            </a:r>
          </a:p>
          <a:p>
            <a:pPr marL="0" indent="0">
              <a:buNone/>
            </a:pP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dirty="0" smtClean="0">
                <a:latin typeface="Arial"/>
                <a:cs typeface="Arial"/>
              </a:rPr>
              <a:t>      proteins – </a:t>
            </a: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proteome-wide </a:t>
            </a:r>
          </a:p>
          <a:p>
            <a:r>
              <a:rPr lang="en-US" sz="1800" dirty="0" smtClean="0">
                <a:latin typeface="Arial"/>
                <a:cs typeface="Arial"/>
              </a:rPr>
              <a:t> no </a:t>
            </a:r>
            <a:r>
              <a:rPr lang="en-US" sz="1800" dirty="0">
                <a:latin typeface="Arial"/>
                <a:cs typeface="Arial"/>
              </a:rPr>
              <a:t>increase in sample </a:t>
            </a:r>
            <a:r>
              <a:rPr lang="en-US" sz="1800" dirty="0" smtClean="0">
                <a:latin typeface="Arial"/>
                <a:cs typeface="Arial"/>
              </a:rPr>
              <a:t>complexity - </a:t>
            </a:r>
            <a:endParaRPr lang="en-US" sz="1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4F81BD"/>
                </a:solidFill>
                <a:latin typeface="Arial"/>
                <a:cs typeface="Arial"/>
              </a:rPr>
              <a:t>       high sensitivity</a:t>
            </a:r>
            <a:endParaRPr lang="en-US" sz="1800" b="1" dirty="0">
              <a:solidFill>
                <a:srgbClr val="4F81BD"/>
              </a:solidFill>
              <a:latin typeface="Arial"/>
              <a:cs typeface="Arial"/>
            </a:endParaRPr>
          </a:p>
        </p:txBody>
      </p:sp>
      <p:pic>
        <p:nvPicPr>
          <p:cNvPr id="43" name="Picture 42" descr="110_F_23420360_ArGxnOMJ85qgJHbUfD8SVu9IT5xE1iq2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31" b="12024"/>
          <a:stretch/>
        </p:blipFill>
        <p:spPr>
          <a:xfrm>
            <a:off x="174308" y="3491632"/>
            <a:ext cx="631920" cy="89988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45281" y="3858646"/>
            <a:ext cx="347509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rial"/>
                <a:cs typeface="Arial"/>
              </a:rPr>
              <a:t>Major advantages label-free:</a:t>
            </a:r>
            <a:endParaRPr lang="en-US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116350" y="3555230"/>
            <a:ext cx="5162060" cy="2806962"/>
            <a:chOff x="5116350" y="3555230"/>
            <a:chExt cx="5162060" cy="2806962"/>
          </a:xfrm>
        </p:grpSpPr>
        <p:sp>
          <p:nvSpPr>
            <p:cNvPr id="41" name="Rectangle 3"/>
            <p:cNvSpPr txBox="1">
              <a:spLocks noChangeArrowheads="1"/>
            </p:cNvSpPr>
            <p:nvPr/>
          </p:nvSpPr>
          <p:spPr>
            <a:xfrm>
              <a:off x="5116350" y="4391517"/>
              <a:ext cx="5162060" cy="1970675"/>
            </a:xfrm>
            <a:prstGeom prst="rect">
              <a:avLst/>
            </a:prstGeom>
          </p:spPr>
          <p:txBody>
            <a:bodyPr vert="horz" lIns="95786" tIns="47893" rIns="95786" bIns="47893" rtlCol="0">
              <a:noAutofit/>
            </a:bodyPr>
            <a:lstStyle>
              <a:lvl1pPr marL="359197" indent="-359197" algn="l" defTabSz="478929" rtl="0" eaLnBrk="1" latinLnBrk="0" hangingPunct="1">
                <a:spcBef>
                  <a:spcPct val="20000"/>
                </a:spcBef>
                <a:buFont typeface="Arial"/>
                <a:buChar char="•"/>
                <a:defRPr sz="3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78259" indent="-299330" algn="l" defTabSz="478929" rtl="0" eaLnBrk="1" latinLnBrk="0" hangingPunct="1">
                <a:spcBef>
                  <a:spcPct val="20000"/>
                </a:spcBef>
                <a:buFont typeface="Arial"/>
                <a:buChar char="–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97322" indent="-239465" algn="l" defTabSz="478929" rtl="0" eaLnBrk="1" latinLnBrk="0" hangingPunct="1">
                <a:spcBef>
                  <a:spcPct val="20000"/>
                </a:spcBef>
                <a:buFont typeface="Arial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76251" indent="-239465" algn="l" defTabSz="478929" rtl="0" eaLnBrk="1" latinLnBrk="0" hangingPunct="1">
                <a:spcBef>
                  <a:spcPct val="20000"/>
                </a:spcBef>
                <a:buFont typeface="Arial"/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55180" indent="-239465" algn="l" defTabSz="478929" rtl="0" eaLnBrk="1" latinLnBrk="0" hangingPunct="1">
                <a:spcBef>
                  <a:spcPct val="20000"/>
                </a:spcBef>
                <a:buFont typeface="Arial"/>
                <a:buChar char="»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4108" indent="-239465" algn="l" defTabSz="478929" rtl="0" eaLnBrk="1" latinLnBrk="0" hangingPunct="1">
                <a:spcBef>
                  <a:spcPct val="20000"/>
                </a:spcBef>
                <a:buFont typeface="Arial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037" indent="-239465" algn="l" defTabSz="478929" rtl="0" eaLnBrk="1" latinLnBrk="0" hangingPunct="1">
                <a:spcBef>
                  <a:spcPct val="20000"/>
                </a:spcBef>
                <a:buFont typeface="Arial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1966" indent="-239465" algn="l" defTabSz="478929" rtl="0" eaLnBrk="1" latinLnBrk="0" hangingPunct="1">
                <a:spcBef>
                  <a:spcPct val="20000"/>
                </a:spcBef>
                <a:buFont typeface="Arial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0895" indent="-239465" algn="l" defTabSz="478929" rtl="0" eaLnBrk="1" latinLnBrk="0" hangingPunct="1">
                <a:spcBef>
                  <a:spcPct val="20000"/>
                </a:spcBef>
                <a:buFont typeface="Arial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>
                  <a:latin typeface="Arial"/>
                  <a:cs typeface="Arial"/>
                </a:rPr>
                <a:t> </a:t>
              </a:r>
              <a:r>
                <a:rPr lang="en-US" sz="1800" dirty="0" smtClean="0">
                  <a:solidFill>
                    <a:srgbClr val="000000"/>
                  </a:solidFill>
                  <a:latin typeface="Arial"/>
                  <a:cs typeface="Arial"/>
                </a:rPr>
                <a:t>Can account for </a:t>
              </a:r>
              <a:r>
                <a:rPr lang="en-US" sz="1800" b="1" dirty="0">
                  <a:solidFill>
                    <a:schemeClr val="accent2"/>
                  </a:solidFill>
                  <a:latin typeface="Arial"/>
                  <a:cs typeface="Arial"/>
                </a:rPr>
                <a:t>preparative </a:t>
              </a:r>
              <a:r>
                <a:rPr lang="en-US" sz="18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and</a:t>
              </a:r>
            </a:p>
            <a:p>
              <a:pPr marL="0" indent="0">
                <a:buNone/>
              </a:pPr>
              <a:r>
                <a:rPr lang="en-US" sz="1800" b="1" dirty="0">
                  <a:solidFill>
                    <a:schemeClr val="accent2"/>
                  </a:solidFill>
                  <a:latin typeface="Arial"/>
                  <a:cs typeface="Arial"/>
                </a:rPr>
                <a:t> </a:t>
              </a:r>
              <a:r>
                <a:rPr lang="en-US" sz="18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      analytical </a:t>
              </a:r>
              <a:r>
                <a:rPr lang="en-US" sz="1800" b="1" dirty="0" err="1" smtClean="0">
                  <a:solidFill>
                    <a:schemeClr val="accent2"/>
                  </a:solidFill>
                  <a:latin typeface="Arial"/>
                  <a:cs typeface="Arial"/>
                </a:rPr>
                <a:t>variabilities</a:t>
              </a:r>
              <a:r>
                <a:rPr lang="en-US" sz="18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 </a:t>
              </a:r>
              <a:endParaRPr lang="en-US" sz="1800" dirty="0">
                <a:latin typeface="Arial"/>
                <a:cs typeface="Arial"/>
              </a:endParaRPr>
            </a:p>
            <a:p>
              <a:r>
                <a:rPr lang="en-US" sz="1800" dirty="0" smtClean="0">
                  <a:solidFill>
                    <a:srgbClr val="000000"/>
                  </a:solidFill>
                  <a:latin typeface="Arial"/>
                  <a:cs typeface="Arial"/>
                </a:rPr>
                <a:t> Improved quantitative </a:t>
              </a:r>
              <a:r>
                <a:rPr lang="en-US" sz="1800" b="1" dirty="0" smtClean="0">
                  <a:solidFill>
                    <a:srgbClr val="C0504D"/>
                  </a:solidFill>
                  <a:latin typeface="Arial"/>
                  <a:cs typeface="Arial"/>
                </a:rPr>
                <a:t>precision and  </a:t>
              </a:r>
            </a:p>
            <a:p>
              <a:pPr marL="0" indent="0">
                <a:buNone/>
              </a:pPr>
              <a:r>
                <a:rPr lang="en-US" sz="1800" b="1" dirty="0">
                  <a:solidFill>
                    <a:srgbClr val="C0504D"/>
                  </a:solidFill>
                  <a:latin typeface="Arial"/>
                  <a:cs typeface="Arial"/>
                </a:rPr>
                <a:t> </a:t>
              </a:r>
              <a:r>
                <a:rPr lang="en-US" sz="1800" b="1" dirty="0" smtClean="0">
                  <a:solidFill>
                    <a:srgbClr val="C0504D"/>
                  </a:solidFill>
                  <a:latin typeface="Arial"/>
                  <a:cs typeface="Arial"/>
                </a:rPr>
                <a:t>      accuracy</a:t>
              </a:r>
              <a:r>
                <a:rPr lang="en-US" sz="1800" b="1" dirty="0" smtClean="0">
                  <a:solidFill>
                    <a:srgbClr val="9BBB59"/>
                  </a:solidFill>
                  <a:latin typeface="Arial"/>
                  <a:cs typeface="Arial"/>
                </a:rPr>
                <a:t> </a:t>
              </a:r>
              <a:r>
                <a:rPr lang="en-US" sz="1800" dirty="0" smtClean="0">
                  <a:latin typeface="Arial"/>
                  <a:cs typeface="Arial"/>
                </a:rPr>
                <a:t>compared to label-free quant.</a:t>
              </a:r>
            </a:p>
            <a:p>
              <a:r>
                <a:rPr lang="en-US" sz="1800" dirty="0" smtClean="0">
                  <a:solidFill>
                    <a:srgbClr val="000000"/>
                  </a:solidFill>
                  <a:latin typeface="Arial"/>
                  <a:cs typeface="Arial"/>
                </a:rPr>
                <a:t> Improved</a:t>
              </a:r>
              <a:r>
                <a:rPr lang="en-US" sz="1800" b="1" dirty="0" smtClean="0">
                  <a:solidFill>
                    <a:srgbClr val="9BBB59"/>
                  </a:solidFill>
                  <a:latin typeface="Arial"/>
                  <a:cs typeface="Arial"/>
                </a:rPr>
                <a:t> </a:t>
              </a:r>
              <a:r>
                <a:rPr lang="en-US" sz="1800" b="1" dirty="0" smtClean="0">
                  <a:solidFill>
                    <a:srgbClr val="C0504D"/>
                  </a:solidFill>
                  <a:latin typeface="Arial"/>
                  <a:cs typeface="Arial"/>
                </a:rPr>
                <a:t>confidence</a:t>
              </a:r>
              <a:r>
                <a:rPr lang="en-US" sz="1800" b="1" dirty="0" smtClean="0">
                  <a:solidFill>
                    <a:srgbClr val="9BBB59"/>
                  </a:solidFill>
                  <a:latin typeface="Arial"/>
                  <a:cs typeface="Arial"/>
                </a:rPr>
                <a:t> </a:t>
              </a:r>
              <a:r>
                <a:rPr lang="en-US" sz="1800" dirty="0" smtClean="0">
                  <a:latin typeface="Arial"/>
                  <a:cs typeface="Arial"/>
                </a:rPr>
                <a:t>in peak</a:t>
              </a:r>
            </a:p>
            <a:p>
              <a:pPr marL="0" indent="0">
                <a:buNone/>
              </a:pPr>
              <a:r>
                <a:rPr lang="en-US" sz="1800" dirty="0">
                  <a:latin typeface="Arial"/>
                  <a:cs typeface="Arial"/>
                </a:rPr>
                <a:t> </a:t>
              </a:r>
              <a:r>
                <a:rPr lang="en-US" sz="1800" dirty="0" smtClean="0">
                  <a:latin typeface="Arial"/>
                  <a:cs typeface="Arial"/>
                </a:rPr>
                <a:t>      identification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926471" y="3858646"/>
              <a:ext cx="37323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504D"/>
                  </a:solidFill>
                  <a:latin typeface="Arial"/>
                  <a:cs typeface="Arial"/>
                </a:rPr>
                <a:t>Major advantages label-based:</a:t>
              </a:r>
              <a:endParaRPr lang="en-US" b="1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pic>
          <p:nvPicPr>
            <p:cNvPr id="47" name="Picture 46" descr="110_F_23420360_ArGxnOMJ85qgJHbUfD8SVu9IT5xE1iq2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331" b="12024"/>
            <a:stretch/>
          </p:blipFill>
          <p:spPr>
            <a:xfrm>
              <a:off x="5297910" y="3555230"/>
              <a:ext cx="631920" cy="899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194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6 at 15.33.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23"/>
          <a:stretch/>
        </p:blipFill>
        <p:spPr>
          <a:xfrm>
            <a:off x="332562" y="2297131"/>
            <a:ext cx="2709416" cy="3294021"/>
          </a:xfrm>
          <a:prstGeom prst="rect">
            <a:avLst/>
          </a:prstGeom>
        </p:spPr>
      </p:pic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494" y="1087528"/>
            <a:ext cx="35056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Dimethyl labeling 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b="1" dirty="0" smtClean="0"/>
              <a:t>reactivity for primary amines </a:t>
            </a:r>
          </a:p>
          <a:p>
            <a:pPr algn="ctr"/>
            <a:r>
              <a:rPr lang="en-US" b="1" dirty="0" smtClean="0"/>
              <a:t>(N-terminus and Lysine residues)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409520" y="5888218"/>
            <a:ext cx="427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Boersema</a:t>
            </a:r>
            <a:r>
              <a:rPr lang="en-US" sz="1400" dirty="0">
                <a:latin typeface="Arial"/>
                <a:cs typeface="Arial"/>
              </a:rPr>
              <a:t>, P. J</a:t>
            </a:r>
            <a:r>
              <a:rPr lang="en-US" sz="1400" dirty="0" smtClean="0">
                <a:latin typeface="Arial"/>
                <a:cs typeface="Arial"/>
              </a:rPr>
              <a:t>. et al., Nature Protocols, 4, 484-494 </a:t>
            </a:r>
            <a:r>
              <a:rPr lang="en-US" sz="1400" dirty="0">
                <a:latin typeface="Arial"/>
                <a:cs typeface="Arial"/>
              </a:rPr>
              <a:t>(</a:t>
            </a:r>
            <a:r>
              <a:rPr lang="en-US" sz="1400" dirty="0" smtClean="0">
                <a:latin typeface="Arial"/>
                <a:cs typeface="Arial"/>
              </a:rPr>
              <a:t>2009)</a:t>
            </a:r>
            <a:r>
              <a:rPr lang="en-US" sz="1400" dirty="0">
                <a:latin typeface="Arial"/>
                <a:cs typeface="Arial"/>
              </a:rPr>
              <a:t>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737775" y="1087528"/>
            <a:ext cx="5096337" cy="5426063"/>
            <a:chOff x="4737775" y="1087528"/>
            <a:chExt cx="5096337" cy="5426063"/>
          </a:xfrm>
        </p:grpSpPr>
        <p:sp>
          <p:nvSpPr>
            <p:cNvPr id="207" name="TextBox 206"/>
            <p:cNvSpPr txBox="1"/>
            <p:nvPr/>
          </p:nvSpPr>
          <p:spPr>
            <a:xfrm>
              <a:off x="5202533" y="1087528"/>
              <a:ext cx="42464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Define structural modification</a:t>
              </a:r>
              <a:endParaRPr lang="en-US" sz="2000" b="1" dirty="0">
                <a:latin typeface="Arial"/>
                <a:cs typeface="Arial"/>
              </a:endParaRPr>
            </a:p>
          </p:txBody>
        </p:sp>
        <p:pic>
          <p:nvPicPr>
            <p:cNvPr id="8" name="Picture 7" descr="Screen Shot 2015-11-26 at 15.37.4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7775" y="1579296"/>
              <a:ext cx="4304691" cy="3311301"/>
            </a:xfrm>
            <a:prstGeom prst="rect">
              <a:avLst/>
            </a:prstGeom>
          </p:spPr>
        </p:pic>
        <p:pic>
          <p:nvPicPr>
            <p:cNvPr id="10" name="Picture 9" descr="Screen Shot 2015-11-26 at 15.45.17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2448" y="3267603"/>
              <a:ext cx="4181664" cy="3245988"/>
            </a:xfrm>
            <a:prstGeom prst="rect">
              <a:avLst/>
            </a:prstGeom>
          </p:spPr>
        </p:pic>
      </p:grpSp>
      <p:sp>
        <p:nvSpPr>
          <p:cNvPr id="208" name="Rounded Rectangle 207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10" name="Picture 209" descr="Chemical_X.png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6751036" y="2880686"/>
            <a:ext cx="1887335" cy="2074959"/>
            <a:chOff x="6751036" y="2880686"/>
            <a:chExt cx="1887335" cy="2074959"/>
          </a:xfrm>
        </p:grpSpPr>
        <p:sp>
          <p:nvSpPr>
            <p:cNvPr id="211" name="Oval 210"/>
            <p:cNvSpPr/>
            <p:nvPr/>
          </p:nvSpPr>
          <p:spPr>
            <a:xfrm>
              <a:off x="6751036" y="2880686"/>
              <a:ext cx="1052006" cy="44950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/>
            <p:nvPr/>
          </p:nvSpPr>
          <p:spPr>
            <a:xfrm>
              <a:off x="7586365" y="4506140"/>
              <a:ext cx="1052006" cy="44950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4737775" y="2169302"/>
            <a:ext cx="2135709" cy="2122186"/>
            <a:chOff x="4737775" y="2169302"/>
            <a:chExt cx="2135709" cy="2122186"/>
          </a:xfrm>
        </p:grpSpPr>
        <p:sp>
          <p:nvSpPr>
            <p:cNvPr id="214" name="Oval 213"/>
            <p:cNvSpPr/>
            <p:nvPr/>
          </p:nvSpPr>
          <p:spPr>
            <a:xfrm>
              <a:off x="4737775" y="2169302"/>
              <a:ext cx="1052006" cy="44950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/>
            <p:nvPr/>
          </p:nvSpPr>
          <p:spPr>
            <a:xfrm>
              <a:off x="5699030" y="3841983"/>
              <a:ext cx="1174454" cy="44950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3041978" y="2764688"/>
            <a:ext cx="1342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+ 28 Da light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8" name="TextBox 46"/>
          <p:cNvSpPr txBox="1"/>
          <p:nvPr/>
        </p:nvSpPr>
        <p:spPr>
          <a:xfrm>
            <a:off x="3041978" y="4890597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+ 36 Da heavy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9" name="TextBox 205"/>
          <p:cNvSpPr txBox="1"/>
          <p:nvPr/>
        </p:nvSpPr>
        <p:spPr>
          <a:xfrm>
            <a:off x="3041978" y="3728182"/>
            <a:ext cx="169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+ 32 Da medium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3075484" y="2759342"/>
            <a:ext cx="3311000" cy="3535180"/>
            <a:chOff x="3075484" y="2759342"/>
            <a:chExt cx="3311000" cy="3535180"/>
          </a:xfrm>
        </p:grpSpPr>
        <p:cxnSp>
          <p:nvCxnSpPr>
            <p:cNvPr id="213" name="Straight Arrow Connector 212"/>
            <p:cNvCxnSpPr/>
            <p:nvPr/>
          </p:nvCxnSpPr>
          <p:spPr>
            <a:xfrm>
              <a:off x="3896169" y="3204673"/>
              <a:ext cx="1830192" cy="2683545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pieren 13"/>
            <p:cNvGrpSpPr/>
            <p:nvPr/>
          </p:nvGrpSpPr>
          <p:grpSpPr>
            <a:xfrm>
              <a:off x="3075484" y="2759342"/>
              <a:ext cx="3311000" cy="3535180"/>
              <a:chOff x="3075484" y="2759342"/>
              <a:chExt cx="3311000" cy="3535180"/>
            </a:xfrm>
          </p:grpSpPr>
          <p:sp>
            <p:nvSpPr>
              <p:cNvPr id="216" name="Oval 215"/>
              <p:cNvSpPr/>
              <p:nvPr/>
            </p:nvSpPr>
            <p:spPr>
              <a:xfrm>
                <a:off x="4863701" y="4245751"/>
                <a:ext cx="635086" cy="449505"/>
              </a:xfrm>
              <a:prstGeom prst="ellipse">
                <a:avLst/>
              </a:prstGeom>
              <a:noFill/>
              <a:ln w="28575" cmpd="sng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5751398" y="5845017"/>
                <a:ext cx="635086" cy="449505"/>
              </a:xfrm>
              <a:prstGeom prst="ellipse">
                <a:avLst/>
              </a:prstGeom>
              <a:noFill/>
              <a:ln w="28575" cmpd="sng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3"/>
              <p:cNvSpPr/>
              <p:nvPr/>
            </p:nvSpPr>
            <p:spPr>
              <a:xfrm>
                <a:off x="3075484" y="2759342"/>
                <a:ext cx="1342435" cy="338555"/>
              </a:xfrm>
              <a:prstGeom prst="ellipse">
                <a:avLst/>
              </a:prstGeom>
              <a:noFill/>
              <a:ln w="28575" cmpd="sng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Arrow Connector 25"/>
              <p:cNvCxnSpPr/>
              <p:nvPr/>
            </p:nvCxnSpPr>
            <p:spPr>
              <a:xfrm>
                <a:off x="4256756" y="3204673"/>
                <a:ext cx="691335" cy="998092"/>
              </a:xfrm>
              <a:prstGeom prst="straightConnector1">
                <a:avLst/>
              </a:prstGeom>
              <a:ln>
                <a:solidFill>
                  <a:srgbClr val="C0504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2" name="Straight Arrow Connector 20"/>
          <p:cNvCxnSpPr/>
          <p:nvPr/>
        </p:nvCxnSpPr>
        <p:spPr>
          <a:xfrm>
            <a:off x="3705136" y="3103242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6"/>
          <p:cNvSpPr txBox="1"/>
          <p:nvPr/>
        </p:nvSpPr>
        <p:spPr>
          <a:xfrm>
            <a:off x="3738643" y="3103242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+ 4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34" name="Straight Arrow Connector 37"/>
          <p:cNvCxnSpPr/>
          <p:nvPr/>
        </p:nvCxnSpPr>
        <p:spPr>
          <a:xfrm>
            <a:off x="3705136" y="4425116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8"/>
          <p:cNvSpPr txBox="1"/>
          <p:nvPr/>
        </p:nvSpPr>
        <p:spPr>
          <a:xfrm>
            <a:off x="3738643" y="4425116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+ 8 Da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556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6 at 15.33.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23"/>
          <a:stretch/>
        </p:blipFill>
        <p:spPr>
          <a:xfrm>
            <a:off x="332562" y="2297131"/>
            <a:ext cx="2709416" cy="3294021"/>
          </a:xfrm>
          <a:prstGeom prst="rect">
            <a:avLst/>
          </a:prstGeom>
        </p:spPr>
      </p:pic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494" y="1087528"/>
            <a:ext cx="35056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Dimethyl labeling 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b="1" dirty="0" smtClean="0"/>
              <a:t>reactivity for primary amines </a:t>
            </a:r>
          </a:p>
          <a:p>
            <a:pPr algn="ctr"/>
            <a:r>
              <a:rPr lang="en-US" b="1" dirty="0" smtClean="0"/>
              <a:t>(N-terminus and Lysine residues)</a:t>
            </a:r>
            <a:endParaRPr lang="en-US" sz="1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41978" y="2764688"/>
            <a:ext cx="1342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+ 28 Da light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9520" y="5888218"/>
            <a:ext cx="427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Boersema</a:t>
            </a:r>
            <a:r>
              <a:rPr lang="en-US" sz="1400" dirty="0">
                <a:latin typeface="Arial"/>
                <a:cs typeface="Arial"/>
              </a:rPr>
              <a:t>, P. J</a:t>
            </a:r>
            <a:r>
              <a:rPr lang="en-US" sz="1400" dirty="0" smtClean="0">
                <a:latin typeface="Arial"/>
                <a:cs typeface="Arial"/>
              </a:rPr>
              <a:t>. et al., Nature Protocols, 4, 484-494 </a:t>
            </a:r>
            <a:r>
              <a:rPr lang="en-US" sz="1400" dirty="0">
                <a:latin typeface="Arial"/>
                <a:cs typeface="Arial"/>
              </a:rPr>
              <a:t>(</a:t>
            </a:r>
            <a:r>
              <a:rPr lang="en-US" sz="1400" dirty="0" smtClean="0">
                <a:latin typeface="Arial"/>
                <a:cs typeface="Arial"/>
              </a:rPr>
              <a:t>2009)</a:t>
            </a:r>
            <a:r>
              <a:rPr lang="en-US" sz="1400" dirty="0">
                <a:latin typeface="Arial"/>
                <a:cs typeface="Arial"/>
              </a:rPr>
              <a:t>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1978" y="4890597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+ 36 Da heavy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041978" y="3728182"/>
            <a:ext cx="169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+ 32 Da medium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202533" y="1087528"/>
            <a:ext cx="383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2</a:t>
            </a:r>
            <a:r>
              <a:rPr lang="en-US" sz="2000" b="1" dirty="0" smtClean="0">
                <a:latin typeface="Arial"/>
                <a:cs typeface="Arial"/>
              </a:rPr>
              <a:t>. Define isotope modification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0" name="Picture 19" descr="Chemical_X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pic>
        <p:nvPicPr>
          <p:cNvPr id="7" name="Picture 6" descr="Screen Shot 2015-11-27 at 09.06.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14" y="1511811"/>
            <a:ext cx="3654430" cy="3513875"/>
          </a:xfrm>
          <a:prstGeom prst="rect">
            <a:avLst/>
          </a:prstGeom>
        </p:spPr>
      </p:pic>
      <p:pic>
        <p:nvPicPr>
          <p:cNvPr id="9" name="Picture 8" descr="Screen Shot 2015-11-27 at 09.06.0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09" y="3103242"/>
            <a:ext cx="3463811" cy="3303798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3705136" y="3103242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38643" y="3103242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+ 4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705136" y="4425116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38643" y="4425116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+ 8 Da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5796736" y="2017066"/>
            <a:ext cx="1711078" cy="1880393"/>
            <a:chOff x="5796736" y="2017066"/>
            <a:chExt cx="1711078" cy="1880393"/>
          </a:xfrm>
        </p:grpSpPr>
        <p:sp>
          <p:nvSpPr>
            <p:cNvPr id="46" name="Oval 45"/>
            <p:cNvSpPr/>
            <p:nvPr/>
          </p:nvSpPr>
          <p:spPr>
            <a:xfrm>
              <a:off x="5796736" y="2017066"/>
              <a:ext cx="591733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7088212" y="3558904"/>
              <a:ext cx="419602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3738644" y="3103241"/>
            <a:ext cx="3514519" cy="2657188"/>
            <a:chOff x="3738644" y="3103241"/>
            <a:chExt cx="3514519" cy="2657188"/>
          </a:xfrm>
        </p:grpSpPr>
        <p:sp>
          <p:nvSpPr>
            <p:cNvPr id="24" name="Oval 23"/>
            <p:cNvSpPr/>
            <p:nvPr/>
          </p:nvSpPr>
          <p:spPr>
            <a:xfrm>
              <a:off x="3738644" y="3103241"/>
              <a:ext cx="816890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4396769" y="3553714"/>
              <a:ext cx="2162499" cy="2037438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4555533" y="3441796"/>
              <a:ext cx="647000" cy="624940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6499703" y="5421874"/>
              <a:ext cx="753460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202533" y="4021780"/>
              <a:ext cx="753460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871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6 at 15.33.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23"/>
          <a:stretch/>
        </p:blipFill>
        <p:spPr>
          <a:xfrm>
            <a:off x="332562" y="2297131"/>
            <a:ext cx="2709416" cy="3294021"/>
          </a:xfrm>
          <a:prstGeom prst="rect">
            <a:avLst/>
          </a:prstGeom>
        </p:spPr>
      </p:pic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494" y="1087528"/>
            <a:ext cx="35056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Dimethyl labeling 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b="1" dirty="0" smtClean="0"/>
              <a:t>reactivity for primary amines </a:t>
            </a:r>
          </a:p>
          <a:p>
            <a:pPr algn="ctr"/>
            <a:r>
              <a:rPr lang="en-US" b="1" dirty="0" smtClean="0"/>
              <a:t>(N-terminus and Lysine residues)</a:t>
            </a:r>
            <a:endParaRPr lang="en-US" sz="1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41978" y="2764688"/>
            <a:ext cx="1342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+ 28 Da light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9520" y="5888218"/>
            <a:ext cx="427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Boersema</a:t>
            </a:r>
            <a:r>
              <a:rPr lang="en-US" sz="1400" dirty="0">
                <a:latin typeface="Arial"/>
                <a:cs typeface="Arial"/>
              </a:rPr>
              <a:t>, P. J</a:t>
            </a:r>
            <a:r>
              <a:rPr lang="en-US" sz="1400" dirty="0" smtClean="0">
                <a:latin typeface="Arial"/>
                <a:cs typeface="Arial"/>
              </a:rPr>
              <a:t>. et al., Nature Protocols, 4, 484-494 </a:t>
            </a:r>
            <a:r>
              <a:rPr lang="en-US" sz="1400" dirty="0">
                <a:latin typeface="Arial"/>
                <a:cs typeface="Arial"/>
              </a:rPr>
              <a:t>(</a:t>
            </a:r>
            <a:r>
              <a:rPr lang="en-US" sz="1400" dirty="0" smtClean="0">
                <a:latin typeface="Arial"/>
                <a:cs typeface="Arial"/>
              </a:rPr>
              <a:t>2009)</a:t>
            </a:r>
            <a:r>
              <a:rPr lang="en-US" sz="1400" dirty="0">
                <a:latin typeface="Arial"/>
                <a:cs typeface="Arial"/>
              </a:rPr>
              <a:t>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1978" y="4890597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+ 36 Da heavy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041978" y="3728182"/>
            <a:ext cx="169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+ 32 Da medium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202533" y="1087528"/>
            <a:ext cx="383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2</a:t>
            </a:r>
            <a:r>
              <a:rPr lang="en-US" sz="2000" b="1" dirty="0" smtClean="0">
                <a:latin typeface="Arial"/>
                <a:cs typeface="Arial"/>
              </a:rPr>
              <a:t>. Define isotope modification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0" name="Picture 19" descr="Chemical_X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pic>
        <p:nvPicPr>
          <p:cNvPr id="6" name="Picture 5" descr="Screen Shot 2015-11-27 at 09.06.3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913" y="1505682"/>
            <a:ext cx="3655025" cy="352412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738643" y="3103242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+ 4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705136" y="4425116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38643" y="4425116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+ 8 Da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792680" y="4404603"/>
            <a:ext cx="740872" cy="338555"/>
          </a:xfrm>
          <a:prstGeom prst="ellipse">
            <a:avLst/>
          </a:prstGeom>
          <a:noFill/>
          <a:ln w="28575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creen Shot 2015-11-27 at 09.06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920" y="2893780"/>
            <a:ext cx="3648312" cy="3517657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>
          <a:xfrm>
            <a:off x="5943928" y="2017066"/>
            <a:ext cx="418357" cy="338555"/>
          </a:xfrm>
          <a:prstGeom prst="ellipse">
            <a:avLst/>
          </a:prstGeom>
          <a:noFill/>
          <a:ln w="28575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35332" y="3441796"/>
            <a:ext cx="654618" cy="338555"/>
          </a:xfrm>
          <a:prstGeom prst="ellipse">
            <a:avLst/>
          </a:prstGeom>
          <a:noFill/>
          <a:ln w="28575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231959" y="5421874"/>
            <a:ext cx="667710" cy="338555"/>
          </a:xfrm>
          <a:prstGeom prst="ellipse">
            <a:avLst/>
          </a:prstGeom>
          <a:noFill/>
          <a:ln w="28575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000698" y="4034874"/>
            <a:ext cx="753460" cy="338555"/>
          </a:xfrm>
          <a:prstGeom prst="ellipse">
            <a:avLst/>
          </a:prstGeom>
          <a:noFill/>
          <a:ln w="28575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533552" y="4763670"/>
            <a:ext cx="1535368" cy="82748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533552" y="4268655"/>
            <a:ext cx="467146" cy="156461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20"/>
          <p:cNvCxnSpPr/>
          <p:nvPr/>
        </p:nvCxnSpPr>
        <p:spPr>
          <a:xfrm>
            <a:off x="3705136" y="3103242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5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6 at 15.33.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23"/>
          <a:stretch/>
        </p:blipFill>
        <p:spPr>
          <a:xfrm>
            <a:off x="332562" y="2297131"/>
            <a:ext cx="2709416" cy="3294021"/>
          </a:xfrm>
          <a:prstGeom prst="rect">
            <a:avLst/>
          </a:prstGeom>
        </p:spPr>
      </p:pic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494" y="1087528"/>
            <a:ext cx="35056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Dimethyl labeling 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b="1" dirty="0" smtClean="0"/>
              <a:t>reactivity for primary amines </a:t>
            </a:r>
          </a:p>
          <a:p>
            <a:pPr algn="ctr"/>
            <a:r>
              <a:rPr lang="en-US" b="1" dirty="0" smtClean="0"/>
              <a:t>(N-terminus and Lysine residues)</a:t>
            </a:r>
            <a:endParaRPr lang="en-US" sz="1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41978" y="2764688"/>
            <a:ext cx="1342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+ 28 Da light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9520" y="5888218"/>
            <a:ext cx="427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Boersema</a:t>
            </a:r>
            <a:r>
              <a:rPr lang="en-US" sz="1400" dirty="0">
                <a:latin typeface="Arial"/>
                <a:cs typeface="Arial"/>
              </a:rPr>
              <a:t>, P. J</a:t>
            </a:r>
            <a:r>
              <a:rPr lang="en-US" sz="1400" dirty="0" smtClean="0">
                <a:latin typeface="Arial"/>
                <a:cs typeface="Arial"/>
              </a:rPr>
              <a:t>. et al., Nature Protocols, 4, 484-494 </a:t>
            </a:r>
            <a:r>
              <a:rPr lang="en-US" sz="1400" dirty="0">
                <a:latin typeface="Arial"/>
                <a:cs typeface="Arial"/>
              </a:rPr>
              <a:t>(</a:t>
            </a:r>
            <a:r>
              <a:rPr lang="en-US" sz="1400" dirty="0" smtClean="0">
                <a:latin typeface="Arial"/>
                <a:cs typeface="Arial"/>
              </a:rPr>
              <a:t>2009)</a:t>
            </a:r>
            <a:r>
              <a:rPr lang="en-US" sz="1400" dirty="0">
                <a:latin typeface="Arial"/>
                <a:cs typeface="Arial"/>
              </a:rPr>
              <a:t>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1978" y="4890597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+ 36 Da heavy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041978" y="3763350"/>
            <a:ext cx="169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+ 32 Da medium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6" name="Picture 15" descr="Chemical_X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pic>
        <p:nvPicPr>
          <p:cNvPr id="3" name="Picture 2" descr="Screen Shot 2015-11-27 at 09.07.37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1" t="46290" r="42773" b="24113"/>
          <a:stretch/>
        </p:blipFill>
        <p:spPr>
          <a:xfrm>
            <a:off x="4538145" y="4303838"/>
            <a:ext cx="2586848" cy="2064850"/>
          </a:xfrm>
          <a:prstGeom prst="rect">
            <a:avLst/>
          </a:prstGeom>
        </p:spPr>
      </p:pic>
      <p:pic>
        <p:nvPicPr>
          <p:cNvPr id="4" name="Picture 3" descr="Screen Shot 2015-11-27 at 09.24.1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08" y="1609101"/>
            <a:ext cx="3010127" cy="204366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322781" y="1087528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3</a:t>
            </a:r>
            <a:r>
              <a:rPr lang="en-US" sz="2000" b="1" dirty="0" smtClean="0">
                <a:latin typeface="Arial"/>
                <a:cs typeface="Arial"/>
              </a:rPr>
              <a:t>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5350" y="3898384"/>
            <a:ext cx="278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4. Define Label Types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6" name="Picture 5" descr="Screen Shot 2015-11-27 at 09.07.54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6" t="46680" r="42530" b="23535"/>
          <a:stretch/>
        </p:blipFill>
        <p:spPr>
          <a:xfrm>
            <a:off x="7066845" y="4246741"/>
            <a:ext cx="2493595" cy="2121947"/>
          </a:xfrm>
          <a:prstGeom prst="rect">
            <a:avLst/>
          </a:prstGeom>
        </p:spPr>
      </p:pic>
      <p:sp>
        <p:nvSpPr>
          <p:cNvPr id="22" name="TextBox 23"/>
          <p:cNvSpPr txBox="1"/>
          <p:nvPr/>
        </p:nvSpPr>
        <p:spPr>
          <a:xfrm>
            <a:off x="3738643" y="3103242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+ 4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24" name="Straight Arrow Connector 24"/>
          <p:cNvCxnSpPr/>
          <p:nvPr/>
        </p:nvCxnSpPr>
        <p:spPr>
          <a:xfrm>
            <a:off x="3705136" y="4425116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5"/>
          <p:cNvSpPr txBox="1"/>
          <p:nvPr/>
        </p:nvSpPr>
        <p:spPr>
          <a:xfrm>
            <a:off x="3738643" y="4425116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+ 8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26" name="Straight Arrow Connector 20"/>
          <p:cNvCxnSpPr/>
          <p:nvPr/>
        </p:nvCxnSpPr>
        <p:spPr>
          <a:xfrm>
            <a:off x="3705136" y="3103242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37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26 at 15.33.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23"/>
          <a:stretch/>
        </p:blipFill>
        <p:spPr>
          <a:xfrm>
            <a:off x="332562" y="2297131"/>
            <a:ext cx="2709416" cy="3294021"/>
          </a:xfrm>
          <a:prstGeom prst="rect">
            <a:avLst/>
          </a:prstGeom>
        </p:spPr>
      </p:pic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494" y="1087528"/>
            <a:ext cx="35056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Dimethyl labeling 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b="1" dirty="0" smtClean="0"/>
              <a:t>reactivity for primary amines </a:t>
            </a:r>
          </a:p>
          <a:p>
            <a:pPr algn="ctr"/>
            <a:r>
              <a:rPr lang="en-US" b="1" dirty="0" smtClean="0"/>
              <a:t>(N-terminus and Lysine residues)</a:t>
            </a:r>
            <a:endParaRPr lang="en-US" sz="1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41978" y="2764688"/>
            <a:ext cx="1342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+ 28 Da light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9520" y="5888218"/>
            <a:ext cx="427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Boersema</a:t>
            </a:r>
            <a:r>
              <a:rPr lang="en-US" sz="1400" dirty="0">
                <a:latin typeface="Arial"/>
                <a:cs typeface="Arial"/>
              </a:rPr>
              <a:t>, P. J</a:t>
            </a:r>
            <a:r>
              <a:rPr lang="en-US" sz="1400" dirty="0" smtClean="0">
                <a:latin typeface="Arial"/>
                <a:cs typeface="Arial"/>
              </a:rPr>
              <a:t>. et al., Nature Protocols, 4, 484-494 </a:t>
            </a:r>
            <a:r>
              <a:rPr lang="en-US" sz="1400" dirty="0">
                <a:latin typeface="Arial"/>
                <a:cs typeface="Arial"/>
              </a:rPr>
              <a:t>(</a:t>
            </a:r>
            <a:r>
              <a:rPr lang="en-US" sz="1400" dirty="0" smtClean="0">
                <a:latin typeface="Arial"/>
                <a:cs typeface="Arial"/>
              </a:rPr>
              <a:t>2009)</a:t>
            </a:r>
            <a:r>
              <a:rPr lang="en-US" sz="1400" dirty="0">
                <a:latin typeface="Arial"/>
                <a:cs typeface="Arial"/>
              </a:rPr>
              <a:t>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1978" y="4890597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+ 36 Da heavy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041978" y="3846028"/>
            <a:ext cx="169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+ 32 Da medium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13552" y="1087528"/>
            <a:ext cx="4482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5</a:t>
            </a:r>
            <a:r>
              <a:rPr lang="en-US" sz="2000" b="1" dirty="0" smtClean="0">
                <a:latin typeface="Arial"/>
                <a:cs typeface="Arial"/>
              </a:rPr>
              <a:t>. Isotope labeled variants will appear in peptide list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7" name="Picture 16" descr="Chemical_X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pic>
        <p:nvPicPr>
          <p:cNvPr id="2" name="Picture 1" descr="Screen Shot 2015-11-27 at 09.27.2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708" y="1992448"/>
            <a:ext cx="4127500" cy="457200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7661576" y="3539960"/>
            <a:ext cx="1025207" cy="600434"/>
            <a:chOff x="7661576" y="3539960"/>
            <a:chExt cx="1025207" cy="600434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7661576" y="3539960"/>
              <a:ext cx="1019752" cy="319736"/>
              <a:chOff x="3162658" y="4112537"/>
              <a:chExt cx="1019752" cy="1054911"/>
            </a:xfrm>
          </p:grpSpPr>
          <p:sp>
            <p:nvSpPr>
              <p:cNvPr id="19" name="Geschweifte Klammer rechts 18"/>
              <p:cNvSpPr/>
              <p:nvPr/>
            </p:nvSpPr>
            <p:spPr>
              <a:xfrm>
                <a:off x="3162658" y="4321415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348527" y="4112537"/>
                <a:ext cx="833883" cy="1021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2 Da</a:t>
                </a:r>
                <a:endParaRPr lang="de-DE" dirty="0"/>
              </a:p>
            </p:txBody>
          </p:sp>
        </p:grpSp>
        <p:grpSp>
          <p:nvGrpSpPr>
            <p:cNvPr id="26" name="Gruppieren 25"/>
            <p:cNvGrpSpPr/>
            <p:nvPr/>
          </p:nvGrpSpPr>
          <p:grpSpPr>
            <a:xfrm>
              <a:off x="7667031" y="3820391"/>
              <a:ext cx="1019752" cy="320003"/>
              <a:chOff x="3162658" y="4112615"/>
              <a:chExt cx="1019752" cy="1054833"/>
            </a:xfrm>
          </p:grpSpPr>
          <p:sp>
            <p:nvSpPr>
              <p:cNvPr id="27" name="Geschweifte Klammer rechts 26"/>
              <p:cNvSpPr/>
              <p:nvPr/>
            </p:nvSpPr>
            <p:spPr>
              <a:xfrm>
                <a:off x="3162658" y="4321415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3348527" y="4112615"/>
                <a:ext cx="833883" cy="1021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2 Da</a:t>
                </a:r>
                <a:endParaRPr lang="de-DE" dirty="0"/>
              </a:p>
            </p:txBody>
          </p:sp>
        </p:grpSp>
      </p:grpSp>
      <p:grpSp>
        <p:nvGrpSpPr>
          <p:cNvPr id="4" name="Gruppieren 3"/>
          <p:cNvGrpSpPr/>
          <p:nvPr/>
        </p:nvGrpSpPr>
        <p:grpSpPr>
          <a:xfrm>
            <a:off x="7667031" y="4352087"/>
            <a:ext cx="1025207" cy="682243"/>
            <a:chOff x="7667031" y="4352087"/>
            <a:chExt cx="1025207" cy="682243"/>
          </a:xfrm>
        </p:grpSpPr>
        <p:grpSp>
          <p:nvGrpSpPr>
            <p:cNvPr id="29" name="Gruppieren 28"/>
            <p:cNvGrpSpPr/>
            <p:nvPr/>
          </p:nvGrpSpPr>
          <p:grpSpPr>
            <a:xfrm>
              <a:off x="7667031" y="4352087"/>
              <a:ext cx="1019752" cy="384721"/>
              <a:chOff x="3162658" y="4112537"/>
              <a:chExt cx="1019752" cy="1269317"/>
            </a:xfrm>
          </p:grpSpPr>
          <p:sp>
            <p:nvSpPr>
              <p:cNvPr id="30" name="Geschweifte Klammer rechts 29"/>
              <p:cNvSpPr/>
              <p:nvPr/>
            </p:nvSpPr>
            <p:spPr>
              <a:xfrm>
                <a:off x="3162658" y="4321415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Textfeld 30"/>
              <p:cNvSpPr txBox="1"/>
              <p:nvPr/>
            </p:nvSpPr>
            <p:spPr>
              <a:xfrm>
                <a:off x="3348527" y="4112537"/>
                <a:ext cx="833883" cy="1269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4 Da</a:t>
                </a:r>
                <a:endParaRPr lang="de-DE" dirty="0"/>
              </a:p>
            </p:txBody>
          </p:sp>
        </p:grpSp>
        <p:grpSp>
          <p:nvGrpSpPr>
            <p:cNvPr id="32" name="Gruppieren 31"/>
            <p:cNvGrpSpPr/>
            <p:nvPr/>
          </p:nvGrpSpPr>
          <p:grpSpPr>
            <a:xfrm>
              <a:off x="7672486" y="4649609"/>
              <a:ext cx="1019752" cy="384721"/>
              <a:chOff x="3162658" y="4197125"/>
              <a:chExt cx="1019752" cy="1268165"/>
            </a:xfrm>
          </p:grpSpPr>
          <p:sp>
            <p:nvSpPr>
              <p:cNvPr id="33" name="Geschweifte Klammer rechts 32"/>
              <p:cNvSpPr/>
              <p:nvPr/>
            </p:nvSpPr>
            <p:spPr>
              <a:xfrm>
                <a:off x="3162658" y="4321415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>
                <a:off x="3348527" y="4197125"/>
                <a:ext cx="833883" cy="1268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4 Da</a:t>
                </a:r>
                <a:endParaRPr lang="de-DE" dirty="0"/>
              </a:p>
            </p:txBody>
          </p:sp>
        </p:grpSp>
      </p:grpSp>
      <p:sp>
        <p:nvSpPr>
          <p:cNvPr id="37" name="TextBox 23"/>
          <p:cNvSpPr txBox="1"/>
          <p:nvPr/>
        </p:nvSpPr>
        <p:spPr>
          <a:xfrm>
            <a:off x="3738643" y="3103242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+ 4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38" name="Straight Arrow Connector 24"/>
          <p:cNvCxnSpPr/>
          <p:nvPr/>
        </p:nvCxnSpPr>
        <p:spPr>
          <a:xfrm>
            <a:off x="3705136" y="4425116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25"/>
          <p:cNvSpPr txBox="1"/>
          <p:nvPr/>
        </p:nvSpPr>
        <p:spPr>
          <a:xfrm>
            <a:off x="3738643" y="4425116"/>
            <a:ext cx="79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+ 8 Da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41" name="Straight Arrow Connector 20"/>
          <p:cNvCxnSpPr/>
          <p:nvPr/>
        </p:nvCxnSpPr>
        <p:spPr>
          <a:xfrm>
            <a:off x="3705136" y="3103242"/>
            <a:ext cx="0" cy="450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00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9868" y="993839"/>
            <a:ext cx="3999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iTRAQ</a:t>
            </a:r>
            <a:r>
              <a:rPr lang="en-US" sz="2400" b="1" dirty="0" smtClean="0"/>
              <a:t>/TMT</a:t>
            </a:r>
          </a:p>
          <a:p>
            <a:pPr algn="ctr"/>
            <a:r>
              <a:rPr lang="en-US" sz="1800" b="1" dirty="0" smtClean="0"/>
              <a:t>(isobaric tags for relative and absolute quantification / tandem mass tags) </a:t>
            </a:r>
          </a:p>
          <a:p>
            <a:pPr algn="ctr"/>
            <a:r>
              <a:rPr lang="en-US" sz="1800" b="1" dirty="0" smtClean="0"/>
              <a:t> </a:t>
            </a:r>
            <a:r>
              <a:rPr lang="en-US" sz="1800" b="1" dirty="0" smtClean="0">
                <a:sym typeface="Wingdings"/>
              </a:rPr>
              <a:t> reactivity for</a:t>
            </a:r>
            <a:r>
              <a:rPr lang="en-US" sz="1800" b="1" dirty="0" smtClean="0"/>
              <a:t> primary amines</a:t>
            </a:r>
          </a:p>
          <a:p>
            <a:pPr algn="ctr"/>
            <a:r>
              <a:rPr lang="en-US" sz="1800" b="1" dirty="0"/>
              <a:t>(N-terminus and Lysine residues)</a:t>
            </a:r>
            <a:endParaRPr lang="en-US" sz="1400" b="1" dirty="0"/>
          </a:p>
          <a:p>
            <a:pPr algn="ctr"/>
            <a:endParaRPr lang="en-US" sz="1800" b="1" dirty="0"/>
          </a:p>
        </p:txBody>
      </p: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186493" y="2852933"/>
            <a:ext cx="1187450" cy="304800"/>
          </a:xfrm>
          <a:prstGeom prst="rect">
            <a:avLst/>
          </a:prstGeom>
          <a:solidFill>
            <a:srgbClr val="DDDDDD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b="1" dirty="0"/>
              <a:t>Reporter</a:t>
            </a:r>
          </a:p>
        </p:txBody>
      </p:sp>
      <p:sp>
        <p:nvSpPr>
          <p:cNvPr id="50" name="Rectangle 5"/>
          <p:cNvSpPr>
            <a:spLocks noChangeArrowheads="1"/>
          </p:cNvSpPr>
          <p:nvPr/>
        </p:nvSpPr>
        <p:spPr bwMode="auto">
          <a:xfrm>
            <a:off x="1799393" y="2852933"/>
            <a:ext cx="1187450" cy="304800"/>
          </a:xfrm>
          <a:prstGeom prst="rect">
            <a:avLst/>
          </a:prstGeom>
          <a:solidFill>
            <a:srgbClr val="DDDDDD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b="1"/>
              <a:t>Balance</a:t>
            </a:r>
          </a:p>
        </p:txBody>
      </p:sp>
      <p:cxnSp>
        <p:nvCxnSpPr>
          <p:cNvPr id="51" name="AutoShape 6"/>
          <p:cNvCxnSpPr>
            <a:cxnSpLocks noChangeShapeType="1"/>
          </p:cNvCxnSpPr>
          <p:nvPr/>
        </p:nvCxnSpPr>
        <p:spPr bwMode="auto">
          <a:xfrm>
            <a:off x="1378276" y="3005333"/>
            <a:ext cx="390525" cy="0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3" name="AutoShape 7"/>
          <p:cNvCxnSpPr>
            <a:cxnSpLocks noChangeShapeType="1"/>
            <a:stCxn id="50" idx="3"/>
          </p:cNvCxnSpPr>
          <p:nvPr/>
        </p:nvCxnSpPr>
        <p:spPr bwMode="auto">
          <a:xfrm>
            <a:off x="2986843" y="3005333"/>
            <a:ext cx="1990056" cy="0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5" name="AutoShape 8"/>
          <p:cNvSpPr>
            <a:spLocks noChangeArrowheads="1"/>
          </p:cNvSpPr>
          <p:nvPr/>
        </p:nvSpPr>
        <p:spPr bwMode="auto">
          <a:xfrm>
            <a:off x="3440869" y="2832584"/>
            <a:ext cx="1726168" cy="322421"/>
          </a:xfrm>
          <a:prstGeom prst="hexagon">
            <a:avLst>
              <a:gd name="adj" fmla="val 58972"/>
              <a:gd name="vf" fmla="val 115470"/>
            </a:avLst>
          </a:prstGeom>
          <a:solidFill>
            <a:srgbClr val="DDDDDD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en-US" sz="1600" b="1"/>
              <a:t>Reactive group</a:t>
            </a:r>
          </a:p>
        </p:txBody>
      </p:sp>
      <p:grpSp>
        <p:nvGrpSpPr>
          <p:cNvPr id="57" name="Group 9"/>
          <p:cNvGrpSpPr>
            <a:grpSpLocks noChangeAspect="1"/>
          </p:cNvGrpSpPr>
          <p:nvPr/>
        </p:nvGrpSpPr>
        <p:grpSpPr bwMode="auto">
          <a:xfrm>
            <a:off x="1475544" y="2759271"/>
            <a:ext cx="276225" cy="493712"/>
            <a:chOff x="2304" y="1424"/>
            <a:chExt cx="816" cy="1496"/>
          </a:xfrm>
        </p:grpSpPr>
        <p:sp>
          <p:nvSpPr>
            <p:cNvPr id="58" name="Line 10"/>
            <p:cNvSpPr>
              <a:spLocks noChangeAspect="1" noChangeShapeType="1"/>
            </p:cNvSpPr>
            <p:nvPr/>
          </p:nvSpPr>
          <p:spPr bwMode="auto">
            <a:xfrm>
              <a:off x="2712" y="1424"/>
              <a:ext cx="0" cy="14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1"/>
            <p:cNvSpPr>
              <a:spLocks noChangeAspect="1" noChangeShapeType="1"/>
            </p:cNvSpPr>
            <p:nvPr/>
          </p:nvSpPr>
          <p:spPr bwMode="auto">
            <a:xfrm flipH="1">
              <a:off x="2304" y="292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2"/>
            <p:cNvSpPr>
              <a:spLocks noChangeAspect="1" noChangeShapeType="1"/>
            </p:cNvSpPr>
            <p:nvPr/>
          </p:nvSpPr>
          <p:spPr bwMode="auto">
            <a:xfrm flipH="1">
              <a:off x="2712" y="144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" name="Group 13"/>
          <p:cNvGrpSpPr>
            <a:grpSpLocks noChangeAspect="1"/>
          </p:cNvGrpSpPr>
          <p:nvPr/>
        </p:nvGrpSpPr>
        <p:grpSpPr bwMode="auto">
          <a:xfrm>
            <a:off x="3045582" y="2735460"/>
            <a:ext cx="274637" cy="493713"/>
            <a:chOff x="2304" y="1424"/>
            <a:chExt cx="816" cy="1496"/>
          </a:xfrm>
        </p:grpSpPr>
        <p:sp>
          <p:nvSpPr>
            <p:cNvPr id="62" name="Line 14"/>
            <p:cNvSpPr>
              <a:spLocks noChangeAspect="1" noChangeShapeType="1"/>
            </p:cNvSpPr>
            <p:nvPr/>
          </p:nvSpPr>
          <p:spPr bwMode="auto">
            <a:xfrm>
              <a:off x="2712" y="1424"/>
              <a:ext cx="0" cy="14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5"/>
            <p:cNvSpPr>
              <a:spLocks noChangeAspect="1" noChangeShapeType="1"/>
            </p:cNvSpPr>
            <p:nvPr/>
          </p:nvSpPr>
          <p:spPr bwMode="auto">
            <a:xfrm flipH="1">
              <a:off x="2304" y="292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6"/>
            <p:cNvSpPr>
              <a:spLocks noChangeAspect="1" noChangeShapeType="1"/>
            </p:cNvSpPr>
            <p:nvPr/>
          </p:nvSpPr>
          <p:spPr bwMode="auto">
            <a:xfrm flipH="1">
              <a:off x="2712" y="144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6" name="Text Box 20"/>
          <p:cNvSpPr txBox="1">
            <a:spLocks noChangeArrowheads="1"/>
          </p:cNvSpPr>
          <p:nvPr/>
        </p:nvSpPr>
        <p:spPr bwMode="auto">
          <a:xfrm>
            <a:off x="3299114" y="3300608"/>
            <a:ext cx="212136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/>
          <a:p>
            <a:pPr algn="ctr" eaLnBrk="1" hangingPunct="1"/>
            <a:r>
              <a:rPr lang="en-US">
                <a:solidFill>
                  <a:srgbClr val="0000FF"/>
                </a:solidFill>
              </a:rPr>
              <a:t>Amine specific</a:t>
            </a:r>
          </a:p>
        </p:txBody>
      </p:sp>
      <p:sp>
        <p:nvSpPr>
          <p:cNvPr id="81" name="Text Box 24"/>
          <p:cNvSpPr txBox="1">
            <a:spLocks noChangeArrowheads="1"/>
          </p:cNvSpPr>
          <p:nvPr/>
        </p:nvSpPr>
        <p:spPr bwMode="auto">
          <a:xfrm>
            <a:off x="316900" y="5771344"/>
            <a:ext cx="4470470" cy="461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2400" b="1" dirty="0" err="1">
                <a:solidFill>
                  <a:srgbClr val="FF0000"/>
                </a:solidFill>
              </a:rPr>
              <a:t>M</a:t>
            </a:r>
            <a:r>
              <a:rPr lang="en-US" i="1" dirty="0" err="1">
                <a:solidFill>
                  <a:srgbClr val="FF0000"/>
                </a:solidFill>
              </a:rPr>
              <a:t>Reporter</a:t>
            </a:r>
            <a:r>
              <a:rPr lang="en-US" dirty="0"/>
              <a:t>  </a:t>
            </a:r>
            <a:r>
              <a:rPr lang="en-US" dirty="0" smtClean="0"/>
              <a:t>  +    </a:t>
            </a:r>
            <a:r>
              <a:rPr lang="en-US" sz="2400" b="1" dirty="0" err="1" smtClean="0">
                <a:solidFill>
                  <a:srgbClr val="0000FF"/>
                </a:solidFill>
              </a:rPr>
              <a:t>M</a:t>
            </a:r>
            <a:r>
              <a:rPr lang="en-US" i="1" dirty="0" err="1" smtClean="0">
                <a:solidFill>
                  <a:srgbClr val="0000FF"/>
                </a:solidFill>
              </a:rPr>
              <a:t>Balance</a:t>
            </a:r>
            <a:r>
              <a:rPr lang="en-US" dirty="0" smtClean="0"/>
              <a:t>       =  </a:t>
            </a:r>
            <a:r>
              <a:rPr lang="en-US" sz="2400" b="1" dirty="0" smtClean="0"/>
              <a:t>C</a:t>
            </a:r>
            <a:r>
              <a:rPr lang="en-US" dirty="0" smtClean="0"/>
              <a:t>onstant </a:t>
            </a:r>
            <a:endParaRPr lang="en-US" dirty="0"/>
          </a:p>
        </p:txBody>
      </p:sp>
      <p:sp>
        <p:nvSpPr>
          <p:cNvPr id="82" name="Text Box 25"/>
          <p:cNvSpPr txBox="1">
            <a:spLocks noChangeArrowheads="1"/>
          </p:cNvSpPr>
          <p:nvPr/>
        </p:nvSpPr>
        <p:spPr bwMode="auto">
          <a:xfrm>
            <a:off x="3318019" y="4170260"/>
            <a:ext cx="196215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57175" indent="-2571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857250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43025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314575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717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289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861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433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Mix  </a:t>
            </a:r>
            <a:r>
              <a:rPr lang="en-US" sz="1600" b="1" i="1" dirty="0" smtClean="0">
                <a:latin typeface="Arial" charset="0"/>
              </a:rPr>
              <a:t>all samples</a:t>
            </a:r>
            <a:endParaRPr lang="en-US" sz="1600" b="1" i="1" dirty="0">
              <a:latin typeface="Arial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f</a:t>
            </a:r>
            <a:r>
              <a:rPr lang="en-US" sz="1600" b="1" i="1" dirty="0" smtClean="0">
                <a:latin typeface="Arial" charset="0"/>
              </a:rPr>
              <a:t>or one</a:t>
            </a:r>
            <a:endParaRPr lang="en-US" sz="1600" b="1" i="1" dirty="0">
              <a:latin typeface="Arial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MS/MS analysis</a:t>
            </a:r>
          </a:p>
        </p:txBody>
      </p:sp>
      <p:grpSp>
        <p:nvGrpSpPr>
          <p:cNvPr id="83" name="Group 26"/>
          <p:cNvGrpSpPr>
            <a:grpSpLocks/>
          </p:cNvGrpSpPr>
          <p:nvPr/>
        </p:nvGrpSpPr>
        <p:grpSpPr bwMode="auto">
          <a:xfrm>
            <a:off x="382874" y="3818527"/>
            <a:ext cx="2996408" cy="1671638"/>
            <a:chOff x="735" y="1608"/>
            <a:chExt cx="2039" cy="1165"/>
          </a:xfrm>
        </p:grpSpPr>
        <p:sp>
          <p:nvSpPr>
            <p:cNvPr id="84" name="AutoShape 27"/>
            <p:cNvSpPr>
              <a:spLocks/>
            </p:cNvSpPr>
            <p:nvPr/>
          </p:nvSpPr>
          <p:spPr bwMode="auto">
            <a:xfrm>
              <a:off x="2581" y="1608"/>
              <a:ext cx="193" cy="1165"/>
            </a:xfrm>
            <a:prstGeom prst="rightBrace">
              <a:avLst>
                <a:gd name="adj1" fmla="val 50302"/>
                <a:gd name="adj2" fmla="val 5004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5" name="Group 28"/>
            <p:cNvGrpSpPr>
              <a:grpSpLocks/>
            </p:cNvGrpSpPr>
            <p:nvPr/>
          </p:nvGrpSpPr>
          <p:grpSpPr bwMode="auto">
            <a:xfrm>
              <a:off x="735" y="1621"/>
              <a:ext cx="1709" cy="1152"/>
              <a:chOff x="734" y="2391"/>
              <a:chExt cx="1710" cy="1353"/>
            </a:xfrm>
          </p:grpSpPr>
          <p:sp>
            <p:nvSpPr>
              <p:cNvPr id="86" name="Text Box 29"/>
              <p:cNvSpPr txBox="1">
                <a:spLocks noChangeArrowheads="1"/>
              </p:cNvSpPr>
              <p:nvPr/>
            </p:nvSpPr>
            <p:spPr bwMode="auto">
              <a:xfrm>
                <a:off x="1730" y="2767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30</a:t>
                </a:r>
              </a:p>
            </p:txBody>
          </p:sp>
          <p:sp>
            <p:nvSpPr>
              <p:cNvPr id="87" name="Text Box 30"/>
              <p:cNvSpPr txBox="1">
                <a:spLocks noChangeArrowheads="1"/>
              </p:cNvSpPr>
              <p:nvPr/>
            </p:nvSpPr>
            <p:spPr bwMode="auto">
              <a:xfrm>
                <a:off x="1730" y="3143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29</a:t>
                </a:r>
              </a:p>
            </p:txBody>
          </p:sp>
          <p:sp>
            <p:nvSpPr>
              <p:cNvPr id="88" name="Text Box 31"/>
              <p:cNvSpPr txBox="1">
                <a:spLocks noChangeArrowheads="1"/>
              </p:cNvSpPr>
              <p:nvPr/>
            </p:nvSpPr>
            <p:spPr bwMode="auto">
              <a:xfrm>
                <a:off x="1730" y="3520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28</a:t>
                </a:r>
              </a:p>
            </p:txBody>
          </p:sp>
          <p:sp>
            <p:nvSpPr>
              <p:cNvPr id="89" name="Text Box 32"/>
              <p:cNvSpPr txBox="1">
                <a:spLocks noChangeArrowheads="1"/>
              </p:cNvSpPr>
              <p:nvPr/>
            </p:nvSpPr>
            <p:spPr bwMode="auto">
              <a:xfrm>
                <a:off x="1730" y="2391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31</a:t>
                </a:r>
              </a:p>
            </p:txBody>
          </p:sp>
          <p:sp>
            <p:nvSpPr>
              <p:cNvPr id="90" name="Text Box 33"/>
              <p:cNvSpPr txBox="1">
                <a:spLocks noChangeArrowheads="1"/>
              </p:cNvSpPr>
              <p:nvPr/>
            </p:nvSpPr>
            <p:spPr bwMode="auto">
              <a:xfrm>
                <a:off x="734" y="2767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115</a:t>
                </a:r>
              </a:p>
            </p:txBody>
          </p:sp>
          <p:sp>
            <p:nvSpPr>
              <p:cNvPr id="91" name="Text Box 34"/>
              <p:cNvSpPr txBox="1">
                <a:spLocks noChangeArrowheads="1"/>
              </p:cNvSpPr>
              <p:nvPr/>
            </p:nvSpPr>
            <p:spPr bwMode="auto">
              <a:xfrm>
                <a:off x="734" y="3143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116</a:t>
                </a:r>
              </a:p>
            </p:txBody>
          </p:sp>
          <p:sp>
            <p:nvSpPr>
              <p:cNvPr id="92" name="Text Box 35"/>
              <p:cNvSpPr txBox="1">
                <a:spLocks noChangeArrowheads="1"/>
              </p:cNvSpPr>
              <p:nvPr/>
            </p:nvSpPr>
            <p:spPr bwMode="auto">
              <a:xfrm>
                <a:off x="734" y="3520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117</a:t>
                </a:r>
              </a:p>
            </p:txBody>
          </p:sp>
          <p:sp>
            <p:nvSpPr>
              <p:cNvPr id="101" name="Text Box 36"/>
              <p:cNvSpPr txBox="1">
                <a:spLocks noChangeArrowheads="1"/>
              </p:cNvSpPr>
              <p:nvPr/>
            </p:nvSpPr>
            <p:spPr bwMode="auto">
              <a:xfrm>
                <a:off x="734" y="2391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114</a:t>
                </a:r>
              </a:p>
            </p:txBody>
          </p:sp>
          <p:cxnSp>
            <p:nvCxnSpPr>
              <p:cNvPr id="102" name="AutoShape 37"/>
              <p:cNvCxnSpPr>
                <a:cxnSpLocks noChangeShapeType="1"/>
                <a:stCxn id="101" idx="3"/>
                <a:endCxn id="89" idx="1"/>
              </p:cNvCxnSpPr>
              <p:nvPr/>
            </p:nvCxnSpPr>
            <p:spPr bwMode="auto">
              <a:xfrm>
                <a:off x="1454" y="2503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AutoShape 38"/>
              <p:cNvCxnSpPr>
                <a:cxnSpLocks noChangeShapeType="1"/>
                <a:stCxn id="90" idx="3"/>
                <a:endCxn id="86" idx="1"/>
              </p:cNvCxnSpPr>
              <p:nvPr/>
            </p:nvCxnSpPr>
            <p:spPr bwMode="auto">
              <a:xfrm>
                <a:off x="1454" y="2879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AutoShape 39"/>
              <p:cNvCxnSpPr>
                <a:cxnSpLocks noChangeShapeType="1"/>
                <a:stCxn id="91" idx="3"/>
                <a:endCxn id="87" idx="1"/>
              </p:cNvCxnSpPr>
              <p:nvPr/>
            </p:nvCxnSpPr>
            <p:spPr bwMode="auto">
              <a:xfrm>
                <a:off x="1454" y="3255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AutoShape 40"/>
              <p:cNvCxnSpPr>
                <a:cxnSpLocks noChangeShapeType="1"/>
                <a:stCxn id="92" idx="3"/>
                <a:endCxn id="88" idx="1"/>
              </p:cNvCxnSpPr>
              <p:nvPr/>
            </p:nvCxnSpPr>
            <p:spPr bwMode="auto">
              <a:xfrm>
                <a:off x="1454" y="3632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45" name="Rounded Rectangle 44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2" name="Picture 51" descr="Chemical_X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5202533" y="1087528"/>
            <a:ext cx="4558103" cy="4686979"/>
            <a:chOff x="5202533" y="1087528"/>
            <a:chExt cx="4558103" cy="4686979"/>
          </a:xfrm>
        </p:grpSpPr>
        <p:sp>
          <p:nvSpPr>
            <p:cNvPr id="54" name="TextBox 53"/>
            <p:cNvSpPr txBox="1"/>
            <p:nvPr/>
          </p:nvSpPr>
          <p:spPr>
            <a:xfrm>
              <a:off x="5202533" y="1087528"/>
              <a:ext cx="42464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Define structural modification</a:t>
              </a:r>
              <a:endParaRPr lang="en-US" sz="2000" b="1" dirty="0">
                <a:latin typeface="Arial"/>
                <a:cs typeface="Arial"/>
              </a:endParaRPr>
            </a:p>
          </p:txBody>
        </p:sp>
        <p:pic>
          <p:nvPicPr>
            <p:cNvPr id="2" name="Picture 1" descr="Screen Shot 2015-11-27 at 09.44.2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0170" y="1590176"/>
              <a:ext cx="3549595" cy="2780516"/>
            </a:xfrm>
            <a:prstGeom prst="rect">
              <a:avLst/>
            </a:prstGeom>
          </p:spPr>
        </p:pic>
        <p:pic>
          <p:nvPicPr>
            <p:cNvPr id="3" name="Picture 2" descr="Screen Shot 2015-11-27 at 09.43.5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9447" y="3156205"/>
              <a:ext cx="3381189" cy="2618302"/>
            </a:xfrm>
            <a:prstGeom prst="rect">
              <a:avLst/>
            </a:prstGeom>
          </p:spPr>
        </p:pic>
      </p:grpSp>
      <p:grpSp>
        <p:nvGrpSpPr>
          <p:cNvPr id="44" name="Gruppieren 43"/>
          <p:cNvGrpSpPr/>
          <p:nvPr/>
        </p:nvGrpSpPr>
        <p:grpSpPr>
          <a:xfrm>
            <a:off x="5301276" y="2048074"/>
            <a:ext cx="2252625" cy="1925938"/>
            <a:chOff x="4737775" y="2169302"/>
            <a:chExt cx="2252625" cy="1925938"/>
          </a:xfrm>
        </p:grpSpPr>
        <p:sp>
          <p:nvSpPr>
            <p:cNvPr id="47" name="Oval 213"/>
            <p:cNvSpPr/>
            <p:nvPr/>
          </p:nvSpPr>
          <p:spPr>
            <a:xfrm>
              <a:off x="4737775" y="2169302"/>
              <a:ext cx="1052006" cy="44950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214"/>
            <p:cNvSpPr/>
            <p:nvPr/>
          </p:nvSpPr>
          <p:spPr>
            <a:xfrm>
              <a:off x="5815946" y="3645735"/>
              <a:ext cx="1174454" cy="44950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902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2" name="Picture 51" descr="Chemical_X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202533" y="1087528"/>
            <a:ext cx="2906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2</a:t>
            </a:r>
            <a:r>
              <a:rPr lang="en-US" sz="2000" b="1" dirty="0" smtClean="0">
                <a:latin typeface="Arial"/>
                <a:cs typeface="Arial"/>
              </a:rPr>
              <a:t>. Define reporter ions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5" name="Picture 4" descr="Screen Shot 2015-11-27 at 10.32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292" y="1565384"/>
            <a:ext cx="3473939" cy="5154878"/>
          </a:xfrm>
          <a:prstGeom prst="rect">
            <a:avLst/>
          </a:prstGeom>
        </p:spPr>
      </p:pic>
      <p:sp>
        <p:nvSpPr>
          <p:cNvPr id="47" name="Oval 46"/>
          <p:cNvSpPr/>
          <p:nvPr/>
        </p:nvSpPr>
        <p:spPr>
          <a:xfrm>
            <a:off x="6100789" y="3879704"/>
            <a:ext cx="871541" cy="722485"/>
          </a:xfrm>
          <a:prstGeom prst="ellipse">
            <a:avLst/>
          </a:prstGeom>
          <a:noFill/>
          <a:ln w="28575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47"/>
          <p:cNvSpPr txBox="1"/>
          <p:nvPr/>
        </p:nvSpPr>
        <p:spPr>
          <a:xfrm>
            <a:off x="839868" y="993839"/>
            <a:ext cx="3999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iTRAQ</a:t>
            </a:r>
            <a:r>
              <a:rPr lang="en-US" sz="2400" b="1" dirty="0" smtClean="0"/>
              <a:t>/TMT</a:t>
            </a:r>
          </a:p>
          <a:p>
            <a:pPr algn="ctr"/>
            <a:r>
              <a:rPr lang="en-US" sz="1800" b="1" dirty="0" smtClean="0"/>
              <a:t>(isobaric tags for relative and absolute quantification / tandem mass tags) </a:t>
            </a:r>
          </a:p>
          <a:p>
            <a:pPr algn="ctr"/>
            <a:r>
              <a:rPr lang="en-US" sz="1800" b="1" dirty="0" smtClean="0"/>
              <a:t> </a:t>
            </a:r>
            <a:r>
              <a:rPr lang="en-US" sz="1800" b="1" dirty="0" smtClean="0">
                <a:sym typeface="Wingdings"/>
              </a:rPr>
              <a:t> reactivity for</a:t>
            </a:r>
            <a:r>
              <a:rPr lang="en-US" sz="1800" b="1" dirty="0" smtClean="0"/>
              <a:t> primary amines</a:t>
            </a:r>
          </a:p>
          <a:p>
            <a:pPr algn="ctr"/>
            <a:r>
              <a:rPr lang="en-US" sz="1800" b="1" dirty="0"/>
              <a:t>(N-terminus and Lysine residues)</a:t>
            </a:r>
            <a:endParaRPr lang="en-US" sz="1400" b="1" dirty="0"/>
          </a:p>
          <a:p>
            <a:pPr algn="ctr"/>
            <a:endParaRPr lang="en-US" sz="1800" b="1" dirty="0"/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>
            <a:off x="186493" y="2852933"/>
            <a:ext cx="1187450" cy="304800"/>
          </a:xfrm>
          <a:prstGeom prst="rect">
            <a:avLst/>
          </a:prstGeom>
          <a:solidFill>
            <a:srgbClr val="DDDDDD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b="1" dirty="0"/>
              <a:t>Reporter</a:t>
            </a:r>
          </a:p>
        </p:txBody>
      </p:sp>
      <p:sp>
        <p:nvSpPr>
          <p:cNvPr id="68" name="Rectangle 5"/>
          <p:cNvSpPr>
            <a:spLocks noChangeArrowheads="1"/>
          </p:cNvSpPr>
          <p:nvPr/>
        </p:nvSpPr>
        <p:spPr bwMode="auto">
          <a:xfrm>
            <a:off x="1799393" y="2852933"/>
            <a:ext cx="1187450" cy="304800"/>
          </a:xfrm>
          <a:prstGeom prst="rect">
            <a:avLst/>
          </a:prstGeom>
          <a:solidFill>
            <a:srgbClr val="DDDDDD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b="1"/>
              <a:t>Balance</a:t>
            </a:r>
          </a:p>
        </p:txBody>
      </p:sp>
      <p:cxnSp>
        <p:nvCxnSpPr>
          <p:cNvPr id="69" name="AutoShape 6"/>
          <p:cNvCxnSpPr>
            <a:cxnSpLocks noChangeShapeType="1"/>
          </p:cNvCxnSpPr>
          <p:nvPr/>
        </p:nvCxnSpPr>
        <p:spPr bwMode="auto">
          <a:xfrm>
            <a:off x="1378276" y="3005333"/>
            <a:ext cx="390525" cy="0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0" name="AutoShape 7"/>
          <p:cNvCxnSpPr>
            <a:cxnSpLocks noChangeShapeType="1"/>
            <a:stCxn id="68" idx="3"/>
          </p:cNvCxnSpPr>
          <p:nvPr/>
        </p:nvCxnSpPr>
        <p:spPr bwMode="auto">
          <a:xfrm>
            <a:off x="2986843" y="3005333"/>
            <a:ext cx="1990056" cy="0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3440869" y="2832584"/>
            <a:ext cx="1726168" cy="322421"/>
          </a:xfrm>
          <a:prstGeom prst="hexagon">
            <a:avLst>
              <a:gd name="adj" fmla="val 58972"/>
              <a:gd name="vf" fmla="val 115470"/>
            </a:avLst>
          </a:prstGeom>
          <a:solidFill>
            <a:srgbClr val="DDDDDD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en-US" sz="1600" b="1"/>
              <a:t>Reactive group</a:t>
            </a:r>
          </a:p>
        </p:txBody>
      </p:sp>
      <p:grpSp>
        <p:nvGrpSpPr>
          <p:cNvPr id="72" name="Group 9"/>
          <p:cNvGrpSpPr>
            <a:grpSpLocks noChangeAspect="1"/>
          </p:cNvGrpSpPr>
          <p:nvPr/>
        </p:nvGrpSpPr>
        <p:grpSpPr bwMode="auto">
          <a:xfrm>
            <a:off x="1475544" y="2759271"/>
            <a:ext cx="276225" cy="493712"/>
            <a:chOff x="2304" y="1424"/>
            <a:chExt cx="816" cy="1496"/>
          </a:xfrm>
        </p:grpSpPr>
        <p:sp>
          <p:nvSpPr>
            <p:cNvPr id="73" name="Line 10"/>
            <p:cNvSpPr>
              <a:spLocks noChangeAspect="1" noChangeShapeType="1"/>
            </p:cNvSpPr>
            <p:nvPr/>
          </p:nvSpPr>
          <p:spPr bwMode="auto">
            <a:xfrm>
              <a:off x="2712" y="1424"/>
              <a:ext cx="0" cy="14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11"/>
            <p:cNvSpPr>
              <a:spLocks noChangeAspect="1" noChangeShapeType="1"/>
            </p:cNvSpPr>
            <p:nvPr/>
          </p:nvSpPr>
          <p:spPr bwMode="auto">
            <a:xfrm flipH="1">
              <a:off x="2304" y="292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2"/>
            <p:cNvSpPr>
              <a:spLocks noChangeAspect="1" noChangeShapeType="1"/>
            </p:cNvSpPr>
            <p:nvPr/>
          </p:nvSpPr>
          <p:spPr bwMode="auto">
            <a:xfrm flipH="1">
              <a:off x="2712" y="144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6" name="Group 13"/>
          <p:cNvGrpSpPr>
            <a:grpSpLocks noChangeAspect="1"/>
          </p:cNvGrpSpPr>
          <p:nvPr/>
        </p:nvGrpSpPr>
        <p:grpSpPr bwMode="auto">
          <a:xfrm>
            <a:off x="3045582" y="2735460"/>
            <a:ext cx="274637" cy="493713"/>
            <a:chOff x="2304" y="1424"/>
            <a:chExt cx="816" cy="1496"/>
          </a:xfrm>
        </p:grpSpPr>
        <p:sp>
          <p:nvSpPr>
            <p:cNvPr id="77" name="Line 14"/>
            <p:cNvSpPr>
              <a:spLocks noChangeAspect="1" noChangeShapeType="1"/>
            </p:cNvSpPr>
            <p:nvPr/>
          </p:nvSpPr>
          <p:spPr bwMode="auto">
            <a:xfrm>
              <a:off x="2712" y="1424"/>
              <a:ext cx="0" cy="14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Line 15"/>
            <p:cNvSpPr>
              <a:spLocks noChangeAspect="1" noChangeShapeType="1"/>
            </p:cNvSpPr>
            <p:nvPr/>
          </p:nvSpPr>
          <p:spPr bwMode="auto">
            <a:xfrm flipH="1">
              <a:off x="2304" y="292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16"/>
            <p:cNvSpPr>
              <a:spLocks noChangeAspect="1" noChangeShapeType="1"/>
            </p:cNvSpPr>
            <p:nvPr/>
          </p:nvSpPr>
          <p:spPr bwMode="auto">
            <a:xfrm flipH="1">
              <a:off x="2712" y="144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0" name="Text Box 20"/>
          <p:cNvSpPr txBox="1">
            <a:spLocks noChangeArrowheads="1"/>
          </p:cNvSpPr>
          <p:nvPr/>
        </p:nvSpPr>
        <p:spPr bwMode="auto">
          <a:xfrm>
            <a:off x="3299114" y="3300608"/>
            <a:ext cx="212136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/>
          <a:p>
            <a:pPr algn="ctr" eaLnBrk="1" hangingPunct="1"/>
            <a:r>
              <a:rPr lang="en-US">
                <a:solidFill>
                  <a:srgbClr val="0000FF"/>
                </a:solidFill>
              </a:rPr>
              <a:t>Amine specific</a:t>
            </a:r>
          </a:p>
        </p:txBody>
      </p:sp>
      <p:sp>
        <p:nvSpPr>
          <p:cNvPr id="93" name="Text Box 24"/>
          <p:cNvSpPr txBox="1">
            <a:spLocks noChangeArrowheads="1"/>
          </p:cNvSpPr>
          <p:nvPr/>
        </p:nvSpPr>
        <p:spPr bwMode="auto">
          <a:xfrm>
            <a:off x="316900" y="5771344"/>
            <a:ext cx="4470470" cy="461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2400" b="1" dirty="0" err="1">
                <a:solidFill>
                  <a:srgbClr val="FF0000"/>
                </a:solidFill>
              </a:rPr>
              <a:t>M</a:t>
            </a:r>
            <a:r>
              <a:rPr lang="en-US" i="1" dirty="0" err="1">
                <a:solidFill>
                  <a:srgbClr val="FF0000"/>
                </a:solidFill>
              </a:rPr>
              <a:t>Reporter</a:t>
            </a:r>
            <a:r>
              <a:rPr lang="en-US" dirty="0"/>
              <a:t>  </a:t>
            </a:r>
            <a:r>
              <a:rPr lang="en-US" dirty="0" smtClean="0"/>
              <a:t>  +    </a:t>
            </a:r>
            <a:r>
              <a:rPr lang="en-US" sz="2400" b="1" dirty="0" err="1" smtClean="0">
                <a:solidFill>
                  <a:srgbClr val="0000FF"/>
                </a:solidFill>
              </a:rPr>
              <a:t>M</a:t>
            </a:r>
            <a:r>
              <a:rPr lang="en-US" i="1" dirty="0" err="1" smtClean="0">
                <a:solidFill>
                  <a:srgbClr val="0000FF"/>
                </a:solidFill>
              </a:rPr>
              <a:t>Balance</a:t>
            </a:r>
            <a:r>
              <a:rPr lang="en-US" dirty="0" smtClean="0"/>
              <a:t>       =  </a:t>
            </a:r>
            <a:r>
              <a:rPr lang="en-US" sz="2400" b="1" dirty="0" smtClean="0"/>
              <a:t>C</a:t>
            </a:r>
            <a:r>
              <a:rPr lang="en-US" dirty="0" smtClean="0"/>
              <a:t>onstant </a:t>
            </a:r>
            <a:endParaRPr lang="en-US" dirty="0"/>
          </a:p>
        </p:txBody>
      </p:sp>
      <p:sp>
        <p:nvSpPr>
          <p:cNvPr id="94" name="Text Box 25"/>
          <p:cNvSpPr txBox="1">
            <a:spLocks noChangeArrowheads="1"/>
          </p:cNvSpPr>
          <p:nvPr/>
        </p:nvSpPr>
        <p:spPr bwMode="auto">
          <a:xfrm>
            <a:off x="3318019" y="4170260"/>
            <a:ext cx="196215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57175" indent="-2571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857250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43025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314575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717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289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861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433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Mix  </a:t>
            </a:r>
            <a:r>
              <a:rPr lang="en-US" sz="1600" b="1" i="1" dirty="0" smtClean="0">
                <a:latin typeface="Arial" charset="0"/>
              </a:rPr>
              <a:t>all samples</a:t>
            </a:r>
            <a:endParaRPr lang="en-US" sz="1600" b="1" i="1" dirty="0">
              <a:latin typeface="Arial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f</a:t>
            </a:r>
            <a:r>
              <a:rPr lang="en-US" sz="1600" b="1" i="1" dirty="0" smtClean="0">
                <a:latin typeface="Arial" charset="0"/>
              </a:rPr>
              <a:t>or one</a:t>
            </a:r>
            <a:endParaRPr lang="en-US" sz="1600" b="1" i="1" dirty="0">
              <a:latin typeface="Arial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MS/MS analysis</a:t>
            </a:r>
          </a:p>
        </p:txBody>
      </p:sp>
      <p:grpSp>
        <p:nvGrpSpPr>
          <p:cNvPr id="95" name="Group 26"/>
          <p:cNvGrpSpPr>
            <a:grpSpLocks/>
          </p:cNvGrpSpPr>
          <p:nvPr/>
        </p:nvGrpSpPr>
        <p:grpSpPr bwMode="auto">
          <a:xfrm>
            <a:off x="382874" y="3818527"/>
            <a:ext cx="2996408" cy="1671638"/>
            <a:chOff x="735" y="1608"/>
            <a:chExt cx="2039" cy="1165"/>
          </a:xfrm>
        </p:grpSpPr>
        <p:sp>
          <p:nvSpPr>
            <p:cNvPr id="96" name="AutoShape 27"/>
            <p:cNvSpPr>
              <a:spLocks/>
            </p:cNvSpPr>
            <p:nvPr/>
          </p:nvSpPr>
          <p:spPr bwMode="auto">
            <a:xfrm>
              <a:off x="2581" y="1608"/>
              <a:ext cx="193" cy="1165"/>
            </a:xfrm>
            <a:prstGeom prst="rightBrace">
              <a:avLst>
                <a:gd name="adj1" fmla="val 50302"/>
                <a:gd name="adj2" fmla="val 5004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" name="Group 28"/>
            <p:cNvGrpSpPr>
              <a:grpSpLocks/>
            </p:cNvGrpSpPr>
            <p:nvPr/>
          </p:nvGrpSpPr>
          <p:grpSpPr bwMode="auto">
            <a:xfrm>
              <a:off x="735" y="1621"/>
              <a:ext cx="1709" cy="1152"/>
              <a:chOff x="734" y="2391"/>
              <a:chExt cx="1710" cy="1353"/>
            </a:xfrm>
          </p:grpSpPr>
          <p:sp>
            <p:nvSpPr>
              <p:cNvPr id="98" name="Text Box 29"/>
              <p:cNvSpPr txBox="1">
                <a:spLocks noChangeArrowheads="1"/>
              </p:cNvSpPr>
              <p:nvPr/>
            </p:nvSpPr>
            <p:spPr bwMode="auto">
              <a:xfrm>
                <a:off x="1730" y="2767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30</a:t>
                </a:r>
              </a:p>
            </p:txBody>
          </p:sp>
          <p:sp>
            <p:nvSpPr>
              <p:cNvPr id="99" name="Text Box 30"/>
              <p:cNvSpPr txBox="1">
                <a:spLocks noChangeArrowheads="1"/>
              </p:cNvSpPr>
              <p:nvPr/>
            </p:nvSpPr>
            <p:spPr bwMode="auto">
              <a:xfrm>
                <a:off x="1730" y="3143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29</a:t>
                </a:r>
              </a:p>
            </p:txBody>
          </p:sp>
          <p:sp>
            <p:nvSpPr>
              <p:cNvPr id="100" name="Text Box 31"/>
              <p:cNvSpPr txBox="1">
                <a:spLocks noChangeArrowheads="1"/>
              </p:cNvSpPr>
              <p:nvPr/>
            </p:nvSpPr>
            <p:spPr bwMode="auto">
              <a:xfrm>
                <a:off x="1730" y="3520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28</a:t>
                </a:r>
              </a:p>
            </p:txBody>
          </p:sp>
          <p:sp>
            <p:nvSpPr>
              <p:cNvPr id="106" name="Text Box 32"/>
              <p:cNvSpPr txBox="1">
                <a:spLocks noChangeArrowheads="1"/>
              </p:cNvSpPr>
              <p:nvPr/>
            </p:nvSpPr>
            <p:spPr bwMode="auto">
              <a:xfrm>
                <a:off x="1730" y="2391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31</a:t>
                </a:r>
              </a:p>
            </p:txBody>
          </p:sp>
          <p:sp>
            <p:nvSpPr>
              <p:cNvPr id="107" name="Text Box 33"/>
              <p:cNvSpPr txBox="1">
                <a:spLocks noChangeArrowheads="1"/>
              </p:cNvSpPr>
              <p:nvPr/>
            </p:nvSpPr>
            <p:spPr bwMode="auto">
              <a:xfrm>
                <a:off x="734" y="2767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115</a:t>
                </a:r>
              </a:p>
            </p:txBody>
          </p:sp>
          <p:sp>
            <p:nvSpPr>
              <p:cNvPr id="108" name="Text Box 34"/>
              <p:cNvSpPr txBox="1">
                <a:spLocks noChangeArrowheads="1"/>
              </p:cNvSpPr>
              <p:nvPr/>
            </p:nvSpPr>
            <p:spPr bwMode="auto">
              <a:xfrm>
                <a:off x="734" y="3143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116</a:t>
                </a:r>
              </a:p>
            </p:txBody>
          </p:sp>
          <p:sp>
            <p:nvSpPr>
              <p:cNvPr id="109" name="Text Box 35"/>
              <p:cNvSpPr txBox="1">
                <a:spLocks noChangeArrowheads="1"/>
              </p:cNvSpPr>
              <p:nvPr/>
            </p:nvSpPr>
            <p:spPr bwMode="auto">
              <a:xfrm>
                <a:off x="734" y="3520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117</a:t>
                </a:r>
              </a:p>
            </p:txBody>
          </p:sp>
          <p:sp>
            <p:nvSpPr>
              <p:cNvPr id="110" name="Text Box 36"/>
              <p:cNvSpPr txBox="1">
                <a:spLocks noChangeArrowheads="1"/>
              </p:cNvSpPr>
              <p:nvPr/>
            </p:nvSpPr>
            <p:spPr bwMode="auto">
              <a:xfrm>
                <a:off x="734" y="2391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114</a:t>
                </a:r>
              </a:p>
            </p:txBody>
          </p:sp>
          <p:cxnSp>
            <p:nvCxnSpPr>
              <p:cNvPr id="111" name="AutoShape 37"/>
              <p:cNvCxnSpPr>
                <a:cxnSpLocks noChangeShapeType="1"/>
                <a:stCxn id="110" idx="3"/>
                <a:endCxn id="106" idx="1"/>
              </p:cNvCxnSpPr>
              <p:nvPr/>
            </p:nvCxnSpPr>
            <p:spPr bwMode="auto">
              <a:xfrm>
                <a:off x="1454" y="2503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AutoShape 38"/>
              <p:cNvCxnSpPr>
                <a:cxnSpLocks noChangeShapeType="1"/>
                <a:stCxn id="107" idx="3"/>
                <a:endCxn id="98" idx="1"/>
              </p:cNvCxnSpPr>
              <p:nvPr/>
            </p:nvCxnSpPr>
            <p:spPr bwMode="auto">
              <a:xfrm>
                <a:off x="1454" y="2879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AutoShape 39"/>
              <p:cNvCxnSpPr>
                <a:cxnSpLocks noChangeShapeType="1"/>
                <a:stCxn id="108" idx="3"/>
                <a:endCxn id="99" idx="1"/>
              </p:cNvCxnSpPr>
              <p:nvPr/>
            </p:nvCxnSpPr>
            <p:spPr bwMode="auto">
              <a:xfrm>
                <a:off x="1454" y="3255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AutoShape 40"/>
              <p:cNvCxnSpPr>
                <a:cxnSpLocks noChangeShapeType="1"/>
                <a:stCxn id="109" idx="3"/>
                <a:endCxn id="100" idx="1"/>
              </p:cNvCxnSpPr>
              <p:nvPr/>
            </p:nvCxnSpPr>
            <p:spPr bwMode="auto">
              <a:xfrm>
                <a:off x="1454" y="3632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3094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488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chemical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410262" y="122597"/>
            <a:ext cx="2352879" cy="722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07813" y="137651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2" name="Picture 51" descr="Chemical_X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729" y="130895"/>
            <a:ext cx="510958" cy="69518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113552" y="1087528"/>
            <a:ext cx="4482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</a:t>
            </a:r>
            <a:r>
              <a:rPr lang="en-US" sz="2000" b="1" dirty="0">
                <a:latin typeface="Arial"/>
                <a:cs typeface="Arial"/>
              </a:rPr>
              <a:t>L</a:t>
            </a:r>
            <a:r>
              <a:rPr lang="en-US" sz="2000" b="1" dirty="0" smtClean="0">
                <a:latin typeface="Arial"/>
                <a:cs typeface="Arial"/>
              </a:rPr>
              <a:t>abeled variants will appear in peptide list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2" name="Picture 1" descr="Screen Shot 2015-11-27 at 10.35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926" y="1886455"/>
            <a:ext cx="3522672" cy="4840758"/>
          </a:xfrm>
          <a:prstGeom prst="rect">
            <a:avLst/>
          </a:prstGeom>
        </p:spPr>
      </p:pic>
      <p:sp>
        <p:nvSpPr>
          <p:cNvPr id="44" name="TextBox 47"/>
          <p:cNvSpPr txBox="1"/>
          <p:nvPr/>
        </p:nvSpPr>
        <p:spPr>
          <a:xfrm>
            <a:off x="839868" y="993839"/>
            <a:ext cx="3999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iTRAQ</a:t>
            </a:r>
            <a:r>
              <a:rPr lang="en-US" sz="2400" b="1" dirty="0" smtClean="0"/>
              <a:t>/TMT</a:t>
            </a:r>
          </a:p>
          <a:p>
            <a:pPr algn="ctr"/>
            <a:r>
              <a:rPr lang="en-US" sz="1800" b="1" dirty="0" smtClean="0"/>
              <a:t>(isobaric tags for relative and absolute quantification / tandem mass tags) </a:t>
            </a:r>
          </a:p>
          <a:p>
            <a:pPr algn="ctr"/>
            <a:r>
              <a:rPr lang="en-US" sz="1800" b="1" dirty="0" smtClean="0"/>
              <a:t> </a:t>
            </a:r>
            <a:r>
              <a:rPr lang="en-US" sz="1800" b="1" dirty="0" smtClean="0">
                <a:sym typeface="Wingdings"/>
              </a:rPr>
              <a:t> reactivity for</a:t>
            </a:r>
            <a:r>
              <a:rPr lang="en-US" sz="1800" b="1" dirty="0" smtClean="0"/>
              <a:t> primary amines</a:t>
            </a:r>
          </a:p>
          <a:p>
            <a:pPr algn="ctr"/>
            <a:r>
              <a:rPr lang="en-US" sz="1800" b="1" dirty="0"/>
              <a:t>(N-terminus and Lysine residues)</a:t>
            </a:r>
            <a:endParaRPr lang="en-US" sz="1400" b="1" dirty="0"/>
          </a:p>
          <a:p>
            <a:pPr algn="ctr"/>
            <a:endParaRPr lang="en-US" sz="1800" b="1" dirty="0"/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186493" y="2852933"/>
            <a:ext cx="1187450" cy="304800"/>
          </a:xfrm>
          <a:prstGeom prst="rect">
            <a:avLst/>
          </a:prstGeom>
          <a:solidFill>
            <a:srgbClr val="DDDDDD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b="1" dirty="0"/>
              <a:t>Reporter</a:t>
            </a:r>
          </a:p>
        </p:txBody>
      </p: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799393" y="2852933"/>
            <a:ext cx="1187450" cy="304800"/>
          </a:xfrm>
          <a:prstGeom prst="rect">
            <a:avLst/>
          </a:prstGeom>
          <a:solidFill>
            <a:srgbClr val="DDDDDD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b="1"/>
              <a:t>Balance</a:t>
            </a:r>
          </a:p>
        </p:txBody>
      </p:sp>
      <p:cxnSp>
        <p:nvCxnSpPr>
          <p:cNvPr id="67" name="AutoShape 6"/>
          <p:cNvCxnSpPr>
            <a:cxnSpLocks noChangeShapeType="1"/>
          </p:cNvCxnSpPr>
          <p:nvPr/>
        </p:nvCxnSpPr>
        <p:spPr bwMode="auto">
          <a:xfrm>
            <a:off x="1378276" y="3005333"/>
            <a:ext cx="390525" cy="0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AutoShape 7"/>
          <p:cNvCxnSpPr>
            <a:cxnSpLocks noChangeShapeType="1"/>
            <a:stCxn id="56" idx="3"/>
          </p:cNvCxnSpPr>
          <p:nvPr/>
        </p:nvCxnSpPr>
        <p:spPr bwMode="auto">
          <a:xfrm>
            <a:off x="2986843" y="3005333"/>
            <a:ext cx="1990056" cy="0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9" name="AutoShape 8"/>
          <p:cNvSpPr>
            <a:spLocks noChangeArrowheads="1"/>
          </p:cNvSpPr>
          <p:nvPr/>
        </p:nvSpPr>
        <p:spPr bwMode="auto">
          <a:xfrm>
            <a:off x="3440869" y="2832584"/>
            <a:ext cx="1726168" cy="322421"/>
          </a:xfrm>
          <a:prstGeom prst="hexagon">
            <a:avLst>
              <a:gd name="adj" fmla="val 58972"/>
              <a:gd name="vf" fmla="val 115470"/>
            </a:avLst>
          </a:prstGeom>
          <a:solidFill>
            <a:srgbClr val="DDDDDD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en-US" sz="1600" b="1"/>
              <a:t>Reactive group</a:t>
            </a:r>
          </a:p>
        </p:txBody>
      </p:sp>
      <p:grpSp>
        <p:nvGrpSpPr>
          <p:cNvPr id="70" name="Group 9"/>
          <p:cNvGrpSpPr>
            <a:grpSpLocks noChangeAspect="1"/>
          </p:cNvGrpSpPr>
          <p:nvPr/>
        </p:nvGrpSpPr>
        <p:grpSpPr bwMode="auto">
          <a:xfrm>
            <a:off x="1475544" y="2759271"/>
            <a:ext cx="276225" cy="493712"/>
            <a:chOff x="2304" y="1424"/>
            <a:chExt cx="816" cy="1496"/>
          </a:xfrm>
        </p:grpSpPr>
        <p:sp>
          <p:nvSpPr>
            <p:cNvPr id="71" name="Line 10"/>
            <p:cNvSpPr>
              <a:spLocks noChangeAspect="1" noChangeShapeType="1"/>
            </p:cNvSpPr>
            <p:nvPr/>
          </p:nvSpPr>
          <p:spPr bwMode="auto">
            <a:xfrm>
              <a:off x="2712" y="1424"/>
              <a:ext cx="0" cy="14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1"/>
            <p:cNvSpPr>
              <a:spLocks noChangeAspect="1" noChangeShapeType="1"/>
            </p:cNvSpPr>
            <p:nvPr/>
          </p:nvSpPr>
          <p:spPr bwMode="auto">
            <a:xfrm flipH="1">
              <a:off x="2304" y="292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12"/>
            <p:cNvSpPr>
              <a:spLocks noChangeAspect="1" noChangeShapeType="1"/>
            </p:cNvSpPr>
            <p:nvPr/>
          </p:nvSpPr>
          <p:spPr bwMode="auto">
            <a:xfrm flipH="1">
              <a:off x="2712" y="144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4" name="Group 13"/>
          <p:cNvGrpSpPr>
            <a:grpSpLocks noChangeAspect="1"/>
          </p:cNvGrpSpPr>
          <p:nvPr/>
        </p:nvGrpSpPr>
        <p:grpSpPr bwMode="auto">
          <a:xfrm>
            <a:off x="3045582" y="2735460"/>
            <a:ext cx="274637" cy="493713"/>
            <a:chOff x="2304" y="1424"/>
            <a:chExt cx="816" cy="1496"/>
          </a:xfrm>
        </p:grpSpPr>
        <p:sp>
          <p:nvSpPr>
            <p:cNvPr id="75" name="Line 14"/>
            <p:cNvSpPr>
              <a:spLocks noChangeAspect="1" noChangeShapeType="1"/>
            </p:cNvSpPr>
            <p:nvPr/>
          </p:nvSpPr>
          <p:spPr bwMode="auto">
            <a:xfrm>
              <a:off x="2712" y="1424"/>
              <a:ext cx="0" cy="14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15"/>
            <p:cNvSpPr>
              <a:spLocks noChangeAspect="1" noChangeShapeType="1"/>
            </p:cNvSpPr>
            <p:nvPr/>
          </p:nvSpPr>
          <p:spPr bwMode="auto">
            <a:xfrm flipH="1">
              <a:off x="2304" y="292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16"/>
            <p:cNvSpPr>
              <a:spLocks noChangeAspect="1" noChangeShapeType="1"/>
            </p:cNvSpPr>
            <p:nvPr/>
          </p:nvSpPr>
          <p:spPr bwMode="auto">
            <a:xfrm flipH="1">
              <a:off x="2712" y="1440"/>
              <a:ext cx="4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8" name="Text Box 20"/>
          <p:cNvSpPr txBox="1">
            <a:spLocks noChangeArrowheads="1"/>
          </p:cNvSpPr>
          <p:nvPr/>
        </p:nvSpPr>
        <p:spPr bwMode="auto">
          <a:xfrm>
            <a:off x="3299114" y="3300608"/>
            <a:ext cx="212136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/>
          <a:p>
            <a:pPr algn="ctr" eaLnBrk="1" hangingPunct="1"/>
            <a:r>
              <a:rPr lang="en-US">
                <a:solidFill>
                  <a:srgbClr val="0000FF"/>
                </a:solidFill>
              </a:rPr>
              <a:t>Amine specific</a:t>
            </a:r>
          </a:p>
        </p:txBody>
      </p:sp>
      <p:sp>
        <p:nvSpPr>
          <p:cNvPr id="79" name="Text Box 24"/>
          <p:cNvSpPr txBox="1">
            <a:spLocks noChangeArrowheads="1"/>
          </p:cNvSpPr>
          <p:nvPr/>
        </p:nvSpPr>
        <p:spPr bwMode="auto">
          <a:xfrm>
            <a:off x="316900" y="5771344"/>
            <a:ext cx="4470470" cy="461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2400" b="1" dirty="0" err="1">
                <a:solidFill>
                  <a:srgbClr val="FF0000"/>
                </a:solidFill>
              </a:rPr>
              <a:t>M</a:t>
            </a:r>
            <a:r>
              <a:rPr lang="en-US" i="1" dirty="0" err="1">
                <a:solidFill>
                  <a:srgbClr val="FF0000"/>
                </a:solidFill>
              </a:rPr>
              <a:t>Reporter</a:t>
            </a:r>
            <a:r>
              <a:rPr lang="en-US" dirty="0"/>
              <a:t>  </a:t>
            </a:r>
            <a:r>
              <a:rPr lang="en-US" dirty="0" smtClean="0"/>
              <a:t>  +    </a:t>
            </a:r>
            <a:r>
              <a:rPr lang="en-US" sz="2400" b="1" dirty="0" err="1" smtClean="0">
                <a:solidFill>
                  <a:srgbClr val="0000FF"/>
                </a:solidFill>
              </a:rPr>
              <a:t>M</a:t>
            </a:r>
            <a:r>
              <a:rPr lang="en-US" i="1" dirty="0" err="1" smtClean="0">
                <a:solidFill>
                  <a:srgbClr val="0000FF"/>
                </a:solidFill>
              </a:rPr>
              <a:t>Balance</a:t>
            </a:r>
            <a:r>
              <a:rPr lang="en-US" dirty="0" smtClean="0"/>
              <a:t>       =  </a:t>
            </a:r>
            <a:r>
              <a:rPr lang="en-US" sz="2400" b="1" dirty="0" smtClean="0"/>
              <a:t>C</a:t>
            </a:r>
            <a:r>
              <a:rPr lang="en-US" dirty="0" smtClean="0"/>
              <a:t>onstant </a:t>
            </a:r>
            <a:endParaRPr lang="en-US" dirty="0"/>
          </a:p>
        </p:txBody>
      </p:sp>
      <p:sp>
        <p:nvSpPr>
          <p:cNvPr id="80" name="Text Box 25"/>
          <p:cNvSpPr txBox="1">
            <a:spLocks noChangeArrowheads="1"/>
          </p:cNvSpPr>
          <p:nvPr/>
        </p:nvSpPr>
        <p:spPr bwMode="auto">
          <a:xfrm>
            <a:off x="3318019" y="4170260"/>
            <a:ext cx="196215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57175" indent="-2571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857250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43025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314575" indent="-3714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717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289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861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43375" indent="-3714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Mix  </a:t>
            </a:r>
            <a:r>
              <a:rPr lang="en-US" sz="1600" b="1" i="1" dirty="0" smtClean="0">
                <a:latin typeface="Arial" charset="0"/>
              </a:rPr>
              <a:t>all samples</a:t>
            </a:r>
            <a:endParaRPr lang="en-US" sz="1600" b="1" i="1" dirty="0">
              <a:latin typeface="Arial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f</a:t>
            </a:r>
            <a:r>
              <a:rPr lang="en-US" sz="1600" b="1" i="1" dirty="0" smtClean="0">
                <a:latin typeface="Arial" charset="0"/>
              </a:rPr>
              <a:t>or one</a:t>
            </a:r>
            <a:endParaRPr lang="en-US" sz="1600" b="1" i="1" dirty="0">
              <a:latin typeface="Arial" charset="0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en-US" sz="1600" b="1" i="1" dirty="0">
                <a:latin typeface="Arial" charset="0"/>
              </a:rPr>
              <a:t>MS/MS analysis</a:t>
            </a:r>
          </a:p>
        </p:txBody>
      </p:sp>
      <p:grpSp>
        <p:nvGrpSpPr>
          <p:cNvPr id="93" name="Group 26"/>
          <p:cNvGrpSpPr>
            <a:grpSpLocks/>
          </p:cNvGrpSpPr>
          <p:nvPr/>
        </p:nvGrpSpPr>
        <p:grpSpPr bwMode="auto">
          <a:xfrm>
            <a:off x="382874" y="3818527"/>
            <a:ext cx="2996408" cy="1671638"/>
            <a:chOff x="735" y="1608"/>
            <a:chExt cx="2039" cy="1165"/>
          </a:xfrm>
        </p:grpSpPr>
        <p:sp>
          <p:nvSpPr>
            <p:cNvPr id="94" name="AutoShape 27"/>
            <p:cNvSpPr>
              <a:spLocks/>
            </p:cNvSpPr>
            <p:nvPr/>
          </p:nvSpPr>
          <p:spPr bwMode="auto">
            <a:xfrm>
              <a:off x="2581" y="1608"/>
              <a:ext cx="193" cy="1165"/>
            </a:xfrm>
            <a:prstGeom prst="rightBrace">
              <a:avLst>
                <a:gd name="adj1" fmla="val 50302"/>
                <a:gd name="adj2" fmla="val 5004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" name="Group 28"/>
            <p:cNvGrpSpPr>
              <a:grpSpLocks/>
            </p:cNvGrpSpPr>
            <p:nvPr/>
          </p:nvGrpSpPr>
          <p:grpSpPr bwMode="auto">
            <a:xfrm>
              <a:off x="735" y="1621"/>
              <a:ext cx="1709" cy="1152"/>
              <a:chOff x="734" y="2391"/>
              <a:chExt cx="1710" cy="1353"/>
            </a:xfrm>
          </p:grpSpPr>
          <p:sp>
            <p:nvSpPr>
              <p:cNvPr id="96" name="Text Box 29"/>
              <p:cNvSpPr txBox="1">
                <a:spLocks noChangeArrowheads="1"/>
              </p:cNvSpPr>
              <p:nvPr/>
            </p:nvSpPr>
            <p:spPr bwMode="auto">
              <a:xfrm>
                <a:off x="1730" y="2767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30</a:t>
                </a:r>
              </a:p>
            </p:txBody>
          </p:sp>
          <p:sp>
            <p:nvSpPr>
              <p:cNvPr id="97" name="Text Box 30"/>
              <p:cNvSpPr txBox="1">
                <a:spLocks noChangeArrowheads="1"/>
              </p:cNvSpPr>
              <p:nvPr/>
            </p:nvSpPr>
            <p:spPr bwMode="auto">
              <a:xfrm>
                <a:off x="1730" y="3143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29</a:t>
                </a:r>
              </a:p>
            </p:txBody>
          </p:sp>
          <p:sp>
            <p:nvSpPr>
              <p:cNvPr id="98" name="Text Box 31"/>
              <p:cNvSpPr txBox="1">
                <a:spLocks noChangeArrowheads="1"/>
              </p:cNvSpPr>
              <p:nvPr/>
            </p:nvSpPr>
            <p:spPr bwMode="auto">
              <a:xfrm>
                <a:off x="1730" y="3520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28</a:t>
                </a:r>
              </a:p>
            </p:txBody>
          </p:sp>
          <p:sp>
            <p:nvSpPr>
              <p:cNvPr id="99" name="Text Box 32"/>
              <p:cNvSpPr txBox="1">
                <a:spLocks noChangeArrowheads="1"/>
              </p:cNvSpPr>
              <p:nvPr/>
            </p:nvSpPr>
            <p:spPr bwMode="auto">
              <a:xfrm>
                <a:off x="1730" y="2391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0000FF"/>
                    </a:solidFill>
                  </a:rPr>
                  <a:t>31</a:t>
                </a:r>
              </a:p>
            </p:txBody>
          </p:sp>
          <p:sp>
            <p:nvSpPr>
              <p:cNvPr id="100" name="Text Box 33"/>
              <p:cNvSpPr txBox="1">
                <a:spLocks noChangeArrowheads="1"/>
              </p:cNvSpPr>
              <p:nvPr/>
            </p:nvSpPr>
            <p:spPr bwMode="auto">
              <a:xfrm>
                <a:off x="734" y="2767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115</a:t>
                </a:r>
              </a:p>
            </p:txBody>
          </p:sp>
          <p:sp>
            <p:nvSpPr>
              <p:cNvPr id="106" name="Text Box 34"/>
              <p:cNvSpPr txBox="1">
                <a:spLocks noChangeArrowheads="1"/>
              </p:cNvSpPr>
              <p:nvPr/>
            </p:nvSpPr>
            <p:spPr bwMode="auto">
              <a:xfrm>
                <a:off x="734" y="3143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116</a:t>
                </a:r>
              </a:p>
            </p:txBody>
          </p:sp>
          <p:sp>
            <p:nvSpPr>
              <p:cNvPr id="107" name="Text Box 35"/>
              <p:cNvSpPr txBox="1">
                <a:spLocks noChangeArrowheads="1"/>
              </p:cNvSpPr>
              <p:nvPr/>
            </p:nvSpPr>
            <p:spPr bwMode="auto">
              <a:xfrm>
                <a:off x="734" y="3520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117</a:t>
                </a:r>
              </a:p>
            </p:txBody>
          </p:sp>
          <p:sp>
            <p:nvSpPr>
              <p:cNvPr id="108" name="Text Box 36"/>
              <p:cNvSpPr txBox="1">
                <a:spLocks noChangeArrowheads="1"/>
              </p:cNvSpPr>
              <p:nvPr/>
            </p:nvSpPr>
            <p:spPr bwMode="auto">
              <a:xfrm>
                <a:off x="734" y="2391"/>
                <a:ext cx="714" cy="2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27432" bIns="27432" anchor="ctr" anchorCtr="1"/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</a:rPr>
                  <a:t>114</a:t>
                </a:r>
              </a:p>
            </p:txBody>
          </p:sp>
          <p:cxnSp>
            <p:nvCxnSpPr>
              <p:cNvPr id="109" name="AutoShape 37"/>
              <p:cNvCxnSpPr>
                <a:cxnSpLocks noChangeShapeType="1"/>
                <a:stCxn id="108" idx="3"/>
                <a:endCxn id="99" idx="1"/>
              </p:cNvCxnSpPr>
              <p:nvPr/>
            </p:nvCxnSpPr>
            <p:spPr bwMode="auto">
              <a:xfrm>
                <a:off x="1454" y="2503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AutoShape 38"/>
              <p:cNvCxnSpPr>
                <a:cxnSpLocks noChangeShapeType="1"/>
                <a:stCxn id="100" idx="3"/>
                <a:endCxn id="96" idx="1"/>
              </p:cNvCxnSpPr>
              <p:nvPr/>
            </p:nvCxnSpPr>
            <p:spPr bwMode="auto">
              <a:xfrm>
                <a:off x="1454" y="2879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AutoShape 39"/>
              <p:cNvCxnSpPr>
                <a:cxnSpLocks noChangeShapeType="1"/>
                <a:stCxn id="106" idx="3"/>
                <a:endCxn id="97" idx="1"/>
              </p:cNvCxnSpPr>
              <p:nvPr/>
            </p:nvCxnSpPr>
            <p:spPr bwMode="auto">
              <a:xfrm>
                <a:off x="1454" y="3255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AutoShape 40"/>
              <p:cNvCxnSpPr>
                <a:cxnSpLocks noChangeShapeType="1"/>
                <a:stCxn id="107" idx="3"/>
                <a:endCxn id="98" idx="1"/>
              </p:cNvCxnSpPr>
              <p:nvPr/>
            </p:nvCxnSpPr>
            <p:spPr bwMode="auto">
              <a:xfrm>
                <a:off x="1454" y="3632"/>
                <a:ext cx="270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97338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 flipH="1">
            <a:off x="5296274" y="5803862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94799" y="3296228"/>
            <a:ext cx="1723860" cy="762952"/>
            <a:chOff x="1397731" y="2366884"/>
            <a:chExt cx="1723860" cy="762952"/>
          </a:xfrm>
        </p:grpSpPr>
        <p:sp>
          <p:nvSpPr>
            <p:cNvPr id="36" name="TextBox 35"/>
            <p:cNvSpPr txBox="1"/>
            <p:nvPr/>
          </p:nvSpPr>
          <p:spPr>
            <a:xfrm flipH="1">
              <a:off x="1426271" y="2366884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2"/>
                  </a:solidFill>
                  <a:latin typeface="Arial"/>
                  <a:cs typeface="Arial"/>
                </a:rPr>
                <a:t>SILAC</a:t>
              </a:r>
              <a:endParaRPr lang="en-US" sz="2000" b="1" dirty="0">
                <a:solidFill>
                  <a:schemeClr val="accent2"/>
                </a:solidFill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flipH="1">
              <a:off x="1397731" y="2729726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baseline="30000" dirty="0" smtClean="0">
                  <a:solidFill>
                    <a:schemeClr val="accent6"/>
                  </a:solidFill>
                  <a:latin typeface="Arial"/>
                  <a:cs typeface="Arial"/>
                </a:rPr>
                <a:t>15</a:t>
              </a:r>
              <a:r>
                <a:rPr lang="en-US" sz="2000" b="1" dirty="0">
                  <a:solidFill>
                    <a:schemeClr val="accent6"/>
                  </a:solidFill>
                  <a:latin typeface="Arial"/>
                  <a:cs typeface="Arial"/>
                </a:rPr>
                <a:t>N</a:t>
              </a:r>
              <a:r>
                <a:rPr lang="en-US" sz="2000" b="1" dirty="0" smtClean="0">
                  <a:solidFill>
                    <a:schemeClr val="accent6"/>
                  </a:solidFill>
                  <a:latin typeface="Arial"/>
                  <a:cs typeface="Arial"/>
                </a:rPr>
                <a:t>-labeling</a:t>
              </a:r>
              <a:endParaRPr lang="en-US" sz="2000" b="1" dirty="0">
                <a:solidFill>
                  <a:schemeClr val="accent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68673" y="5790346"/>
            <a:ext cx="2684616" cy="787126"/>
            <a:chOff x="1896220" y="5683126"/>
            <a:chExt cx="2684616" cy="787126"/>
          </a:xfrm>
        </p:grpSpPr>
        <p:sp>
          <p:nvSpPr>
            <p:cNvPr id="49" name="TextBox 48"/>
            <p:cNvSpPr txBox="1"/>
            <p:nvPr/>
          </p:nvSpPr>
          <p:spPr>
            <a:xfrm flipH="1">
              <a:off x="2885516" y="6068571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8064A2"/>
                  </a:solidFill>
                  <a:latin typeface="Arial"/>
                  <a:cs typeface="Arial"/>
                </a:rPr>
                <a:t>TMT</a:t>
              </a:r>
              <a:endParaRPr lang="en-US" sz="2000" b="1" dirty="0">
                <a:solidFill>
                  <a:srgbClr val="8064A2"/>
                </a:solidFill>
                <a:latin typeface="Arial"/>
                <a:cs typeface="Arial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896220" y="5683126"/>
              <a:ext cx="2624978" cy="787126"/>
              <a:chOff x="1896220" y="6013326"/>
              <a:chExt cx="2624978" cy="787126"/>
            </a:xfrm>
          </p:grpSpPr>
          <p:sp>
            <p:nvSpPr>
              <p:cNvPr id="42" name="TextBox 41"/>
              <p:cNvSpPr txBox="1"/>
              <p:nvPr/>
            </p:nvSpPr>
            <p:spPr>
              <a:xfrm flipH="1">
                <a:off x="1917249" y="6400342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err="1">
                    <a:solidFill>
                      <a:srgbClr val="F79646"/>
                    </a:solidFill>
                    <a:latin typeface="Arial"/>
                    <a:cs typeface="Arial"/>
                  </a:rPr>
                  <a:t>i</a:t>
                </a:r>
                <a:r>
                  <a:rPr lang="en-US" sz="2000" b="1" dirty="0" err="1" smtClean="0">
                    <a:solidFill>
                      <a:srgbClr val="F79646"/>
                    </a:solidFill>
                    <a:latin typeface="Arial"/>
                    <a:cs typeface="Arial"/>
                  </a:rPr>
                  <a:t>TRAQ</a:t>
                </a:r>
                <a:endParaRPr lang="en-US" sz="2000" b="1" dirty="0">
                  <a:solidFill>
                    <a:srgbClr val="F7964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flipH="1">
                <a:off x="1896220" y="6013326"/>
                <a:ext cx="2624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3"/>
                    </a:solidFill>
                    <a:latin typeface="Arial"/>
                    <a:cs typeface="Arial"/>
                  </a:rPr>
                  <a:t>Dimethyl-labeling</a:t>
                </a:r>
                <a:endParaRPr lang="en-US" sz="2000" b="1" dirty="0">
                  <a:solidFill>
                    <a:schemeClr val="accent3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7290307" y="3306670"/>
            <a:ext cx="2542803" cy="741154"/>
            <a:chOff x="7530470" y="2065916"/>
            <a:chExt cx="2965897" cy="741154"/>
          </a:xfrm>
        </p:grpSpPr>
        <p:sp>
          <p:nvSpPr>
            <p:cNvPr id="44" name="TextBox 43"/>
            <p:cNvSpPr txBox="1"/>
            <p:nvPr/>
          </p:nvSpPr>
          <p:spPr>
            <a:xfrm flipH="1">
              <a:off x="7530470" y="2065916"/>
              <a:ext cx="28819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synthetic peptides</a:t>
              </a:r>
              <a:endParaRPr lang="en-US" sz="20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flipH="1">
              <a:off x="7545741" y="2406960"/>
              <a:ext cx="29506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Arial"/>
                  <a:cs typeface="Arial"/>
                </a:rPr>
                <a:t>p</a:t>
              </a:r>
              <a:r>
                <a:rPr lang="en-US" sz="20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rotein standards</a:t>
              </a:r>
              <a:endParaRPr lang="en-US" sz="2000" b="1" dirty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891" y="2983667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189702" y="5445650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276667" y="2983667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240249" y="5445650"/>
            <a:ext cx="14736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5044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enzymatic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Screen Shot 2014-07-17 at 07.35.5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23"/>
          <a:stretch/>
        </p:blipFill>
        <p:spPr>
          <a:xfrm>
            <a:off x="5566582" y="1597170"/>
            <a:ext cx="3304569" cy="171660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351967" y="3040726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+4 Da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20769" y="937851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Proteolytic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18</a:t>
            </a:r>
            <a:r>
              <a:rPr lang="en-US" sz="2400" b="1" dirty="0" smtClean="0"/>
              <a:t>O labeling </a:t>
            </a:r>
            <a:endParaRPr lang="en-US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007950" y="6335077"/>
            <a:ext cx="5652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Miyagi</a:t>
            </a:r>
            <a:r>
              <a:rPr lang="en-US" sz="1400" dirty="0">
                <a:latin typeface="Arial"/>
                <a:cs typeface="Arial"/>
              </a:rPr>
              <a:t>, M. &amp; </a:t>
            </a:r>
            <a:r>
              <a:rPr lang="en-US" sz="1400" dirty="0" err="1">
                <a:latin typeface="Arial"/>
                <a:cs typeface="Arial"/>
              </a:rPr>
              <a:t>Rao</a:t>
            </a:r>
            <a:r>
              <a:rPr lang="en-US" sz="1400" dirty="0">
                <a:latin typeface="Arial"/>
                <a:cs typeface="Arial"/>
              </a:rPr>
              <a:t>, K. C. S</a:t>
            </a:r>
            <a:r>
              <a:rPr lang="en-US" sz="1400" dirty="0" smtClean="0">
                <a:latin typeface="Arial"/>
                <a:cs typeface="Arial"/>
              </a:rPr>
              <a:t>., </a:t>
            </a:r>
            <a:r>
              <a:rPr lang="en-US" sz="1400" dirty="0">
                <a:latin typeface="Arial"/>
                <a:cs typeface="Arial"/>
              </a:rPr>
              <a:t>Mass </a:t>
            </a:r>
            <a:r>
              <a:rPr lang="en-US" sz="1400" dirty="0" err="1">
                <a:latin typeface="Arial"/>
                <a:cs typeface="Arial"/>
              </a:rPr>
              <a:t>Spectrom</a:t>
            </a:r>
            <a:r>
              <a:rPr lang="en-US" sz="1400" dirty="0">
                <a:latin typeface="Arial"/>
                <a:cs typeface="Arial"/>
              </a:rPr>
              <a:t> Rev 26, 121–136 (2007).</a:t>
            </a:r>
          </a:p>
        </p:txBody>
      </p:sp>
      <p:pic>
        <p:nvPicPr>
          <p:cNvPr id="52" name="Picture 51" descr="Screen Shot 2014-07-18 at 13.28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950" y="3572289"/>
            <a:ext cx="5876198" cy="2528265"/>
          </a:xfrm>
          <a:prstGeom prst="rect">
            <a:avLst/>
          </a:prstGeom>
        </p:spPr>
      </p:pic>
      <p:sp>
        <p:nvSpPr>
          <p:cNvPr id="68" name="Rounded Rectangle 67"/>
          <p:cNvSpPr/>
          <p:nvPr/>
        </p:nvSpPr>
        <p:spPr>
          <a:xfrm>
            <a:off x="7020071" y="125425"/>
            <a:ext cx="2792954" cy="8152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084943" y="154182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pic>
        <p:nvPicPr>
          <p:cNvPr id="70" name="Picture 69" descr="images 2.jpg"/>
          <p:cNvPicPr>
            <a:picLocks noChangeAspect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8829753" y="180370"/>
            <a:ext cx="888577" cy="707886"/>
          </a:xfrm>
          <a:prstGeom prst="rect">
            <a:avLst/>
          </a:prstGeom>
        </p:spPr>
      </p:pic>
      <p:pic>
        <p:nvPicPr>
          <p:cNvPr id="18" name="Picture 12" descr="Screen Shot 2014-07-18 at 13.11.5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7"/>
          <a:stretch/>
        </p:blipFill>
        <p:spPr>
          <a:xfrm>
            <a:off x="177464" y="1964325"/>
            <a:ext cx="4829368" cy="501748"/>
          </a:xfrm>
          <a:prstGeom prst="rect">
            <a:avLst/>
          </a:prstGeom>
        </p:spPr>
      </p:pic>
      <p:pic>
        <p:nvPicPr>
          <p:cNvPr id="19" name="Picture 13" descr="Screen Shot 2014-07-18 at 13.11.5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03"/>
          <a:stretch/>
        </p:blipFill>
        <p:spPr>
          <a:xfrm>
            <a:off x="177464" y="2814277"/>
            <a:ext cx="4829368" cy="531084"/>
          </a:xfrm>
          <a:prstGeom prst="rect">
            <a:avLst/>
          </a:prstGeom>
        </p:spPr>
      </p:pic>
      <p:sp>
        <p:nvSpPr>
          <p:cNvPr id="20" name="TextBox 14"/>
          <p:cNvSpPr txBox="1"/>
          <p:nvPr/>
        </p:nvSpPr>
        <p:spPr>
          <a:xfrm>
            <a:off x="126259" y="1671781"/>
            <a:ext cx="324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1 (peptide bond cleavage):</a:t>
            </a:r>
            <a:endParaRPr lang="en-US" sz="1600" b="1" dirty="0"/>
          </a:p>
        </p:txBody>
      </p:sp>
      <p:sp>
        <p:nvSpPr>
          <p:cNvPr id="21" name="TextBox 19"/>
          <p:cNvSpPr txBox="1"/>
          <p:nvPr/>
        </p:nvSpPr>
        <p:spPr>
          <a:xfrm>
            <a:off x="146741" y="2520598"/>
            <a:ext cx="3545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2 (carboxyl oxygen exchange):</a:t>
            </a:r>
            <a:endParaRPr lang="en-US" sz="1600" b="1" dirty="0"/>
          </a:p>
        </p:txBody>
      </p:sp>
      <p:sp>
        <p:nvSpPr>
          <p:cNvPr id="22" name="TextBox 20"/>
          <p:cNvSpPr txBox="1"/>
          <p:nvPr/>
        </p:nvSpPr>
        <p:spPr>
          <a:xfrm>
            <a:off x="2931828" y="2239183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+2 Da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4" name="TextBox 21"/>
          <p:cNvSpPr txBox="1"/>
          <p:nvPr/>
        </p:nvSpPr>
        <p:spPr>
          <a:xfrm>
            <a:off x="2904808" y="3047406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+4 Da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15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17" name="Textfeld 9"/>
          <p:cNvSpPr txBox="1"/>
          <p:nvPr/>
        </p:nvSpPr>
        <p:spPr>
          <a:xfrm>
            <a:off x="398576" y="259808"/>
            <a:ext cx="6079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Label-free versus label-based quantification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8" name="Picture 27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25" y="1636553"/>
            <a:ext cx="2163515" cy="150743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57732" y="1316714"/>
            <a:ext cx="3039291" cy="2288324"/>
            <a:chOff x="1574153" y="1703811"/>
            <a:chExt cx="2322870" cy="1697024"/>
          </a:xfrm>
        </p:grpSpPr>
        <p:sp>
          <p:nvSpPr>
            <p:cNvPr id="37" name="Rounded Rectangle 36"/>
            <p:cNvSpPr/>
            <p:nvPr/>
          </p:nvSpPr>
          <p:spPr>
            <a:xfrm>
              <a:off x="1574153" y="1703811"/>
              <a:ext cx="2322870" cy="169702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31078" y="2822054"/>
              <a:ext cx="18809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1"/>
                  </a:solidFill>
                  <a:latin typeface="Arial"/>
                  <a:cs typeface="Arial"/>
                </a:rPr>
                <a:t> </a:t>
              </a:r>
              <a:r>
                <a:rPr lang="de-CH" sz="2800" b="1" dirty="0" err="1" smtClean="0">
                  <a:solidFill>
                    <a:schemeClr val="accent1"/>
                  </a:solidFill>
                  <a:latin typeface="Arial"/>
                  <a:cs typeface="Arial"/>
                </a:rPr>
                <a:t>label-free</a:t>
              </a:r>
              <a:endParaRPr lang="en-US" sz="2800" b="1" dirty="0" smtClean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pic>
          <p:nvPicPr>
            <p:cNvPr id="42" name="Picture 41" descr="launchettes-blog.jpg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9555" y="1880072"/>
              <a:ext cx="890840" cy="890840"/>
            </a:xfrm>
            <a:prstGeom prst="rect">
              <a:avLst/>
            </a:prstGeom>
          </p:spPr>
        </p:pic>
      </p:grpSp>
      <p:sp>
        <p:nvSpPr>
          <p:cNvPr id="45" name="Rounded Rectangle 44"/>
          <p:cNvSpPr/>
          <p:nvPr/>
        </p:nvSpPr>
        <p:spPr>
          <a:xfrm>
            <a:off x="5962455" y="1316714"/>
            <a:ext cx="2983529" cy="22883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036830" y="288218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2" name="Picture 51" descr="drachen19.gif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037" y="1422921"/>
            <a:ext cx="1198959" cy="1345172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 flipH="1">
            <a:off x="8193598" y="4216549"/>
            <a:ext cx="1132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SILAC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5514215" y="449269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ICAT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5971197" y="5529757"/>
            <a:ext cx="1037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6"/>
                </a:solidFill>
              </a:rPr>
              <a:t>mTRAQ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flipH="1">
            <a:off x="8144402" y="5185398"/>
            <a:ext cx="1222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4"/>
                </a:solidFill>
              </a:rPr>
              <a:t>i</a:t>
            </a:r>
            <a:r>
              <a:rPr lang="en-US" sz="2800" b="1" dirty="0" err="1" smtClean="0">
                <a:solidFill>
                  <a:schemeClr val="accent4"/>
                </a:solidFill>
              </a:rPr>
              <a:t>TRAQ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 flipH="1">
            <a:off x="7486525" y="4820749"/>
            <a:ext cx="657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ICPL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 flipH="1">
            <a:off x="7209535" y="4369581"/>
            <a:ext cx="101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64A2"/>
                </a:solidFill>
              </a:rPr>
              <a:t>TMT</a:t>
            </a:r>
            <a:endParaRPr lang="en-US" sz="2800" b="1" dirty="0">
              <a:solidFill>
                <a:srgbClr val="8064A2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flipH="1">
            <a:off x="5443758" y="5134242"/>
            <a:ext cx="169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6"/>
                </a:solidFill>
              </a:rPr>
              <a:t>15</a:t>
            </a:r>
            <a:r>
              <a:rPr lang="en-US" sz="2400" b="1" dirty="0">
                <a:solidFill>
                  <a:schemeClr val="accent6"/>
                </a:solidFill>
              </a:rPr>
              <a:t>N</a:t>
            </a:r>
            <a:r>
              <a:rPr lang="en-US" sz="2400" b="1" dirty="0" smtClean="0">
                <a:solidFill>
                  <a:schemeClr val="accent6"/>
                </a:solidFill>
              </a:rPr>
              <a:t>-labeling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4908949" y="4766229"/>
            <a:ext cx="2624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Dimethyl-labeling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 flipH="1">
            <a:off x="5712531" y="4177517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4F81BD"/>
                </a:solidFill>
              </a:rPr>
              <a:t>SpikeTides</a:t>
            </a:r>
            <a:endParaRPr lang="en-US" sz="2000" b="1" dirty="0">
              <a:solidFill>
                <a:srgbClr val="4F81BD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 flipH="1">
            <a:off x="6967088" y="5446222"/>
            <a:ext cx="1252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AQUA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 flipH="1">
            <a:off x="7209535" y="5129647"/>
            <a:ext cx="934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PSAQ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flipH="1">
            <a:off x="7118191" y="4072388"/>
            <a:ext cx="1222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accent1"/>
                </a:solidFill>
              </a:rPr>
              <a:t>QconCAT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 flipH="1">
            <a:off x="6312447" y="4432258"/>
            <a:ext cx="900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pREST</a:t>
            </a:r>
            <a:endParaRPr lang="en-US" sz="2000" b="1" dirty="0"/>
          </a:p>
        </p:txBody>
      </p:sp>
      <p:sp>
        <p:nvSpPr>
          <p:cNvPr id="78" name="TextBox 77"/>
          <p:cNvSpPr txBox="1"/>
          <p:nvPr/>
        </p:nvSpPr>
        <p:spPr>
          <a:xfrm flipH="1">
            <a:off x="7986263" y="4607464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504D"/>
                </a:solidFill>
              </a:rPr>
              <a:t>Super-SILAC</a:t>
            </a:r>
            <a:endParaRPr lang="en-US" sz="2000" b="1" dirty="0">
              <a:solidFill>
                <a:srgbClr val="C0504D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8078893" y="4905895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chemeClr val="accent5"/>
                </a:solidFill>
              </a:rPr>
              <a:t>18</a:t>
            </a:r>
            <a:r>
              <a:rPr lang="en-US" sz="2000" b="1" dirty="0" smtClean="0">
                <a:solidFill>
                  <a:schemeClr val="accent5"/>
                </a:solidFill>
              </a:rPr>
              <a:t>O-labeling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 flipH="1">
            <a:off x="2090561" y="4295392"/>
            <a:ext cx="11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IBAQ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 flipH="1">
            <a:off x="2809264" y="4365489"/>
            <a:ext cx="613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79646"/>
                </a:solidFill>
              </a:rPr>
              <a:t>ALF</a:t>
            </a:r>
            <a:endParaRPr lang="en-US" sz="2000" b="1" dirty="0">
              <a:solidFill>
                <a:srgbClr val="F79646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1237673" y="4356947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APEX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1165382" y="4715394"/>
            <a:ext cx="1036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emPAI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2033206" y="4997061"/>
            <a:ext cx="1695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NSAF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1956118" y="4565544"/>
            <a:ext cx="169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Label-free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61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5044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enzymatic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20769" y="937851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Proteolytic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18</a:t>
            </a:r>
            <a:r>
              <a:rPr lang="en-US" sz="2400" b="1" dirty="0" smtClean="0"/>
              <a:t>O labeling 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51753" y="1610225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020071" y="125425"/>
            <a:ext cx="2792954" cy="8152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84943" y="154182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pic>
        <p:nvPicPr>
          <p:cNvPr id="26" name="Picture 25" descr="images 2.jpg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8829753" y="180370"/>
            <a:ext cx="888577" cy="707886"/>
          </a:xfrm>
          <a:prstGeom prst="rect">
            <a:avLst/>
          </a:prstGeom>
        </p:spPr>
      </p:pic>
      <p:pic>
        <p:nvPicPr>
          <p:cNvPr id="13" name="Picture 12" descr="Screen Shot 2014-07-18 at 13.11.5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7"/>
          <a:stretch/>
        </p:blipFill>
        <p:spPr>
          <a:xfrm>
            <a:off x="177464" y="1964325"/>
            <a:ext cx="4829368" cy="501748"/>
          </a:xfrm>
          <a:prstGeom prst="rect">
            <a:avLst/>
          </a:prstGeom>
        </p:spPr>
      </p:pic>
      <p:pic>
        <p:nvPicPr>
          <p:cNvPr id="14" name="Picture 13" descr="Screen Shot 2014-07-18 at 13.11.5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03"/>
          <a:stretch/>
        </p:blipFill>
        <p:spPr>
          <a:xfrm>
            <a:off x="177464" y="2814277"/>
            <a:ext cx="4829368" cy="5310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6259" y="1671781"/>
            <a:ext cx="324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1 (peptide bond cleavage):</a:t>
            </a:r>
            <a:endParaRPr lang="en-US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6741" y="2520598"/>
            <a:ext cx="3545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2 (carboxyl oxygen exchange):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931828" y="2239183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+2 Da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04808" y="3047406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+4 Da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2" name="Picture 1" descr="Screen Shot 2015-11-27 at 11.04.2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32" y="2037753"/>
            <a:ext cx="3384396" cy="3244929"/>
          </a:xfrm>
          <a:prstGeom prst="rect">
            <a:avLst/>
          </a:prstGeom>
        </p:spPr>
      </p:pic>
      <p:pic>
        <p:nvPicPr>
          <p:cNvPr id="3" name="Picture 2" descr="Screen Shot 2015-11-27 at 11.04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00" y="3432127"/>
            <a:ext cx="3501630" cy="3309760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3594530" y="2520598"/>
            <a:ext cx="3556755" cy="3652117"/>
            <a:chOff x="3594530" y="2520598"/>
            <a:chExt cx="3556755" cy="3652117"/>
          </a:xfrm>
        </p:grpSpPr>
        <p:sp>
          <p:nvSpPr>
            <p:cNvPr id="27" name="Oval 26"/>
            <p:cNvSpPr/>
            <p:nvPr/>
          </p:nvSpPr>
          <p:spPr>
            <a:xfrm>
              <a:off x="5189807" y="4373429"/>
              <a:ext cx="740872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6397825" y="5834160"/>
              <a:ext cx="753460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3594530" y="3432127"/>
              <a:ext cx="2803295" cy="2544886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3692203" y="2520598"/>
              <a:ext cx="1748704" cy="1852831"/>
            </a:xfrm>
            <a:prstGeom prst="straightConnector1">
              <a:avLst/>
            </a:prstGeom>
            <a:ln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/>
          <p:cNvGrpSpPr/>
          <p:nvPr/>
        </p:nvGrpSpPr>
        <p:grpSpPr>
          <a:xfrm>
            <a:off x="5035755" y="2482373"/>
            <a:ext cx="2514593" cy="1756556"/>
            <a:chOff x="5035755" y="2482373"/>
            <a:chExt cx="2514593" cy="1756556"/>
          </a:xfrm>
        </p:grpSpPr>
        <p:sp>
          <p:nvSpPr>
            <p:cNvPr id="31" name="Oval 26"/>
            <p:cNvSpPr/>
            <p:nvPr/>
          </p:nvSpPr>
          <p:spPr>
            <a:xfrm>
              <a:off x="5035755" y="2482373"/>
              <a:ext cx="1293987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27"/>
            <p:cNvSpPr/>
            <p:nvPr/>
          </p:nvSpPr>
          <p:spPr>
            <a:xfrm>
              <a:off x="6234375" y="3900374"/>
              <a:ext cx="1315973" cy="338555"/>
            </a:xfrm>
            <a:prstGeom prst="ellipse">
              <a:avLst/>
            </a:prstGeom>
            <a:noFill/>
            <a:ln w="28575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911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5044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enzymatic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20769" y="937851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Proteolytic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18</a:t>
            </a:r>
            <a:r>
              <a:rPr lang="en-US" sz="2400" b="1" dirty="0" smtClean="0"/>
              <a:t>O labeling 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51753" y="1610225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7727" y="2153783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020071" y="125425"/>
            <a:ext cx="2792954" cy="8152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84943" y="154182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pic>
        <p:nvPicPr>
          <p:cNvPr id="26" name="Picture 25" descr="images 2.jpg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8829753" y="180370"/>
            <a:ext cx="888577" cy="707886"/>
          </a:xfrm>
          <a:prstGeom prst="rect">
            <a:avLst/>
          </a:prstGeom>
        </p:spPr>
      </p:pic>
      <p:pic>
        <p:nvPicPr>
          <p:cNvPr id="2" name="Picture 1" descr="Screen Shot 2015-11-27 at 11.10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175" y="2859152"/>
            <a:ext cx="3746500" cy="2590800"/>
          </a:xfrm>
          <a:prstGeom prst="rect">
            <a:avLst/>
          </a:prstGeom>
        </p:spPr>
      </p:pic>
      <p:pic>
        <p:nvPicPr>
          <p:cNvPr id="18" name="Picture 12" descr="Screen Shot 2014-07-18 at 13.11.5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7"/>
          <a:stretch/>
        </p:blipFill>
        <p:spPr>
          <a:xfrm>
            <a:off x="177464" y="1964325"/>
            <a:ext cx="4829368" cy="501748"/>
          </a:xfrm>
          <a:prstGeom prst="rect">
            <a:avLst/>
          </a:prstGeom>
        </p:spPr>
      </p:pic>
      <p:pic>
        <p:nvPicPr>
          <p:cNvPr id="19" name="Picture 13" descr="Screen Shot 2014-07-18 at 13.11.5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03"/>
          <a:stretch/>
        </p:blipFill>
        <p:spPr>
          <a:xfrm>
            <a:off x="177464" y="2814277"/>
            <a:ext cx="4829368" cy="531084"/>
          </a:xfrm>
          <a:prstGeom prst="rect">
            <a:avLst/>
          </a:prstGeom>
        </p:spPr>
      </p:pic>
      <p:sp>
        <p:nvSpPr>
          <p:cNvPr id="27" name="TextBox 14"/>
          <p:cNvSpPr txBox="1"/>
          <p:nvPr/>
        </p:nvSpPr>
        <p:spPr>
          <a:xfrm>
            <a:off x="126259" y="1671781"/>
            <a:ext cx="324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1 (peptide bond cleavage):</a:t>
            </a:r>
            <a:endParaRPr lang="en-US" sz="1600" b="1" dirty="0"/>
          </a:p>
        </p:txBody>
      </p:sp>
      <p:sp>
        <p:nvSpPr>
          <p:cNvPr id="28" name="TextBox 19"/>
          <p:cNvSpPr txBox="1"/>
          <p:nvPr/>
        </p:nvSpPr>
        <p:spPr>
          <a:xfrm>
            <a:off x="146741" y="2520598"/>
            <a:ext cx="3545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2 (carboxyl oxygen exchange):</a:t>
            </a:r>
            <a:endParaRPr lang="en-US" sz="1600" b="1" dirty="0"/>
          </a:p>
        </p:txBody>
      </p:sp>
      <p:sp>
        <p:nvSpPr>
          <p:cNvPr id="29" name="TextBox 20"/>
          <p:cNvSpPr txBox="1"/>
          <p:nvPr/>
        </p:nvSpPr>
        <p:spPr>
          <a:xfrm>
            <a:off x="2931828" y="2239183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+2 Da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2904808" y="3047406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+4 Da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8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5044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enzymatic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20769" y="937851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Proteolytic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18</a:t>
            </a:r>
            <a:r>
              <a:rPr lang="en-US" sz="2400" b="1" dirty="0" smtClean="0"/>
              <a:t>O labeling 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51753" y="1610225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7727" y="2153783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8661" y="2746106"/>
            <a:ext cx="278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3</a:t>
            </a:r>
            <a:r>
              <a:rPr lang="en-US" sz="2000" b="1" dirty="0" smtClean="0">
                <a:latin typeface="Arial"/>
                <a:cs typeface="Arial"/>
              </a:rPr>
              <a:t>. Define Label Types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020071" y="125425"/>
            <a:ext cx="2792954" cy="8152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84943" y="154182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pic>
        <p:nvPicPr>
          <p:cNvPr id="26" name="Picture 25" descr="images 2.jpg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8829753" y="180370"/>
            <a:ext cx="888577" cy="707886"/>
          </a:xfrm>
          <a:prstGeom prst="rect">
            <a:avLst/>
          </a:prstGeom>
        </p:spPr>
      </p:pic>
      <p:pic>
        <p:nvPicPr>
          <p:cNvPr id="2" name="Picture 1" descr="Screen Shot 2015-11-27 at 11.10.13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05"/>
          <a:stretch/>
        </p:blipFill>
        <p:spPr>
          <a:xfrm>
            <a:off x="1959116" y="3806149"/>
            <a:ext cx="2428246" cy="2057400"/>
          </a:xfrm>
          <a:prstGeom prst="rect">
            <a:avLst/>
          </a:prstGeom>
        </p:spPr>
      </p:pic>
      <p:pic>
        <p:nvPicPr>
          <p:cNvPr id="3" name="Picture 2" descr="Screen Shot 2015-11-27 at 11.10.2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54" y="3806149"/>
            <a:ext cx="2590800" cy="2120900"/>
          </a:xfrm>
          <a:prstGeom prst="rect">
            <a:avLst/>
          </a:prstGeom>
        </p:spPr>
      </p:pic>
      <p:pic>
        <p:nvPicPr>
          <p:cNvPr id="19" name="Picture 12" descr="Screen Shot 2014-07-18 at 13.11.5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7"/>
          <a:stretch/>
        </p:blipFill>
        <p:spPr>
          <a:xfrm>
            <a:off x="177464" y="1964325"/>
            <a:ext cx="4829368" cy="501748"/>
          </a:xfrm>
          <a:prstGeom prst="rect">
            <a:avLst/>
          </a:prstGeom>
        </p:spPr>
      </p:pic>
      <p:pic>
        <p:nvPicPr>
          <p:cNvPr id="27" name="Picture 13" descr="Screen Shot 2014-07-18 at 13.11.5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03"/>
          <a:stretch/>
        </p:blipFill>
        <p:spPr>
          <a:xfrm>
            <a:off x="177464" y="2814277"/>
            <a:ext cx="4829368" cy="531084"/>
          </a:xfrm>
          <a:prstGeom prst="rect">
            <a:avLst/>
          </a:prstGeom>
        </p:spPr>
      </p:pic>
      <p:sp>
        <p:nvSpPr>
          <p:cNvPr id="28" name="TextBox 14"/>
          <p:cNvSpPr txBox="1"/>
          <p:nvPr/>
        </p:nvSpPr>
        <p:spPr>
          <a:xfrm>
            <a:off x="126259" y="1671781"/>
            <a:ext cx="324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1 (peptide bond cleavage):</a:t>
            </a:r>
            <a:endParaRPr lang="en-US" sz="1600" b="1" dirty="0"/>
          </a:p>
        </p:txBody>
      </p:sp>
      <p:sp>
        <p:nvSpPr>
          <p:cNvPr id="29" name="TextBox 19"/>
          <p:cNvSpPr txBox="1"/>
          <p:nvPr/>
        </p:nvSpPr>
        <p:spPr>
          <a:xfrm>
            <a:off x="146741" y="2520598"/>
            <a:ext cx="3545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2 (carboxyl oxygen exchange):</a:t>
            </a:r>
            <a:endParaRPr lang="en-US" sz="1600" b="1" dirty="0"/>
          </a:p>
        </p:txBody>
      </p:sp>
      <p:sp>
        <p:nvSpPr>
          <p:cNvPr id="30" name="TextBox 20"/>
          <p:cNvSpPr txBox="1"/>
          <p:nvPr/>
        </p:nvSpPr>
        <p:spPr>
          <a:xfrm>
            <a:off x="2931828" y="2239183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+2 Da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1" name="TextBox 21"/>
          <p:cNvSpPr txBox="1"/>
          <p:nvPr/>
        </p:nvSpPr>
        <p:spPr>
          <a:xfrm>
            <a:off x="2904808" y="3047406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+4 Da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14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5335" y="266620"/>
            <a:ext cx="5044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Skyline supports enzymatic labeling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20769" y="937851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Proteolytic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18</a:t>
            </a:r>
            <a:r>
              <a:rPr lang="en-US" sz="2400" b="1" dirty="0" smtClean="0"/>
              <a:t>O labeling 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51753" y="1610225"/>
            <a:ext cx="397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1. Define isotope modifications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7727" y="2153783"/>
            <a:ext cx="380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Create additional label type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8661" y="2746106"/>
            <a:ext cx="278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3</a:t>
            </a:r>
            <a:r>
              <a:rPr lang="en-US" sz="2000" b="1" dirty="0" smtClean="0">
                <a:latin typeface="Arial"/>
                <a:cs typeface="Arial"/>
              </a:rPr>
              <a:t>. Define Label Types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51753" y="3322244"/>
            <a:ext cx="4442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4. Isotope labeled variants will appear in peptide list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020071" y="125425"/>
            <a:ext cx="2792954" cy="8152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84943" y="154182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pic>
        <p:nvPicPr>
          <p:cNvPr id="26" name="Picture 25" descr="images 2.jpg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8829753" y="180370"/>
            <a:ext cx="888577" cy="707886"/>
          </a:xfrm>
          <a:prstGeom prst="rect">
            <a:avLst/>
          </a:prstGeom>
        </p:spPr>
      </p:pic>
      <p:pic>
        <p:nvPicPr>
          <p:cNvPr id="2" name="Picture 1" descr="Screen Shot 2015-11-27 at 11.10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574" y="3625945"/>
            <a:ext cx="3898900" cy="2908300"/>
          </a:xfrm>
          <a:prstGeom prst="rect">
            <a:avLst/>
          </a:prstGeom>
        </p:spPr>
      </p:pic>
      <p:grpSp>
        <p:nvGrpSpPr>
          <p:cNvPr id="27" name="Gruppieren 26"/>
          <p:cNvGrpSpPr/>
          <p:nvPr/>
        </p:nvGrpSpPr>
        <p:grpSpPr>
          <a:xfrm>
            <a:off x="3756148" y="5223482"/>
            <a:ext cx="1025207" cy="665152"/>
            <a:chOff x="7661576" y="3539960"/>
            <a:chExt cx="1025207" cy="665152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7661576" y="3539960"/>
              <a:ext cx="1019752" cy="384721"/>
              <a:chOff x="3162658" y="4112537"/>
              <a:chExt cx="1019752" cy="1269317"/>
            </a:xfrm>
          </p:grpSpPr>
          <p:sp>
            <p:nvSpPr>
              <p:cNvPr id="32" name="Geschweifte Klammer rechts 31"/>
              <p:cNvSpPr/>
              <p:nvPr/>
            </p:nvSpPr>
            <p:spPr>
              <a:xfrm>
                <a:off x="3162658" y="4321415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3348527" y="4112537"/>
                <a:ext cx="833883" cy="1269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1 Da</a:t>
                </a:r>
                <a:endParaRPr lang="de-DE" dirty="0"/>
              </a:p>
            </p:txBody>
          </p:sp>
        </p:grpSp>
        <p:grpSp>
          <p:nvGrpSpPr>
            <p:cNvPr id="29" name="Gruppieren 28"/>
            <p:cNvGrpSpPr/>
            <p:nvPr/>
          </p:nvGrpSpPr>
          <p:grpSpPr>
            <a:xfrm>
              <a:off x="7667031" y="3820391"/>
              <a:ext cx="1019752" cy="384721"/>
              <a:chOff x="3162658" y="4112615"/>
              <a:chExt cx="1019752" cy="1268164"/>
            </a:xfrm>
          </p:grpSpPr>
          <p:sp>
            <p:nvSpPr>
              <p:cNvPr id="30" name="Geschweifte Klammer rechts 29"/>
              <p:cNvSpPr/>
              <p:nvPr/>
            </p:nvSpPr>
            <p:spPr>
              <a:xfrm>
                <a:off x="3162658" y="4321415"/>
                <a:ext cx="202961" cy="846033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Textfeld 30"/>
              <p:cNvSpPr txBox="1"/>
              <p:nvPr/>
            </p:nvSpPr>
            <p:spPr>
              <a:xfrm>
                <a:off x="3348527" y="4112615"/>
                <a:ext cx="833883" cy="1268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Symbol" panose="05050102010706020507" pitchFamily="18" charset="2"/>
                  </a:rPr>
                  <a:t>D</a:t>
                </a:r>
                <a:r>
                  <a:rPr lang="de-DE" dirty="0" smtClean="0"/>
                  <a:t> 1 Da</a:t>
                </a:r>
                <a:endParaRPr lang="de-DE" dirty="0"/>
              </a:p>
            </p:txBody>
          </p:sp>
        </p:grpSp>
      </p:grpSp>
      <p:pic>
        <p:nvPicPr>
          <p:cNvPr id="34" name="Picture 12" descr="Screen Shot 2014-07-18 at 13.11.5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7"/>
          <a:stretch/>
        </p:blipFill>
        <p:spPr>
          <a:xfrm>
            <a:off x="177464" y="1964325"/>
            <a:ext cx="4829368" cy="501748"/>
          </a:xfrm>
          <a:prstGeom prst="rect">
            <a:avLst/>
          </a:prstGeom>
        </p:spPr>
      </p:pic>
      <p:pic>
        <p:nvPicPr>
          <p:cNvPr id="36" name="Picture 13" descr="Screen Shot 2014-07-18 at 13.11.5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03"/>
          <a:stretch/>
        </p:blipFill>
        <p:spPr>
          <a:xfrm>
            <a:off x="177464" y="2814277"/>
            <a:ext cx="4829368" cy="531084"/>
          </a:xfrm>
          <a:prstGeom prst="rect">
            <a:avLst/>
          </a:prstGeom>
        </p:spPr>
      </p:pic>
      <p:sp>
        <p:nvSpPr>
          <p:cNvPr id="37" name="TextBox 14"/>
          <p:cNvSpPr txBox="1"/>
          <p:nvPr/>
        </p:nvSpPr>
        <p:spPr>
          <a:xfrm>
            <a:off x="126259" y="1671781"/>
            <a:ext cx="324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1 (peptide bond cleavage):</a:t>
            </a:r>
            <a:endParaRPr lang="en-US" sz="1600" b="1" dirty="0"/>
          </a:p>
        </p:txBody>
      </p:sp>
      <p:sp>
        <p:nvSpPr>
          <p:cNvPr id="38" name="TextBox 19"/>
          <p:cNvSpPr txBox="1"/>
          <p:nvPr/>
        </p:nvSpPr>
        <p:spPr>
          <a:xfrm>
            <a:off x="146741" y="2520598"/>
            <a:ext cx="3545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Reaction 2 (carboxyl oxygen exchange):</a:t>
            </a:r>
            <a:endParaRPr lang="en-US" sz="1600" b="1" dirty="0"/>
          </a:p>
        </p:txBody>
      </p:sp>
      <p:sp>
        <p:nvSpPr>
          <p:cNvPr id="39" name="TextBox 20"/>
          <p:cNvSpPr txBox="1"/>
          <p:nvPr/>
        </p:nvSpPr>
        <p:spPr>
          <a:xfrm>
            <a:off x="2931828" y="2239183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+2 Da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0" name="TextBox 21"/>
          <p:cNvSpPr txBox="1"/>
          <p:nvPr/>
        </p:nvSpPr>
        <p:spPr>
          <a:xfrm>
            <a:off x="2904808" y="3047406"/>
            <a:ext cx="7584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+4 Da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3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8901" y="0"/>
            <a:ext cx="9901767" cy="9700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7701" y="353452"/>
            <a:ext cx="2568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For which projects does absolute </a:t>
            </a:r>
          </a:p>
          <a:p>
            <a:pPr algn="ctr"/>
            <a:r>
              <a:rPr lang="en-US" sz="1800" b="1" dirty="0">
                <a:latin typeface="Arial"/>
                <a:cs typeface="Arial"/>
              </a:rPr>
              <a:t>p</a:t>
            </a:r>
            <a:r>
              <a:rPr lang="en-US" sz="1800" b="1" dirty="0" smtClean="0">
                <a:latin typeface="Arial"/>
                <a:cs typeface="Arial"/>
              </a:rPr>
              <a:t>rotein quantification really matter?</a:t>
            </a:r>
            <a:endParaRPr lang="en-US" sz="1800" b="1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03888" y="176395"/>
            <a:ext cx="8576011" cy="6515285"/>
            <a:chOff x="1003888" y="176395"/>
            <a:chExt cx="8576011" cy="6515285"/>
          </a:xfrm>
        </p:grpSpPr>
        <p:sp>
          <p:nvSpPr>
            <p:cNvPr id="34" name="Rounded Rectangle 33"/>
            <p:cNvSpPr/>
            <p:nvPr/>
          </p:nvSpPr>
          <p:spPr>
            <a:xfrm>
              <a:off x="4040366" y="5014394"/>
              <a:ext cx="2309272" cy="167728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4220700" y="2492378"/>
              <a:ext cx="1987695" cy="1885597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48796" y="2964139"/>
              <a:ext cx="15413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/>
                  <a:cs typeface="Arial"/>
                </a:rPr>
                <a:t>a</a:t>
              </a:r>
              <a:r>
                <a:rPr lang="en-US" sz="1600" b="1" dirty="0" smtClean="0">
                  <a:solidFill>
                    <a:schemeClr val="bg1"/>
                  </a:solidFill>
                  <a:latin typeface="Arial"/>
                  <a:cs typeface="Arial"/>
                </a:rPr>
                <a:t>bsolute </a:t>
              </a:r>
            </a:p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latin typeface="Arial"/>
                  <a:cs typeface="Arial"/>
                </a:rPr>
                <a:t>protein </a:t>
              </a:r>
            </a:p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latin typeface="Arial"/>
                  <a:cs typeface="Arial"/>
                </a:rPr>
                <a:t>concentration</a:t>
              </a:r>
              <a:endParaRPr lang="en-US" sz="16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rot="13912780">
              <a:off x="4292544" y="2183749"/>
              <a:ext cx="442480" cy="33525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2780413" y="211626"/>
              <a:ext cx="2230505" cy="1862219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flipH="1">
              <a:off x="2780414" y="176395"/>
              <a:ext cx="2226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r>
                <a:rPr lang="en-US" sz="15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rotein complex </a:t>
              </a:r>
              <a:r>
                <a:rPr lang="en-US" sz="1500" b="1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stoichiometries</a:t>
              </a:r>
              <a:endParaRPr lang="en-US" sz="15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5415610" y="199531"/>
              <a:ext cx="2252757" cy="186221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flipH="1">
              <a:off x="5575571" y="176395"/>
              <a:ext cx="19095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lang="en-US" sz="15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athematical </a:t>
              </a:r>
            </a:p>
            <a:p>
              <a:pPr algn="ctr"/>
              <a:r>
                <a:rPr lang="en-US" sz="15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modeling</a:t>
              </a:r>
              <a:endParaRPr lang="en-US" sz="15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76066" y="1099988"/>
              <a:ext cx="162095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r</a:t>
              </a:r>
              <a:r>
                <a:rPr lang="en-US" sz="1400" dirty="0" smtClean="0">
                  <a:latin typeface="Arial"/>
                  <a:cs typeface="Arial"/>
                </a:rPr>
                <a:t>ate constants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k</a:t>
              </a:r>
              <a:r>
                <a:rPr lang="en-US" sz="1400" dirty="0" smtClean="0">
                  <a:latin typeface="Arial"/>
                  <a:cs typeface="Arial"/>
                </a:rPr>
                <a:t>inetic fluxes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e</a:t>
              </a:r>
              <a:r>
                <a:rPr lang="en-US" sz="1400" dirty="0" smtClean="0">
                  <a:latin typeface="Arial"/>
                  <a:cs typeface="Arial"/>
                </a:rPr>
                <a:t>nergy budget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latin typeface="Arial"/>
                  <a:cs typeface="Arial"/>
                </a:rPr>
                <a:t>etc.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309043" y="888161"/>
              <a:ext cx="525078" cy="370831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bliqueTopRigh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5" name="Oval 44"/>
            <p:cNvSpPr/>
            <p:nvPr/>
          </p:nvSpPr>
          <p:spPr>
            <a:xfrm>
              <a:off x="3644153" y="1285918"/>
              <a:ext cx="525078" cy="370831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bliqueTopRigh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6" name="Oval 45"/>
            <p:cNvSpPr/>
            <p:nvPr/>
          </p:nvSpPr>
          <p:spPr>
            <a:xfrm>
              <a:off x="4005294" y="864674"/>
              <a:ext cx="525078" cy="370831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bliqueTopRigh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7" name="Oval 46"/>
            <p:cNvSpPr/>
            <p:nvPr/>
          </p:nvSpPr>
          <p:spPr>
            <a:xfrm>
              <a:off x="3381613" y="1110564"/>
              <a:ext cx="525078" cy="370831"/>
            </a:xfrm>
            <a:prstGeom prst="ellipse">
              <a:avLst/>
            </a:prstGeom>
            <a:gradFill>
              <a:gsLst>
                <a:gs pos="0">
                  <a:srgbClr val="0080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  <a:ln>
              <a:solidFill>
                <a:srgbClr val="008000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bliqueTopRigh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457962" y="1650625"/>
              <a:ext cx="8690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3">
                      <a:lumMod val="75000"/>
                    </a:schemeClr>
                  </a:solidFill>
                  <a:latin typeface="Arial"/>
                  <a:cs typeface="Arial"/>
                </a:rPr>
                <a:t>3 </a:t>
              </a:r>
              <a:r>
                <a:rPr lang="en-US" sz="1600" dirty="0" smtClean="0">
                  <a:latin typeface="Arial"/>
                  <a:cs typeface="Arial"/>
                </a:rPr>
                <a:t>: </a:t>
              </a:r>
              <a:r>
                <a:rPr lang="en-US" sz="1600" dirty="0" smtClean="0">
                  <a:solidFill>
                    <a:srgbClr val="008000"/>
                  </a:solidFill>
                  <a:latin typeface="Arial"/>
                  <a:cs typeface="Arial"/>
                </a:rPr>
                <a:t>2 </a:t>
              </a:r>
              <a:r>
                <a:rPr lang="en-US" sz="1600" dirty="0" smtClean="0">
                  <a:latin typeface="Arial"/>
                  <a:cs typeface="Arial"/>
                </a:rPr>
                <a:t>: </a:t>
              </a:r>
              <a:r>
                <a:rPr lang="en-US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1</a:t>
              </a:r>
              <a:endParaRPr lang="en-US" sz="1600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891040" y="1123684"/>
              <a:ext cx="525078" cy="370831"/>
            </a:xfrm>
            <a:prstGeom prst="ellipse">
              <a:avLst/>
            </a:prstGeom>
            <a:gradFill>
              <a:gsLst>
                <a:gs pos="0">
                  <a:srgbClr val="0080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  <a:ln>
              <a:solidFill>
                <a:srgbClr val="008000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bliqueTopRigh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0" name="Oval 49"/>
            <p:cNvSpPr/>
            <p:nvPr/>
          </p:nvSpPr>
          <p:spPr>
            <a:xfrm>
              <a:off x="3644153" y="803493"/>
              <a:ext cx="525078" cy="370831"/>
            </a:xfrm>
            <a:prstGeom prst="ellipse">
              <a:avLst/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bliqueTopRigh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003888" y="2261906"/>
              <a:ext cx="2556765" cy="2799283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flipH="1">
              <a:off x="1003889" y="2332452"/>
              <a:ext cx="25783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000000"/>
                  </a:solidFill>
                  <a:latin typeface="Arial"/>
                  <a:cs typeface="Arial"/>
                </a:rPr>
                <a:t>d</a:t>
              </a:r>
              <a:r>
                <a:rPr lang="en-US" sz="15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ata cross-comparison</a:t>
              </a:r>
              <a:endParaRPr lang="en-US" sz="15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340586" y="3808911"/>
              <a:ext cx="189026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latin typeface="Arial"/>
                  <a:cs typeface="Arial"/>
                </a:rPr>
                <a:t>inter-experimental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latin typeface="Arial"/>
                  <a:cs typeface="Arial"/>
                </a:rPr>
                <a:t>inter-laboratory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latin typeface="Arial"/>
                  <a:cs typeface="Arial"/>
                </a:rPr>
                <a:t>Inter-MS platform</a:t>
              </a:r>
              <a:endParaRPr lang="en-US" sz="1400" dirty="0">
                <a:latin typeface="Arial"/>
                <a:cs typeface="Arial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latin typeface="Arial"/>
                  <a:cs typeface="Arial"/>
                </a:rPr>
                <a:t>inter-organism</a:t>
              </a:r>
            </a:p>
          </p:txBody>
        </p:sp>
        <p:sp>
          <p:nvSpPr>
            <p:cNvPr id="54" name="Right Arrow 53"/>
            <p:cNvSpPr/>
            <p:nvPr/>
          </p:nvSpPr>
          <p:spPr>
            <a:xfrm rot="10800000">
              <a:off x="3638279" y="3306237"/>
              <a:ext cx="442480" cy="335259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 rot="7687220" flipH="1">
              <a:off x="5678533" y="2183749"/>
              <a:ext cx="442480" cy="33525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6339503" y="3306237"/>
              <a:ext cx="442480" cy="335259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flipH="1">
              <a:off x="4238400" y="5061189"/>
              <a:ext cx="19095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r>
                <a:rPr lang="en-US" sz="15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rotein biomarker development</a:t>
              </a:r>
            </a:p>
          </p:txBody>
        </p:sp>
        <p:sp>
          <p:nvSpPr>
            <p:cNvPr id="58" name="Right Arrow 57"/>
            <p:cNvSpPr/>
            <p:nvPr/>
          </p:nvSpPr>
          <p:spPr>
            <a:xfrm rot="5400000">
              <a:off x="4984121" y="4525340"/>
              <a:ext cx="442480" cy="335259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6913546" y="2221176"/>
              <a:ext cx="2569109" cy="2840011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177332" y="3738571"/>
              <a:ext cx="204414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q</a:t>
              </a:r>
              <a:r>
                <a:rPr lang="en-US" sz="1400" dirty="0" smtClean="0">
                  <a:latin typeface="Arial"/>
                  <a:cs typeface="Arial"/>
                </a:rPr>
                <a:t>uality control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t</a:t>
              </a:r>
              <a:r>
                <a:rPr lang="en-US" sz="1400" dirty="0" smtClean="0">
                  <a:latin typeface="Arial"/>
                  <a:cs typeface="Arial"/>
                </a:rPr>
                <a:t>herapeutic analysis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>
                  <a:latin typeface="Arial"/>
                  <a:cs typeface="Arial"/>
                </a:rPr>
                <a:t>food safety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s</a:t>
              </a:r>
              <a:r>
                <a:rPr lang="en-US" sz="1400" dirty="0" smtClean="0">
                  <a:latin typeface="Arial"/>
                  <a:cs typeface="Arial"/>
                </a:rPr>
                <a:t>ports drug testing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>
                  <a:latin typeface="Arial"/>
                  <a:cs typeface="Arial"/>
                </a:rPr>
                <a:t>e</a:t>
              </a:r>
              <a:r>
                <a:rPr lang="en-US" sz="1400" dirty="0" smtClean="0">
                  <a:latin typeface="Arial"/>
                  <a:cs typeface="Arial"/>
                </a:rPr>
                <a:t>tc.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flipH="1">
              <a:off x="6757793" y="2221177"/>
              <a:ext cx="28221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r>
                <a:rPr lang="en-US" sz="15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harmaceutical and biomedical industry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5952276" y="672738"/>
              <a:ext cx="1154494" cy="459406"/>
              <a:chOff x="7630280" y="725713"/>
              <a:chExt cx="1308104" cy="535251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 flipV="1">
                <a:off x="8002026" y="984919"/>
                <a:ext cx="437124" cy="463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7678176" y="1003521"/>
                <a:ext cx="392674" cy="1815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8027426" y="775487"/>
                <a:ext cx="239064" cy="2685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endCxn id="74" idx="5"/>
              </p:cNvCxnSpPr>
              <p:nvPr/>
            </p:nvCxnSpPr>
            <p:spPr>
              <a:xfrm>
                <a:off x="7825436" y="841318"/>
                <a:ext cx="304258" cy="2217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8341480" y="1016588"/>
                <a:ext cx="39915" cy="20627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8320736" y="902450"/>
                <a:ext cx="378764" cy="1000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8364039" y="985660"/>
                <a:ext cx="532799" cy="2231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69"/>
              <p:cNvSpPr/>
              <p:nvPr/>
            </p:nvSpPr>
            <p:spPr>
              <a:xfrm>
                <a:off x="8152190" y="725713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8552240" y="845380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8264675" y="1121425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783890" y="795483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7998580" y="943954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784774" y="1121425"/>
                <a:ext cx="153610" cy="139539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7630280" y="1085065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8304590" y="915149"/>
                <a:ext cx="153610" cy="139539"/>
              </a:xfrm>
              <a:prstGeom prst="ellipse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8" name="Picture 77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465564" y="5672154"/>
              <a:ext cx="146051" cy="452846"/>
            </a:xfrm>
            <a:prstGeom prst="rect">
              <a:avLst/>
            </a:prstGeom>
          </p:spPr>
        </p:pic>
        <p:pic>
          <p:nvPicPr>
            <p:cNvPr id="79" name="Picture 78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611614" y="5672154"/>
              <a:ext cx="146051" cy="452846"/>
            </a:xfrm>
            <a:prstGeom prst="rect">
              <a:avLst/>
            </a:prstGeom>
          </p:spPr>
        </p:pic>
        <p:pic>
          <p:nvPicPr>
            <p:cNvPr id="80" name="Picture 79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757665" y="5672154"/>
              <a:ext cx="146051" cy="452846"/>
            </a:xfrm>
            <a:prstGeom prst="rect">
              <a:avLst/>
            </a:prstGeom>
          </p:spPr>
        </p:pic>
        <p:pic>
          <p:nvPicPr>
            <p:cNvPr id="81" name="Picture 80" descr="Human_ Anatomy_silhoutte.jpg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903716" y="5672154"/>
              <a:ext cx="146051" cy="452846"/>
            </a:xfrm>
            <a:prstGeom prst="rect">
              <a:avLst/>
            </a:prstGeom>
          </p:spPr>
        </p:pic>
        <p:pic>
          <p:nvPicPr>
            <p:cNvPr id="82" name="Picture 81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049766" y="5672154"/>
              <a:ext cx="146051" cy="452846"/>
            </a:xfrm>
            <a:prstGeom prst="rect">
              <a:avLst/>
            </a:prstGeom>
          </p:spPr>
        </p:pic>
        <p:pic>
          <p:nvPicPr>
            <p:cNvPr id="83" name="Picture 82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195817" y="5672154"/>
              <a:ext cx="146051" cy="452846"/>
            </a:xfrm>
            <a:prstGeom prst="rect">
              <a:avLst/>
            </a:prstGeom>
          </p:spPr>
        </p:pic>
        <p:pic>
          <p:nvPicPr>
            <p:cNvPr id="84" name="Picture 83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342586" y="5671097"/>
              <a:ext cx="146051" cy="452846"/>
            </a:xfrm>
            <a:prstGeom prst="rect">
              <a:avLst/>
            </a:prstGeom>
          </p:spPr>
        </p:pic>
        <p:pic>
          <p:nvPicPr>
            <p:cNvPr id="85" name="Picture 84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488637" y="5671097"/>
              <a:ext cx="146051" cy="452846"/>
            </a:xfrm>
            <a:prstGeom prst="rect">
              <a:avLst/>
            </a:prstGeom>
          </p:spPr>
        </p:pic>
        <p:pic>
          <p:nvPicPr>
            <p:cNvPr id="86" name="Picture 85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634687" y="5671097"/>
              <a:ext cx="146051" cy="452846"/>
            </a:xfrm>
            <a:prstGeom prst="rect">
              <a:avLst/>
            </a:prstGeom>
          </p:spPr>
        </p:pic>
        <p:pic>
          <p:nvPicPr>
            <p:cNvPr id="87" name="Picture 86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780738" y="5672154"/>
              <a:ext cx="146051" cy="452846"/>
            </a:xfrm>
            <a:prstGeom prst="rect">
              <a:avLst/>
            </a:prstGeom>
          </p:spPr>
        </p:pic>
        <p:pic>
          <p:nvPicPr>
            <p:cNvPr id="88" name="Picture 87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465564" y="6119707"/>
              <a:ext cx="146051" cy="452846"/>
            </a:xfrm>
            <a:prstGeom prst="rect">
              <a:avLst/>
            </a:prstGeom>
          </p:spPr>
        </p:pic>
        <p:pic>
          <p:nvPicPr>
            <p:cNvPr id="89" name="Picture 88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611614" y="6119707"/>
              <a:ext cx="146051" cy="452846"/>
            </a:xfrm>
            <a:prstGeom prst="rect">
              <a:avLst/>
            </a:prstGeom>
          </p:spPr>
        </p:pic>
        <p:pic>
          <p:nvPicPr>
            <p:cNvPr id="90" name="Picture 89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757665" y="6119707"/>
              <a:ext cx="146051" cy="452846"/>
            </a:xfrm>
            <a:prstGeom prst="rect">
              <a:avLst/>
            </a:prstGeom>
          </p:spPr>
        </p:pic>
        <p:pic>
          <p:nvPicPr>
            <p:cNvPr id="91" name="Picture 90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4903716" y="6119707"/>
              <a:ext cx="146051" cy="452846"/>
            </a:xfrm>
            <a:prstGeom prst="rect">
              <a:avLst/>
            </a:prstGeom>
          </p:spPr>
        </p:pic>
        <p:pic>
          <p:nvPicPr>
            <p:cNvPr id="92" name="Picture 91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049766" y="6119707"/>
              <a:ext cx="146051" cy="452846"/>
            </a:xfrm>
            <a:prstGeom prst="rect">
              <a:avLst/>
            </a:prstGeom>
          </p:spPr>
        </p:pic>
        <p:pic>
          <p:nvPicPr>
            <p:cNvPr id="93" name="Picture 92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195817" y="6119707"/>
              <a:ext cx="146051" cy="452846"/>
            </a:xfrm>
            <a:prstGeom prst="rect">
              <a:avLst/>
            </a:prstGeom>
          </p:spPr>
        </p:pic>
        <p:pic>
          <p:nvPicPr>
            <p:cNvPr id="94" name="Picture 93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342586" y="6118650"/>
              <a:ext cx="146051" cy="452846"/>
            </a:xfrm>
            <a:prstGeom prst="rect">
              <a:avLst/>
            </a:prstGeom>
          </p:spPr>
        </p:pic>
        <p:pic>
          <p:nvPicPr>
            <p:cNvPr id="95" name="Picture 94" descr="Human_ Anatomy_silhoutte.jpg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782423"/>
                </a:clrFrom>
                <a:clrTo>
                  <a:srgbClr val="782423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488637" y="6118650"/>
              <a:ext cx="146051" cy="452846"/>
            </a:xfrm>
            <a:prstGeom prst="rect">
              <a:avLst/>
            </a:prstGeom>
          </p:spPr>
        </p:pic>
        <p:pic>
          <p:nvPicPr>
            <p:cNvPr id="96" name="Picture 95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634687" y="6118650"/>
              <a:ext cx="146051" cy="452846"/>
            </a:xfrm>
            <a:prstGeom prst="rect">
              <a:avLst/>
            </a:prstGeom>
          </p:spPr>
        </p:pic>
        <p:pic>
          <p:nvPicPr>
            <p:cNvPr id="97" name="Picture 96" descr="Human_ Anatomy_silhoutt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13983" r="24316"/>
            <a:stretch/>
          </p:blipFill>
          <p:spPr>
            <a:xfrm>
              <a:off x="5780738" y="6119707"/>
              <a:ext cx="146051" cy="452846"/>
            </a:xfrm>
            <a:prstGeom prst="rect">
              <a:avLst/>
            </a:prstGeom>
          </p:spPr>
        </p:pic>
        <p:pic>
          <p:nvPicPr>
            <p:cNvPr id="98" name="Picture 97" descr="9072683-cartoon-illustration-of-various-fruit-apple-orange-pear-and-plum-drawings-included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500" b="46250" l="4000" r="462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7" r="52749" b="53438"/>
            <a:stretch/>
          </p:blipFill>
          <p:spPr>
            <a:xfrm>
              <a:off x="1265999" y="2829080"/>
              <a:ext cx="784427" cy="829075"/>
            </a:xfrm>
            <a:prstGeom prst="rect">
              <a:avLst/>
            </a:prstGeom>
          </p:spPr>
        </p:pic>
        <p:pic>
          <p:nvPicPr>
            <p:cNvPr id="99" name="Picture 98" descr="9072683-cartoon-illustration-of-various-fruit-apple-orange-pear-and-plum-drawings-included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6500" b="99750" l="3000" r="452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4" t="46738" r="54259"/>
            <a:stretch/>
          </p:blipFill>
          <p:spPr>
            <a:xfrm>
              <a:off x="2611937" y="2840533"/>
              <a:ext cx="647303" cy="817620"/>
            </a:xfrm>
            <a:prstGeom prst="rect">
              <a:avLst/>
            </a:prstGeom>
          </p:spPr>
        </p:pic>
        <p:sp>
          <p:nvSpPr>
            <p:cNvPr id="100" name="Left-Right Arrow 99"/>
            <p:cNvSpPr/>
            <p:nvPr/>
          </p:nvSpPr>
          <p:spPr>
            <a:xfrm>
              <a:off x="2085351" y="3161814"/>
              <a:ext cx="475994" cy="196143"/>
            </a:xfrm>
            <a:prstGeom prst="left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1" name="Picture 100" descr="Yellow-and-Red-Pills.jpg"/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2" t="3368" r="3054" b="5493"/>
            <a:stretch/>
          </p:blipFill>
          <p:spPr>
            <a:xfrm>
              <a:off x="7548768" y="2775034"/>
              <a:ext cx="1241897" cy="913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196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50764" y="281440"/>
            <a:ext cx="80381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The time-point of heavy-light sample combination matters! 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7899" y="955107"/>
            <a:ext cx="7172777" cy="5847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The </a:t>
            </a:r>
            <a:r>
              <a:rPr lang="en-US" sz="1600" b="1" dirty="0" smtClean="0">
                <a:solidFill>
                  <a:srgbClr val="4F81BD"/>
                </a:solidFill>
                <a:latin typeface="Arial"/>
                <a:cs typeface="Arial"/>
              </a:rPr>
              <a:t>more early </a:t>
            </a:r>
            <a:r>
              <a:rPr lang="en-US" sz="1600" dirty="0" smtClean="0">
                <a:latin typeface="Arial"/>
                <a:cs typeface="Arial"/>
              </a:rPr>
              <a:t>an isotope-labeled standard is added into the samples during sample preparation, </a:t>
            </a:r>
            <a:r>
              <a:rPr lang="en-US" sz="1600" b="1" dirty="0" smtClean="0">
                <a:solidFill>
                  <a:srgbClr val="4F81BD"/>
                </a:solidFill>
                <a:latin typeface="Arial"/>
                <a:cs typeface="Arial"/>
              </a:rPr>
              <a:t>more accurate</a:t>
            </a:r>
            <a:r>
              <a:rPr lang="en-US" sz="1600" dirty="0" smtClean="0">
                <a:latin typeface="Arial"/>
                <a:cs typeface="Arial"/>
              </a:rPr>
              <a:t> the results!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240" y="1600144"/>
            <a:ext cx="9632344" cy="4758856"/>
            <a:chOff x="-94644" y="1500905"/>
            <a:chExt cx="9957349" cy="4890943"/>
          </a:xfrm>
        </p:grpSpPr>
        <p:pic>
          <p:nvPicPr>
            <p:cNvPr id="2" name="Picture 1" descr="Screen Shot 2014-07-13 at 12.19.17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16"/>
            <a:stretch/>
          </p:blipFill>
          <p:spPr>
            <a:xfrm>
              <a:off x="88900" y="1616345"/>
              <a:ext cx="9686450" cy="47755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265878" y="1500905"/>
              <a:ext cx="1731882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Metabolic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14243" y="1509152"/>
              <a:ext cx="1458935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Chemical     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97499" y="1504234"/>
              <a:ext cx="2618610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Spike-in standards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41234" y="1525344"/>
              <a:ext cx="1421471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</a:t>
              </a:r>
              <a:r>
                <a:rPr lang="en-US" dirty="0" smtClean="0"/>
                <a:t>abel-free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244" y="1852345"/>
              <a:ext cx="1419600" cy="67710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</a:t>
              </a:r>
              <a:r>
                <a:rPr lang="en-US" dirty="0" smtClean="0"/>
                <a:t>ells or tissue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676" y="2945004"/>
              <a:ext cx="1275281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protein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244" y="3844488"/>
              <a:ext cx="1289712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peptides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51348" y="4867472"/>
              <a:ext cx="1419600" cy="3847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MS data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94644" y="5582653"/>
              <a:ext cx="1419600" cy="67710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</a:t>
              </a:r>
              <a:r>
                <a:rPr lang="en-US" dirty="0" smtClean="0"/>
                <a:t>ata analysis</a:t>
              </a:r>
              <a:endParaRPr lang="en-US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-39555" y="6623774"/>
            <a:ext cx="78838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Bantscheff</a:t>
            </a:r>
            <a:r>
              <a:rPr lang="en-US" sz="1050" dirty="0"/>
              <a:t>, M., </a:t>
            </a:r>
            <a:r>
              <a:rPr lang="en-US" sz="1050" dirty="0" err="1"/>
              <a:t>Lemeer</a:t>
            </a:r>
            <a:r>
              <a:rPr lang="en-US" sz="1050" dirty="0"/>
              <a:t>, S., </a:t>
            </a:r>
            <a:r>
              <a:rPr lang="en-US" sz="1050" dirty="0" err="1"/>
              <a:t>Savitski</a:t>
            </a:r>
            <a:r>
              <a:rPr lang="en-US" sz="1050" dirty="0"/>
              <a:t>, M. M. &amp; </a:t>
            </a:r>
            <a:r>
              <a:rPr lang="en-US" sz="1050" dirty="0" err="1"/>
              <a:t>Kuster</a:t>
            </a:r>
            <a:r>
              <a:rPr lang="en-US" sz="1050" dirty="0"/>
              <a:t>, </a:t>
            </a:r>
            <a:r>
              <a:rPr lang="en-US" sz="1050" dirty="0" smtClean="0"/>
              <a:t>B., Anal </a:t>
            </a:r>
            <a:r>
              <a:rPr lang="en-US" sz="1050" dirty="0" err="1"/>
              <a:t>Bioanal</a:t>
            </a:r>
            <a:r>
              <a:rPr lang="en-US" sz="1050" dirty="0"/>
              <a:t> </a:t>
            </a:r>
            <a:r>
              <a:rPr lang="en-US" sz="1050" dirty="0" err="1"/>
              <a:t>Chem</a:t>
            </a:r>
            <a:r>
              <a:rPr lang="en-US" sz="1050" dirty="0"/>
              <a:t> 404, 939–965 (2012).</a:t>
            </a:r>
          </a:p>
        </p:txBody>
      </p:sp>
    </p:spTree>
    <p:extLst>
      <p:ext uri="{BB962C8B-B14F-4D97-AF65-F5344CB8AC3E}">
        <p14:creationId xmlns:p14="http://schemas.microsoft.com/office/powerpoint/2010/main" val="19820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564" y="319540"/>
            <a:ext cx="299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Stable-isotope labeling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8" name="Picture 37" descr="IMSB logo fuer T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88900" y="177800"/>
            <a:ext cx="9704934" cy="6477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335" y="266620"/>
            <a:ext cx="6047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/>
                <a:cs typeface="Arial"/>
              </a:rPr>
              <a:t>Strategies for incorporating stable-isotopes</a:t>
            </a:r>
            <a:endParaRPr lang="en-US" sz="2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70597" y="1161673"/>
            <a:ext cx="2539915" cy="241700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083338" y="4427964"/>
            <a:ext cx="3081319" cy="9727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6763" y="4535286"/>
            <a:ext cx="233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3. Enzymatic labeling</a:t>
            </a:r>
            <a:endParaRPr lang="en-US" sz="2000" b="1" baseline="30000" dirty="0" smtClean="0"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090619" y="4419189"/>
            <a:ext cx="2884429" cy="9743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01616" y="4550340"/>
            <a:ext cx="234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2. 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hemical labeling</a:t>
            </a:r>
            <a:endParaRPr lang="en-US" sz="2000" b="1" baseline="30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>
          <a:xfrm rot="1367848">
            <a:off x="3985504" y="3721749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20232152" flipH="1">
            <a:off x="5732729" y="3721750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6200000" flipH="1">
            <a:off x="6530330" y="2174464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3110709" y="2157743"/>
            <a:ext cx="345258" cy="56797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9864" y="1840742"/>
            <a:ext cx="2614268" cy="1119902"/>
            <a:chOff x="216578" y="2615534"/>
            <a:chExt cx="2234696" cy="796898"/>
          </a:xfrm>
        </p:grpSpPr>
        <p:sp>
          <p:nvSpPr>
            <p:cNvPr id="16" name="Rounded Rectangle 15"/>
            <p:cNvSpPr/>
            <p:nvPr/>
          </p:nvSpPr>
          <p:spPr>
            <a:xfrm>
              <a:off x="216578" y="2615534"/>
              <a:ext cx="2234696" cy="79689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8660" y="2723180"/>
              <a:ext cx="1854448" cy="50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/>
                  <a:cs typeface="Arial"/>
                </a:rPr>
                <a:t>1. Metabolic labeling</a:t>
              </a:r>
              <a:endParaRPr lang="en-US" sz="2000" b="1" baseline="30000" dirty="0" smtClean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6882" y="1840743"/>
            <a:ext cx="2703522" cy="1125961"/>
            <a:chOff x="7073596" y="2733674"/>
            <a:chExt cx="2703522" cy="924283"/>
          </a:xfrm>
        </p:grpSpPr>
        <p:sp>
          <p:nvSpPr>
            <p:cNvPr id="24" name="Rounded Rectangle 23"/>
            <p:cNvSpPr/>
            <p:nvPr/>
          </p:nvSpPr>
          <p:spPr>
            <a:xfrm>
              <a:off x="7073596" y="2733674"/>
              <a:ext cx="2664246" cy="92428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12872" y="2770446"/>
              <a:ext cx="2664246" cy="79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 4. Spike-in of </a:t>
              </a:r>
              <a:r>
                <a:rPr lang="en-US" dirty="0">
                  <a:latin typeface="Arial"/>
                  <a:cs typeface="Arial"/>
                </a:rPr>
                <a:t>isotope-labeled </a:t>
              </a:r>
              <a:r>
                <a:rPr lang="en-US" b="1" dirty="0" smtClean="0">
                  <a:latin typeface="Arial"/>
                  <a:cs typeface="Arial"/>
                </a:rPr>
                <a:t>standards</a:t>
              </a:r>
              <a:endParaRPr lang="en-US" b="1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drachen19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58" y="1285907"/>
            <a:ext cx="1198959" cy="13451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6157" y="2816290"/>
            <a:ext cx="290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de-CH" sz="2800" b="1" dirty="0" err="1">
                <a:solidFill>
                  <a:schemeClr val="accent2"/>
                </a:solidFill>
                <a:latin typeface="Arial"/>
                <a:cs typeface="Arial"/>
              </a:rPr>
              <a:t>l</a:t>
            </a:r>
            <a:r>
              <a:rPr lang="de-CH" sz="2800" b="1" dirty="0" err="1" smtClean="0">
                <a:solidFill>
                  <a:schemeClr val="accent2"/>
                </a:solidFill>
                <a:latin typeface="Arial"/>
                <a:cs typeface="Arial"/>
              </a:rPr>
              <a:t>abel-based</a:t>
            </a:r>
            <a:endParaRPr lang="en-US" sz="2800" b="1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4799" y="2983667"/>
            <a:ext cx="1723860" cy="1075513"/>
            <a:chOff x="394799" y="2983667"/>
            <a:chExt cx="1723860" cy="1075513"/>
          </a:xfrm>
        </p:grpSpPr>
        <p:grpSp>
          <p:nvGrpSpPr>
            <p:cNvPr id="11" name="Group 10"/>
            <p:cNvGrpSpPr/>
            <p:nvPr/>
          </p:nvGrpSpPr>
          <p:grpSpPr>
            <a:xfrm>
              <a:off x="394799" y="3296228"/>
              <a:ext cx="1723860" cy="762952"/>
              <a:chOff x="1397731" y="2366884"/>
              <a:chExt cx="1723860" cy="762952"/>
            </a:xfrm>
          </p:grpSpPr>
          <p:sp>
            <p:nvSpPr>
              <p:cNvPr id="36" name="TextBox 35"/>
              <p:cNvSpPr txBox="1"/>
              <p:nvPr/>
            </p:nvSpPr>
            <p:spPr>
              <a:xfrm flipH="1">
                <a:off x="1426271" y="2366884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SILAC</a:t>
                </a:r>
                <a:endParaRPr lang="en-US" sz="2000" b="1" dirty="0">
                  <a:solidFill>
                    <a:schemeClr val="accent2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flipH="1">
                <a:off x="1397731" y="2729726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baseline="30000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15</a:t>
                </a:r>
                <a:r>
                  <a:rPr lang="en-US" sz="2000" b="1" dirty="0">
                    <a:solidFill>
                      <a:schemeClr val="accent6"/>
                    </a:solidFill>
                    <a:latin typeface="Arial"/>
                    <a:cs typeface="Arial"/>
                  </a:rPr>
                  <a:t>N</a:t>
                </a:r>
                <a:r>
                  <a:rPr lang="en-US" sz="2000" b="1" dirty="0" smtClean="0">
                    <a:solidFill>
                      <a:schemeClr val="accent6"/>
                    </a:solidFill>
                    <a:latin typeface="Arial"/>
                    <a:cs typeface="Arial"/>
                  </a:rPr>
                  <a:t>-labeling</a:t>
                </a:r>
                <a:endParaRPr lang="en-US" sz="2000" b="1" dirty="0">
                  <a:solidFill>
                    <a:schemeClr val="accent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07891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68673" y="5445650"/>
            <a:ext cx="2684616" cy="1131822"/>
            <a:chOff x="2168673" y="5445650"/>
            <a:chExt cx="2684616" cy="1131822"/>
          </a:xfrm>
        </p:grpSpPr>
        <p:grpSp>
          <p:nvGrpSpPr>
            <p:cNvPr id="14" name="Group 13"/>
            <p:cNvGrpSpPr/>
            <p:nvPr/>
          </p:nvGrpSpPr>
          <p:grpSpPr>
            <a:xfrm>
              <a:off x="2168673" y="5790346"/>
              <a:ext cx="2684616" cy="787126"/>
              <a:chOff x="1896220" y="5683126"/>
              <a:chExt cx="2684616" cy="787126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2885516" y="6068571"/>
                <a:ext cx="16953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8064A2"/>
                    </a:solidFill>
                    <a:latin typeface="Arial"/>
                    <a:cs typeface="Arial"/>
                  </a:rPr>
                  <a:t>TMT</a:t>
                </a:r>
                <a:endParaRPr lang="en-US" sz="2000" b="1" dirty="0">
                  <a:solidFill>
                    <a:srgbClr val="8064A2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896220" y="5683126"/>
                <a:ext cx="2624978" cy="787126"/>
                <a:chOff x="1896220" y="6013326"/>
                <a:chExt cx="2624978" cy="787126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 flipH="1">
                  <a:off x="1917249" y="6400342"/>
                  <a:ext cx="169532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err="1">
                      <a:solidFill>
                        <a:srgbClr val="F79646"/>
                      </a:solidFill>
                      <a:latin typeface="Arial"/>
                      <a:cs typeface="Arial"/>
                    </a:rPr>
                    <a:t>i</a:t>
                  </a:r>
                  <a:r>
                    <a:rPr lang="en-US" sz="2000" b="1" dirty="0" err="1" smtClean="0">
                      <a:solidFill>
                        <a:srgbClr val="F79646"/>
                      </a:solidFill>
                      <a:latin typeface="Arial"/>
                      <a:cs typeface="Arial"/>
                    </a:rPr>
                    <a:t>TRAQ</a:t>
                  </a:r>
                  <a:endParaRPr lang="en-US" sz="2000" b="1" dirty="0">
                    <a:solidFill>
                      <a:srgbClr val="F79646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flipH="1">
                  <a:off x="1896220" y="6013326"/>
                  <a:ext cx="262497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3"/>
                      </a:solidFill>
                      <a:latin typeface="Arial"/>
                      <a:cs typeface="Arial"/>
                    </a:rPr>
                    <a:t>Dimethyl-labeling</a:t>
                  </a:r>
                  <a:endParaRPr lang="en-US" sz="2000" b="1" dirty="0">
                    <a:solidFill>
                      <a:schemeClr val="accent3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48" name="TextBox 47"/>
            <p:cNvSpPr txBox="1"/>
            <p:nvPr/>
          </p:nvSpPr>
          <p:spPr>
            <a:xfrm>
              <a:off x="2189702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76667" y="2983667"/>
            <a:ext cx="2556442" cy="1064157"/>
            <a:chOff x="7276667" y="2983667"/>
            <a:chExt cx="2556442" cy="1064157"/>
          </a:xfrm>
        </p:grpSpPr>
        <p:grpSp>
          <p:nvGrpSpPr>
            <p:cNvPr id="13" name="Group 12"/>
            <p:cNvGrpSpPr/>
            <p:nvPr/>
          </p:nvGrpSpPr>
          <p:grpSpPr>
            <a:xfrm>
              <a:off x="7290307" y="3306670"/>
              <a:ext cx="2542802" cy="741154"/>
              <a:chOff x="7530471" y="2065916"/>
              <a:chExt cx="2965896" cy="741154"/>
            </a:xfrm>
          </p:grpSpPr>
          <p:sp>
            <p:nvSpPr>
              <p:cNvPr id="44" name="TextBox 43"/>
              <p:cNvSpPr txBox="1"/>
              <p:nvPr/>
            </p:nvSpPr>
            <p:spPr>
              <a:xfrm flipH="1">
                <a:off x="7530471" y="2065916"/>
                <a:ext cx="2965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synthetic peptides</a:t>
                </a:r>
                <a:endParaRPr lang="en-US" sz="20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flipH="1">
                <a:off x="7545741" y="2406960"/>
                <a:ext cx="29506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  <a:latin typeface="Arial"/>
                    <a:cs typeface="Arial"/>
                  </a:rPr>
                  <a:t>p</a:t>
                </a:r>
                <a:r>
                  <a:rPr lang="en-US" sz="2000" b="1" dirty="0" smtClean="0">
                    <a:solidFill>
                      <a:schemeClr val="accent1"/>
                    </a:solidFill>
                    <a:latin typeface="Arial"/>
                    <a:cs typeface="Arial"/>
                  </a:rPr>
                  <a:t>rotein standards</a:t>
                </a:r>
                <a:endParaRPr lang="en-US" sz="2000" b="1" dirty="0">
                  <a:solidFill>
                    <a:schemeClr val="accent1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276667" y="2983667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40249" y="5445650"/>
            <a:ext cx="1751345" cy="758322"/>
            <a:chOff x="5240249" y="5445650"/>
            <a:chExt cx="1751345" cy="758322"/>
          </a:xfrm>
        </p:grpSpPr>
        <p:sp>
          <p:nvSpPr>
            <p:cNvPr id="50" name="TextBox 49"/>
            <p:cNvSpPr txBox="1"/>
            <p:nvPr/>
          </p:nvSpPr>
          <p:spPr>
            <a:xfrm flipH="1">
              <a:off x="5296274" y="5803862"/>
              <a:ext cx="1695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baseline="30000" dirty="0" smtClean="0">
                  <a:solidFill>
                    <a:schemeClr val="accent5"/>
                  </a:solidFill>
                </a:rPr>
                <a:t>18</a:t>
              </a:r>
              <a:r>
                <a:rPr lang="en-US" sz="2000" b="1" dirty="0" smtClean="0">
                  <a:solidFill>
                    <a:schemeClr val="accent5"/>
                  </a:solidFill>
                </a:rPr>
                <a:t>O-labeling</a:t>
              </a:r>
              <a:endParaRPr lang="en-US" sz="2000" b="1" dirty="0">
                <a:solidFill>
                  <a:schemeClr val="accent5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40249" y="5445650"/>
              <a:ext cx="147361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For example:</a:t>
              </a:r>
              <a:endParaRPr lang="en-US" dirty="0"/>
            </a:p>
          </p:txBody>
        </p:sp>
      </p:grpSp>
      <p:pic>
        <p:nvPicPr>
          <p:cNvPr id="56" name="Picture 55" descr="images 4.jpg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78" y="2079980"/>
            <a:ext cx="623747" cy="623747"/>
          </a:xfrm>
          <a:prstGeom prst="rect">
            <a:avLst/>
          </a:prstGeom>
        </p:spPr>
      </p:pic>
      <p:pic>
        <p:nvPicPr>
          <p:cNvPr id="57" name="Picture 56" descr="Chemical_X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004" y="4535286"/>
            <a:ext cx="565178" cy="768950"/>
          </a:xfrm>
          <a:prstGeom prst="rect">
            <a:avLst/>
          </a:prstGeom>
        </p:spPr>
      </p:pic>
      <p:pic>
        <p:nvPicPr>
          <p:cNvPr id="58" name="Picture 57" descr="images 2.jpg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70287" b="34245"/>
          <a:stretch/>
        </p:blipFill>
        <p:spPr>
          <a:xfrm>
            <a:off x="7115585" y="4535286"/>
            <a:ext cx="888577" cy="707886"/>
          </a:xfrm>
          <a:prstGeom prst="rect">
            <a:avLst/>
          </a:prstGeom>
        </p:spPr>
      </p:pic>
      <p:pic>
        <p:nvPicPr>
          <p:cNvPr id="59" name="Picture 58" descr="images 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510" y="2078571"/>
            <a:ext cx="646061" cy="6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20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4162</Words>
  <Application>Microsoft Office PowerPoint</Application>
  <PresentationFormat>A4 Paper (210x297 mm)</PresentationFormat>
  <Paragraphs>1112</Paragraphs>
  <Slides>85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85</vt:i4>
      </vt:variant>
    </vt:vector>
  </HeadingPairs>
  <TitlesOfParts>
    <vt:vector size="97" baseType="lpstr">
      <vt:lpstr>Arial</vt:lpstr>
      <vt:lpstr>Bookman Old Style</vt:lpstr>
      <vt:lpstr>Calibri</vt:lpstr>
      <vt:lpstr>Courier New</vt:lpstr>
      <vt:lpstr>Garamond Premr Pro</vt:lpstr>
      <vt:lpstr>Gill Sans MT</vt:lpstr>
      <vt:lpstr>ＭＳ Ｐゴシック</vt:lpstr>
      <vt:lpstr>Symbol</vt:lpstr>
      <vt:lpstr>Wingdings</vt:lpstr>
      <vt:lpstr>Wingdings 3</vt:lpstr>
      <vt:lpstr>Office Theme</vt:lpstr>
      <vt:lpstr>Origin</vt:lpstr>
      <vt:lpstr>Lecture: Isotope Labeled Standards in Skyline   Webinar , 1 December 2015  Christina Ludwig   Ariel Bensimon TU Munich    ETH Zürich  Germany     Switzerland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 More</vt:lpstr>
      <vt:lpstr>Questions?</vt:lpstr>
      <vt:lpstr>Tutorial Webinar #12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ETH Zürich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Ludwig</dc:creator>
  <cp:lastModifiedBy>Nat</cp:lastModifiedBy>
  <cp:revision>1229</cp:revision>
  <cp:lastPrinted>2012-10-22T13:06:04Z</cp:lastPrinted>
  <dcterms:created xsi:type="dcterms:W3CDTF">2011-05-19T10:52:30Z</dcterms:created>
  <dcterms:modified xsi:type="dcterms:W3CDTF">2015-12-03T18:13:43Z</dcterms:modified>
</cp:coreProperties>
</file>