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6" r:id="rId2"/>
    <p:sldMasterId id="2147483668" r:id="rId3"/>
  </p:sldMasterIdLst>
  <p:notesMasterIdLst>
    <p:notesMasterId r:id="rId43"/>
  </p:notesMasterIdLst>
  <p:handoutMasterIdLst>
    <p:handoutMasterId r:id="rId44"/>
  </p:handoutMasterIdLst>
  <p:sldIdLst>
    <p:sldId id="625" r:id="rId4"/>
    <p:sldId id="626" r:id="rId5"/>
    <p:sldId id="258" r:id="rId6"/>
    <p:sldId id="564" r:id="rId7"/>
    <p:sldId id="567" r:id="rId8"/>
    <p:sldId id="562" r:id="rId9"/>
    <p:sldId id="554" r:id="rId10"/>
    <p:sldId id="537" r:id="rId11"/>
    <p:sldId id="543" r:id="rId12"/>
    <p:sldId id="544" r:id="rId13"/>
    <p:sldId id="545" r:id="rId14"/>
    <p:sldId id="546" r:id="rId15"/>
    <p:sldId id="547" r:id="rId16"/>
    <p:sldId id="570" r:id="rId17"/>
    <p:sldId id="573" r:id="rId18"/>
    <p:sldId id="577" r:id="rId19"/>
    <p:sldId id="579" r:id="rId20"/>
    <p:sldId id="580" r:id="rId21"/>
    <p:sldId id="585" r:id="rId22"/>
    <p:sldId id="587" r:id="rId23"/>
    <p:sldId id="601" r:id="rId24"/>
    <p:sldId id="591" r:id="rId25"/>
    <p:sldId id="569" r:id="rId26"/>
    <p:sldId id="574" r:id="rId27"/>
    <p:sldId id="548" r:id="rId28"/>
    <p:sldId id="549" r:id="rId29"/>
    <p:sldId id="551" r:id="rId30"/>
    <p:sldId id="576" r:id="rId31"/>
    <p:sldId id="594" r:id="rId32"/>
    <p:sldId id="593" r:id="rId33"/>
    <p:sldId id="596" r:id="rId34"/>
    <p:sldId id="592" r:id="rId35"/>
    <p:sldId id="617" r:id="rId36"/>
    <p:sldId id="604" r:id="rId37"/>
    <p:sldId id="621" r:id="rId38"/>
    <p:sldId id="622" r:id="rId39"/>
    <p:sldId id="597" r:id="rId40"/>
    <p:sldId id="624" r:id="rId41"/>
    <p:sldId id="623" r:id="rId42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 - Brendan MacLean" id="{38A0CA14-B5B6-4B1F-B20B-096744DDE9D3}">
          <p14:sldIdLst>
            <p14:sldId id="625"/>
            <p14:sldId id="626"/>
          </p14:sldIdLst>
        </p14:section>
        <p14:section name="Isotope Label Standards - Ariel Bensimon" id="{7D9A14CF-0DC0-4E5D-A544-B5936BE83BC6}">
          <p14:sldIdLst>
            <p14:sldId id="258"/>
            <p14:sldId id="564"/>
            <p14:sldId id="567"/>
            <p14:sldId id="562"/>
            <p14:sldId id="554"/>
            <p14:sldId id="537"/>
            <p14:sldId id="543"/>
            <p14:sldId id="544"/>
            <p14:sldId id="545"/>
            <p14:sldId id="546"/>
            <p14:sldId id="547"/>
            <p14:sldId id="570"/>
            <p14:sldId id="573"/>
            <p14:sldId id="577"/>
            <p14:sldId id="579"/>
            <p14:sldId id="580"/>
            <p14:sldId id="585"/>
            <p14:sldId id="587"/>
            <p14:sldId id="601"/>
            <p14:sldId id="591"/>
            <p14:sldId id="569"/>
            <p14:sldId id="574"/>
            <p14:sldId id="548"/>
            <p14:sldId id="549"/>
            <p14:sldId id="551"/>
            <p14:sldId id="576"/>
            <p14:sldId id="594"/>
            <p14:sldId id="593"/>
            <p14:sldId id="596"/>
            <p14:sldId id="592"/>
            <p14:sldId id="617"/>
            <p14:sldId id="604"/>
            <p14:sldId id="621"/>
            <p14:sldId id="622"/>
            <p14:sldId id="597"/>
            <p14:sldId id="624"/>
            <p14:sldId id="62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85">
          <p15:clr>
            <a:srgbClr val="A4A3A4"/>
          </p15:clr>
        </p15:guide>
        <p15:guide id="2" orient="horz" pos="112">
          <p15:clr>
            <a:srgbClr val="A4A3A4"/>
          </p15:clr>
        </p15:guide>
        <p15:guide id="3" orient="horz" pos="4079">
          <p15:clr>
            <a:srgbClr val="A4A3A4"/>
          </p15:clr>
        </p15:guide>
        <p15:guide id="4" orient="horz" pos="787">
          <p15:clr>
            <a:srgbClr val="A4A3A4"/>
          </p15:clr>
        </p15:guide>
        <p15:guide id="5" pos="5648">
          <p15:clr>
            <a:srgbClr val="A4A3A4"/>
          </p15:clr>
        </p15:guide>
        <p15:guide id="6" pos="224">
          <p15:clr>
            <a:srgbClr val="A4A3A4"/>
          </p15:clr>
        </p15:guide>
        <p15:guide id="7" pos="112">
          <p15:clr>
            <a:srgbClr val="A4A3A4"/>
          </p15:clr>
        </p15:guide>
        <p15:guide id="8" pos="1146">
          <p15:clr>
            <a:srgbClr val="A4A3A4"/>
          </p15:clr>
        </p15:guide>
        <p15:guide id="9" pos="55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clrMru>
    <a:srgbClr val="0033CC"/>
    <a:srgbClr val="D97E75"/>
    <a:srgbClr val="FFD433"/>
    <a:srgbClr val="63AFDB"/>
    <a:srgbClr val="5BABDC"/>
    <a:srgbClr val="3D8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 autoAdjust="0"/>
    <p:restoredTop sz="98693" autoAdjust="0"/>
  </p:normalViewPr>
  <p:slideViewPr>
    <p:cSldViewPr snapToObjects="1" showGuides="1">
      <p:cViewPr varScale="1">
        <p:scale>
          <a:sx n="96" d="100"/>
          <a:sy n="96" d="100"/>
        </p:scale>
        <p:origin x="1344" y="58"/>
      </p:cViewPr>
      <p:guideLst>
        <p:guide orient="horz" pos="485"/>
        <p:guide orient="horz" pos="112"/>
        <p:guide orient="horz" pos="4079"/>
        <p:guide orient="horz" pos="787"/>
        <p:guide pos="5648"/>
        <p:guide pos="224"/>
        <p:guide pos="112"/>
        <p:guide pos="1146"/>
        <p:guide pos="55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theme" Target="theme/theme1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viewProps" Target="view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F53FA-01F3-D443-A893-BF50703129DA}" type="datetimeFigureOut">
              <a:rPr lang="de-CH"/>
              <a:pPr/>
              <a:t>03.12.2015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9C8560-071C-EC4A-855B-99C80BCAAFA6}" type="slidenum">
              <a:rPr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5252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2C68B-BB64-0D48-88F9-FB00109D5541}" type="datetimeFigureOut">
              <a:rPr lang="de-CH"/>
              <a:pPr/>
              <a:t>03.12.2015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41916-18E4-3845-B8AC-503F652F922A}" type="slidenum">
              <a:rPr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26308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9275" y="990600"/>
            <a:ext cx="6973888" cy="430213"/>
          </a:xfrm>
          <a:prstGeom prst="rect">
            <a:avLst/>
          </a:prstGeom>
        </p:spPr>
        <p:txBody>
          <a:bodyPr/>
          <a:lstStyle>
            <a:lvl1pPr algn="l">
              <a:defRPr sz="4800">
                <a:solidFill>
                  <a:srgbClr val="63AFDB"/>
                </a:solidFill>
                <a:latin typeface="Arial"/>
                <a:cs typeface="Arial"/>
              </a:defRPr>
            </a:lvl1pPr>
          </a:lstStyle>
          <a:p>
            <a:r>
              <a:rPr lang="de-CH"/>
              <a:t>Mastertitelformat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429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7020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7358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7503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48613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8314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29627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15111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8713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95977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19276" y="914400"/>
            <a:ext cx="6973887" cy="430887"/>
          </a:xfrm>
          <a:prstGeom prst="rect">
            <a:avLst/>
          </a:prstGeom>
        </p:spPr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1819275" y="1645037"/>
            <a:ext cx="6973887" cy="153888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160081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92384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32570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961449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DDE9EC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DDE9EC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378652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547247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122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273" y="990600"/>
            <a:ext cx="6973890" cy="430887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4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DB631BE3-8260-9D44-A618-19A9D3E7221F}" type="datetimeFigureOut">
              <a:rPr lang="en-US" smtClean="0"/>
              <a:t>12/3/2015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1" y="6356354"/>
            <a:ext cx="2133600" cy="365125"/>
          </a:xfrm>
          <a:prstGeom prst="rect">
            <a:avLst/>
          </a:prstGeom>
        </p:spPr>
        <p:txBody>
          <a:bodyPr/>
          <a:lstStyle/>
          <a:p>
            <a:fld id="{5963AF63-2DF1-2F4F-8941-740BD2CCBB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672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1229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6984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01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773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SB logo fuer Tina.pdf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41" b="44815"/>
          <a:stretch/>
        </p:blipFill>
        <p:spPr>
          <a:xfrm>
            <a:off x="-46608" y="116632"/>
            <a:ext cx="9252520" cy="6477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179388" indent="-179388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2000" kern="1200" spc="0">
          <a:solidFill>
            <a:schemeClr val="tx1"/>
          </a:solidFill>
          <a:latin typeface="Arial"/>
          <a:ea typeface="+mn-ea"/>
          <a:cs typeface="Arial"/>
        </a:defRPr>
      </a:lvl1pPr>
      <a:lvl2pPr marL="360363" indent="-180975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2000" kern="1200" spc="0">
          <a:solidFill>
            <a:schemeClr val="tx1"/>
          </a:solidFill>
          <a:latin typeface="Arial"/>
          <a:ea typeface="+mn-ea"/>
          <a:cs typeface="Arial"/>
        </a:defRPr>
      </a:lvl2pPr>
      <a:lvl3pPr marL="539750" indent="-179388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2000" kern="1200" spc="0">
          <a:solidFill>
            <a:schemeClr val="tx1"/>
          </a:solidFill>
          <a:latin typeface="Arial"/>
          <a:ea typeface="+mn-ea"/>
          <a:cs typeface="Arial"/>
        </a:defRPr>
      </a:lvl3pPr>
      <a:lvl4pPr marL="720725" indent="-180975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2000" kern="1200" spc="0">
          <a:solidFill>
            <a:schemeClr val="tx1"/>
          </a:solidFill>
          <a:latin typeface="Arial"/>
          <a:ea typeface="+mn-ea"/>
          <a:cs typeface="Arial"/>
        </a:defRPr>
      </a:lvl4pPr>
      <a:lvl5pPr marL="900113" indent="-179388" algn="l" defTabSz="457200" rtl="0" eaLnBrk="1" latinLnBrk="0" hangingPunct="1">
        <a:lnSpc>
          <a:spcPct val="100000"/>
        </a:lnSpc>
        <a:spcBef>
          <a:spcPts val="0"/>
        </a:spcBef>
        <a:buFont typeface="Arial"/>
        <a:buChar char="•"/>
        <a:defRPr sz="2000" kern="1200" spc="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AC09A-C5D9-4236-BCEE-67266A2442DE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92C373-DA2E-44DC-9800-88DD9AF702D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293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C71727-75FE-4A18-BF67-EEE09AB572B7}" type="datetimeFigureOut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51484D-02AD-4E12-842A-DBE625E474B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rgbClr val="464653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464653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785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8.png"/><Relationship Id="rId7" Type="http://schemas.openxmlformats.org/officeDocument/2006/relationships/image" Target="../media/image4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Relationship Id="rId9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>Isotope Labeled Internal Standards in Skyline</a:t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200400" y="1295400"/>
            <a:ext cx="44958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#12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657600"/>
            <a:ext cx="8229600" cy="2590800"/>
          </a:xfrm>
          <a:prstGeom prst="rect">
            <a:avLst/>
          </a:prstGeom>
        </p:spPr>
        <p:txBody>
          <a:bodyPr vert="horz" anchor="b" anchorCtr="0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With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Christina Ludwig (Proteomics Researcher)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ookman Old Style" panose="02050604050505020204" pitchFamily="18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Ariel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Bensimon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Bookman Old Style" panose="02050604050505020204" pitchFamily="18" charset="0"/>
                <a:ea typeface="+mj-ea"/>
                <a:cs typeface="+mj-cs"/>
              </a:rPr>
              <a:t> (Proteomics Researcher)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/>
            </a:r>
            <a:b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6961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905" y="169476"/>
            <a:ext cx="5519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Select precursors &amp; transitions</a:t>
            </a:r>
            <a:endParaRPr lang="en-U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83" r="74224" b="56138"/>
          <a:stretch/>
        </p:blipFill>
        <p:spPr bwMode="auto">
          <a:xfrm>
            <a:off x="4430110" y="1988840"/>
            <a:ext cx="4713890" cy="3358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" t="7862" r="76724" b="52552"/>
          <a:stretch/>
        </p:blipFill>
        <p:spPr bwMode="auto">
          <a:xfrm>
            <a:off x="104745" y="1169340"/>
            <a:ext cx="3988676" cy="452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6516216" y="5037265"/>
            <a:ext cx="2016224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359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" t="8227" r="75895" b="55224"/>
          <a:stretch/>
        </p:blipFill>
        <p:spPr bwMode="auto">
          <a:xfrm>
            <a:off x="218363" y="1493553"/>
            <a:ext cx="3849581" cy="383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" t="8299" r="66269" b="43224"/>
          <a:stretch/>
        </p:blipFill>
        <p:spPr bwMode="auto">
          <a:xfrm>
            <a:off x="4499992" y="1484784"/>
            <a:ext cx="4282881" cy="4034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2922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Modify peptides</a:t>
            </a:r>
            <a:endParaRPr lang="en-U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92279" y="5661248"/>
            <a:ext cx="16905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>
                <a:solidFill>
                  <a:schemeClr val="accent1"/>
                </a:solidFill>
              </a:rPr>
              <a:t>Make sure these are first set in Modifications tab</a:t>
            </a:r>
            <a:endParaRPr lang="de-CH" sz="11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590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180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Add label</a:t>
            </a:r>
            <a:endParaRPr lang="en-U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" t="7761" r="74179" b="41612"/>
          <a:stretch/>
        </p:blipFill>
        <p:spPr bwMode="auto">
          <a:xfrm>
            <a:off x="17649" y="842071"/>
            <a:ext cx="4544704" cy="5786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1" t="23771" r="40746" b="25075"/>
          <a:stretch/>
        </p:blipFill>
        <p:spPr bwMode="auto">
          <a:xfrm>
            <a:off x="4716016" y="842070"/>
            <a:ext cx="4258101" cy="584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895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3081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Export &amp; Results</a:t>
            </a:r>
            <a:endParaRPr lang="en-U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2696"/>
            <a:ext cx="452241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076056" y="1556792"/>
            <a:ext cx="122413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tangle 5"/>
          <p:cNvSpPr/>
          <p:nvPr/>
        </p:nvSpPr>
        <p:spPr>
          <a:xfrm>
            <a:off x="4860032" y="5301208"/>
            <a:ext cx="1440160" cy="3600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ectangle 6"/>
          <p:cNvSpPr/>
          <p:nvPr/>
        </p:nvSpPr>
        <p:spPr>
          <a:xfrm>
            <a:off x="5436096" y="6165304"/>
            <a:ext cx="122413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TextBox 7"/>
          <p:cNvSpPr txBox="1"/>
          <p:nvPr/>
        </p:nvSpPr>
        <p:spPr>
          <a:xfrm>
            <a:off x="179512" y="1124744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Isotope label information can be selected in any report exported: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Pivot based on the isotope label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 results grid:</a:t>
            </a:r>
            <a:endParaRPr lang="de-CH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3284984"/>
            <a:ext cx="8191500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34903" y="6381328"/>
            <a:ext cx="88553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tutorial : https</a:t>
            </a:r>
            <a:r>
              <a:rPr lang="en-US" sz="1400" dirty="0"/>
              <a:t>://skyline.gs.washington.edu/labkey/_webdav/home/software/Skyline/@files/tutorials/CustomReports-1_2.pdf</a:t>
            </a:r>
            <a:endParaRPr lang="de-CH" sz="1400" dirty="0"/>
          </a:p>
        </p:txBody>
      </p:sp>
      <p:sp>
        <p:nvSpPr>
          <p:cNvPr id="10" name="Rectangle 9"/>
          <p:cNvSpPr/>
          <p:nvPr/>
        </p:nvSpPr>
        <p:spPr>
          <a:xfrm>
            <a:off x="6660232" y="3861048"/>
            <a:ext cx="2007518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5341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7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87906" y="18864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Outline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9512" y="927410"/>
            <a:ext cx="878497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Introduction - Ariel</a:t>
            </a: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Improve confident peptide identification - Ariel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Improve quantitative precision and accuracy - Tina</a:t>
            </a:r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r>
              <a:rPr lang="en-US" sz="2000" b="1" dirty="0">
                <a:solidFill>
                  <a:schemeClr val="accent1"/>
                </a:solidFill>
              </a:rPr>
              <a:t>Take home messages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(General Tips and Tricks when working with isotope-labeled peptides - Tina)</a:t>
            </a:r>
          </a:p>
          <a:p>
            <a:endParaRPr lang="en-US" sz="2000" b="1" dirty="0" smtClean="0">
              <a:solidFill>
                <a:schemeClr val="accent1"/>
              </a:solidFill>
            </a:endParaRPr>
          </a:p>
        </p:txBody>
      </p:sp>
      <p:pic>
        <p:nvPicPr>
          <p:cNvPr id="79" name="Bild 6" descr="overview_pag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845" y="95526"/>
            <a:ext cx="1511659" cy="18669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79576" y="1292757"/>
            <a:ext cx="65287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How to get stable-isotope labeled information into a Skyline 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958" y="2564904"/>
            <a:ext cx="63119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Generating a reference for identification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Using a reference for peak selection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Using a reference for optimal quantification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3439" y="4149080"/>
            <a:ext cx="631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Label-free versus label-based quantification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Relative versus absolute quantification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3589677"/>
            <a:ext cx="8964487" cy="3007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33185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7905" y="169476"/>
            <a:ext cx="7571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Motivation – why use isotope labeled standards ?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908720"/>
            <a:ext cx="80648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For the correct identification of a peptide: selecting the correct peak </a:t>
            </a:r>
            <a:br>
              <a:rPr lang="en-US" dirty="0" smtClean="0"/>
            </a:br>
            <a:endParaRPr lang="de-CH" dirty="0"/>
          </a:p>
        </p:txBody>
      </p:sp>
      <p:pic>
        <p:nvPicPr>
          <p:cNvPr id="7" name="Bild 23" descr="Pic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0632"/>
            <a:ext cx="8077200" cy="4867437"/>
          </a:xfrm>
          <a:prstGeom prst="rect">
            <a:avLst/>
          </a:prstGeom>
        </p:spPr>
      </p:pic>
      <p:grpSp>
        <p:nvGrpSpPr>
          <p:cNvPr id="10" name="Gruppierung 15"/>
          <p:cNvGrpSpPr/>
          <p:nvPr/>
        </p:nvGrpSpPr>
        <p:grpSpPr>
          <a:xfrm>
            <a:off x="2476500" y="3259632"/>
            <a:ext cx="5068601" cy="2722245"/>
            <a:chOff x="2243878" y="3628631"/>
            <a:chExt cx="6138122" cy="3361185"/>
          </a:xfrm>
        </p:grpSpPr>
        <p:pic>
          <p:nvPicPr>
            <p:cNvPr id="11" name="Bild 6" descr="Picture 4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878" y="3628631"/>
              <a:ext cx="1746430" cy="3361185"/>
            </a:xfrm>
            <a:prstGeom prst="rect">
              <a:avLst/>
            </a:prstGeom>
          </p:spPr>
        </p:pic>
        <p:pic>
          <p:nvPicPr>
            <p:cNvPr id="13" name="Bild 7" descr="Picture 5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99643" y="3691354"/>
              <a:ext cx="2082357" cy="325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063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12482" y="188640"/>
            <a:ext cx="5876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Criteria for reliable peak identification</a:t>
            </a:r>
          </a:p>
        </p:txBody>
      </p:sp>
      <p:grpSp>
        <p:nvGrpSpPr>
          <p:cNvPr id="54" name="Gruppierung 53"/>
          <p:cNvGrpSpPr/>
          <p:nvPr/>
        </p:nvGrpSpPr>
        <p:grpSpPr>
          <a:xfrm>
            <a:off x="6098232" y="980728"/>
            <a:ext cx="2590800" cy="2114490"/>
            <a:chOff x="457200" y="1314510"/>
            <a:chExt cx="2590800" cy="2114490"/>
          </a:xfrm>
        </p:grpSpPr>
        <p:sp>
          <p:nvSpPr>
            <p:cNvPr id="47" name="Abgerundetes Rechteck 46"/>
            <p:cNvSpPr/>
            <p:nvPr/>
          </p:nvSpPr>
          <p:spPr>
            <a:xfrm>
              <a:off x="457200" y="131451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990600" y="1414046"/>
              <a:ext cx="1505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3. Signal intensity</a:t>
              </a:r>
            </a:p>
          </p:txBody>
        </p:sp>
        <p:pic>
          <p:nvPicPr>
            <p:cNvPr id="7" name="Bild 6" descr="Picture 9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668" y="1752600"/>
              <a:ext cx="2099732" cy="1454410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2221599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1" name="Textfeld 40"/>
            <p:cNvSpPr txBox="1"/>
            <p:nvPr/>
          </p:nvSpPr>
          <p:spPr>
            <a:xfrm rot="16200000">
              <a:off x="3544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3" name="Gruppierung 52"/>
          <p:cNvGrpSpPr/>
          <p:nvPr/>
        </p:nvGrpSpPr>
        <p:grpSpPr>
          <a:xfrm>
            <a:off x="457200" y="980728"/>
            <a:ext cx="2821632" cy="2114490"/>
            <a:chOff x="228600" y="1314510"/>
            <a:chExt cx="2821632" cy="2114490"/>
          </a:xfrm>
        </p:grpSpPr>
        <p:sp>
          <p:nvSpPr>
            <p:cNvPr id="48" name="Abgerundetes Rechteck 47"/>
            <p:cNvSpPr/>
            <p:nvPr/>
          </p:nvSpPr>
          <p:spPr>
            <a:xfrm>
              <a:off x="228600" y="131451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7"/>
            <p:cNvSpPr/>
            <p:nvPr/>
          </p:nvSpPr>
          <p:spPr>
            <a:xfrm>
              <a:off x="992832" y="1414046"/>
              <a:ext cx="2057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1. Co-elution</a:t>
              </a:r>
            </a:p>
          </p:txBody>
        </p:sp>
        <p:pic>
          <p:nvPicPr>
            <p:cNvPr id="14" name="Bild 13" descr="Picture 1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832" y="1752600"/>
              <a:ext cx="1828799" cy="1454410"/>
            </a:xfrm>
            <a:prstGeom prst="rect">
              <a:avLst/>
            </a:prstGeom>
          </p:spPr>
        </p:pic>
        <p:sp>
          <p:nvSpPr>
            <p:cNvPr id="36" name="Textfeld 35"/>
            <p:cNvSpPr txBox="1"/>
            <p:nvPr/>
          </p:nvSpPr>
          <p:spPr>
            <a:xfrm>
              <a:off x="1831032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2" name="Textfeld 41"/>
            <p:cNvSpPr txBox="1"/>
            <p:nvPr/>
          </p:nvSpPr>
          <p:spPr>
            <a:xfrm rot="16200000">
              <a:off x="2020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5" name="Gruppierung 54"/>
          <p:cNvGrpSpPr/>
          <p:nvPr/>
        </p:nvGrpSpPr>
        <p:grpSpPr>
          <a:xfrm>
            <a:off x="3252284" y="980728"/>
            <a:ext cx="2743200" cy="2114490"/>
            <a:chOff x="6096000" y="1295400"/>
            <a:chExt cx="2743200" cy="2114490"/>
          </a:xfrm>
        </p:grpSpPr>
        <p:sp>
          <p:nvSpPr>
            <p:cNvPr id="49" name="Abgerundetes Rechteck 48"/>
            <p:cNvSpPr/>
            <p:nvPr/>
          </p:nvSpPr>
          <p:spPr>
            <a:xfrm>
              <a:off x="6096000" y="129540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/>
            <p:cNvSpPr/>
            <p:nvPr/>
          </p:nvSpPr>
          <p:spPr>
            <a:xfrm>
              <a:off x="6781800" y="1414046"/>
              <a:ext cx="2057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2. Peak shape</a:t>
              </a:r>
            </a:p>
          </p:txBody>
        </p:sp>
        <p:pic>
          <p:nvPicPr>
            <p:cNvPr id="13" name="Bild 12" descr="Picture 1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7000" y="1752600"/>
              <a:ext cx="1828800" cy="1454410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7707999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3" name="Textfeld 42"/>
            <p:cNvSpPr txBox="1"/>
            <p:nvPr/>
          </p:nvSpPr>
          <p:spPr>
            <a:xfrm rot="16200000">
              <a:off x="60694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7" name="Gruppierung 56"/>
          <p:cNvGrpSpPr/>
          <p:nvPr/>
        </p:nvGrpSpPr>
        <p:grpSpPr>
          <a:xfrm>
            <a:off x="421085" y="3331021"/>
            <a:ext cx="2590800" cy="2915482"/>
            <a:chOff x="421085" y="3664803"/>
            <a:chExt cx="2590800" cy="2915482"/>
          </a:xfrm>
        </p:grpSpPr>
        <p:sp>
          <p:nvSpPr>
            <p:cNvPr id="51" name="Abgerundetes Rechteck 50"/>
            <p:cNvSpPr/>
            <p:nvPr/>
          </p:nvSpPr>
          <p:spPr>
            <a:xfrm>
              <a:off x="421085" y="3687662"/>
              <a:ext cx="2590800" cy="289262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97285" y="3664803"/>
              <a:ext cx="25146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4. Correlation peak </a:t>
              </a:r>
            </a:p>
            <a:p>
              <a:pPr algn="ctr"/>
              <a:r>
                <a:rPr lang="en-US" sz="1400" b="1" dirty="0" smtClean="0"/>
                <a:t>intensities to library spectrum</a:t>
              </a:r>
            </a:p>
          </p:txBody>
        </p:sp>
        <p:pic>
          <p:nvPicPr>
            <p:cNvPr id="23" name="Bild 22" descr="Picture 18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5637" y="5105400"/>
              <a:ext cx="1783975" cy="1252177"/>
            </a:xfrm>
            <a:prstGeom prst="rect">
              <a:avLst/>
            </a:prstGeom>
          </p:spPr>
        </p:pic>
        <p:pic>
          <p:nvPicPr>
            <p:cNvPr id="24" name="Bild 23" descr="Picture 1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83085" y="4353041"/>
              <a:ext cx="987329" cy="676159"/>
            </a:xfrm>
            <a:prstGeom prst="rect">
              <a:avLst/>
            </a:prstGeom>
          </p:spPr>
        </p:pic>
        <p:sp>
          <p:nvSpPr>
            <p:cNvPr id="25" name="Rechteck 24"/>
            <p:cNvSpPr/>
            <p:nvPr/>
          </p:nvSpPr>
          <p:spPr>
            <a:xfrm>
              <a:off x="1400412" y="5210174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1978262" y="5568950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2292491" y="5957887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     </a:t>
              </a:r>
              <a:endParaRPr lang="en-US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619583" y="5959475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419996" y="5065265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chemeClr val="accent6"/>
                  </a:solidFill>
                </a:rPr>
                <a:t>y6</a:t>
              </a:r>
            </a:p>
            <a:p>
              <a:endParaRPr lang="en-US" sz="1200" b="1">
                <a:solidFill>
                  <a:schemeClr val="accent6"/>
                </a:solidFill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962140" y="5433367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chemeClr val="accent4"/>
                  </a:solidFill>
                </a:rPr>
                <a:t>y9</a:t>
              </a:r>
            </a:p>
            <a:p>
              <a:endParaRPr lang="en-US" sz="1200" b="1">
                <a:solidFill>
                  <a:schemeClr val="accent4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607760" y="5842942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FF0000"/>
                  </a:solidFill>
                </a:rPr>
                <a:t>y7</a:t>
              </a:r>
            </a:p>
            <a:p>
              <a:endParaRPr lang="en-US" sz="1200" b="1">
                <a:solidFill>
                  <a:srgbClr val="FF0000"/>
                </a:solidFill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2278763" y="5856932"/>
              <a:ext cx="428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0000FF"/>
                  </a:solidFill>
                </a:rPr>
                <a:t>y11</a:t>
              </a:r>
            </a:p>
            <a:p>
              <a:endParaRPr lang="en-US" sz="1200" b="1">
                <a:solidFill>
                  <a:srgbClr val="0000FF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2340052" y="6248400"/>
              <a:ext cx="36703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m/z</a:t>
              </a:r>
              <a:endParaRPr lang="en-US" sz="900"/>
            </a:p>
          </p:txBody>
        </p:sp>
        <p:sp>
          <p:nvSpPr>
            <p:cNvPr id="45" name="Textfeld 44"/>
            <p:cNvSpPr txBox="1"/>
            <p:nvPr/>
          </p:nvSpPr>
          <p:spPr>
            <a:xfrm rot="16200000">
              <a:off x="425854" y="5229016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9" name="Gruppierung 58"/>
          <p:cNvGrpSpPr/>
          <p:nvPr/>
        </p:nvGrpSpPr>
        <p:grpSpPr>
          <a:xfrm>
            <a:off x="3011885" y="3323817"/>
            <a:ext cx="3084115" cy="2922686"/>
            <a:chOff x="3011885" y="3657599"/>
            <a:chExt cx="3084115" cy="2892623"/>
          </a:xfrm>
        </p:grpSpPr>
        <p:grpSp>
          <p:nvGrpSpPr>
            <p:cNvPr id="58" name="Gruppierung 57"/>
            <p:cNvGrpSpPr/>
            <p:nvPr/>
          </p:nvGrpSpPr>
          <p:grpSpPr>
            <a:xfrm>
              <a:off x="3238253" y="3657599"/>
              <a:ext cx="2595264" cy="2892623"/>
              <a:chOff x="3238253" y="3657599"/>
              <a:chExt cx="2595264" cy="2892623"/>
            </a:xfrm>
          </p:grpSpPr>
          <p:sp>
            <p:nvSpPr>
              <p:cNvPr id="52" name="Abgerundetes Rechteck 51"/>
              <p:cNvSpPr/>
              <p:nvPr/>
            </p:nvSpPr>
            <p:spPr>
              <a:xfrm>
                <a:off x="3242717" y="3657599"/>
                <a:ext cx="2590800" cy="2892623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Bild 33" descr="Picture 19.png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18285" y="4490393"/>
                <a:ext cx="2286000" cy="1586168"/>
              </a:xfrm>
              <a:prstGeom prst="rect">
                <a:avLst/>
              </a:prstGeom>
            </p:spPr>
          </p:pic>
          <p:sp>
            <p:nvSpPr>
              <p:cNvPr id="38" name="Textfeld 37"/>
              <p:cNvSpPr txBox="1"/>
              <p:nvPr/>
            </p:nvSpPr>
            <p:spPr>
              <a:xfrm>
                <a:off x="5157284" y="6017568"/>
                <a:ext cx="67400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smtClean="0"/>
                  <a:t>time (min)</a:t>
                </a:r>
                <a:endParaRPr lang="en-US" sz="900"/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 rot="16200000">
                <a:off x="3059301" y="4593145"/>
                <a:ext cx="58873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smtClean="0"/>
                  <a:t>intensity</a:t>
                </a:r>
                <a:endParaRPr lang="en-US" sz="900"/>
              </a:p>
            </p:txBody>
          </p:sp>
        </p:grpSp>
        <p:sp>
          <p:nvSpPr>
            <p:cNvPr id="12" name="Rechteck 11"/>
            <p:cNvSpPr/>
            <p:nvPr/>
          </p:nvSpPr>
          <p:spPr>
            <a:xfrm>
              <a:off x="3011885" y="3657600"/>
              <a:ext cx="30841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5. Correlation retention time</a:t>
              </a:r>
            </a:p>
            <a:p>
              <a:pPr algn="ctr"/>
              <a:r>
                <a:rPr lang="en-US" sz="1400" b="1" dirty="0" smtClean="0"/>
                <a:t>    (empirical)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1153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912"/>
          <a:stretch/>
        </p:blipFill>
        <p:spPr bwMode="auto">
          <a:xfrm>
            <a:off x="779267" y="3390457"/>
            <a:ext cx="4322122" cy="30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463481" y="188640"/>
            <a:ext cx="6180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Generating a reference for identification</a:t>
            </a:r>
          </a:p>
        </p:txBody>
      </p:sp>
      <p:sp>
        <p:nvSpPr>
          <p:cNvPr id="742" name="TextBox 741"/>
          <p:cNvSpPr txBox="1"/>
          <p:nvPr/>
        </p:nvSpPr>
        <p:spPr>
          <a:xfrm>
            <a:off x="219889" y="980728"/>
            <a:ext cx="820446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We can use a synthetic standard to generate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A reference </a:t>
            </a:r>
            <a:r>
              <a:rPr lang="en-US" u="sng" dirty="0" smtClean="0">
                <a:cs typeface="Arial"/>
              </a:rPr>
              <a:t>spectrum</a:t>
            </a:r>
            <a:r>
              <a:rPr lang="en-US" dirty="0" smtClean="0">
                <a:cs typeface="Arial"/>
              </a:rPr>
              <a:t> for the spectral library (see also webinar 4, tutorials)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A reference </a:t>
            </a:r>
            <a:r>
              <a:rPr lang="en-US" u="sng" dirty="0" smtClean="0">
                <a:cs typeface="Arial"/>
              </a:rPr>
              <a:t>retention time </a:t>
            </a:r>
            <a:r>
              <a:rPr lang="en-US" dirty="0" smtClean="0">
                <a:cs typeface="Arial"/>
              </a:rPr>
              <a:t>value , for the RT library (see webinar 7, tutorials)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95736" y="4005064"/>
            <a:ext cx="744592" cy="1864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Oval 2"/>
          <p:cNvSpPr/>
          <p:nvPr/>
        </p:nvSpPr>
        <p:spPr>
          <a:xfrm>
            <a:off x="1529466" y="4005064"/>
            <a:ext cx="522254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Oval 6"/>
          <p:cNvSpPr/>
          <p:nvPr/>
        </p:nvSpPr>
        <p:spPr>
          <a:xfrm>
            <a:off x="4283968" y="3717032"/>
            <a:ext cx="360040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382" y="3908946"/>
            <a:ext cx="2474074" cy="227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/>
          <p:cNvSpPr/>
          <p:nvPr/>
        </p:nvSpPr>
        <p:spPr>
          <a:xfrm>
            <a:off x="7164288" y="4191480"/>
            <a:ext cx="432048" cy="28803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ounded Rectangle 9"/>
          <p:cNvSpPr/>
          <p:nvPr/>
        </p:nvSpPr>
        <p:spPr>
          <a:xfrm>
            <a:off x="323528" y="2276872"/>
            <a:ext cx="1512168" cy="2880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Shotgun data</a:t>
            </a:r>
            <a:endParaRPr lang="de-CH" dirty="0"/>
          </a:p>
        </p:txBody>
      </p:sp>
      <p:sp>
        <p:nvSpPr>
          <p:cNvPr id="11" name="Rounded Rectangle 10"/>
          <p:cNvSpPr/>
          <p:nvPr/>
        </p:nvSpPr>
        <p:spPr>
          <a:xfrm>
            <a:off x="323528" y="2636912"/>
            <a:ext cx="1512168" cy="2880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PRM data</a:t>
            </a:r>
            <a:endParaRPr lang="de-CH" dirty="0"/>
          </a:p>
        </p:txBody>
      </p:sp>
      <p:sp>
        <p:nvSpPr>
          <p:cNvPr id="12" name="Rounded Rectangle 11"/>
          <p:cNvSpPr/>
          <p:nvPr/>
        </p:nvSpPr>
        <p:spPr>
          <a:xfrm>
            <a:off x="323528" y="2996952"/>
            <a:ext cx="1512168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data</a:t>
            </a:r>
            <a:endParaRPr lang="de-CH" dirty="0"/>
          </a:p>
        </p:txBody>
      </p:sp>
      <p:sp>
        <p:nvSpPr>
          <p:cNvPr id="13" name="Right Brace 12"/>
          <p:cNvSpPr/>
          <p:nvPr/>
        </p:nvSpPr>
        <p:spPr>
          <a:xfrm>
            <a:off x="2051720" y="2420888"/>
            <a:ext cx="360040" cy="72008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4095222" y="2528900"/>
            <a:ext cx="1196859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MS/MS search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23928" y="2780928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263574" y="2276872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spectrum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35382" y="2528900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Library building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83768" y="2528900"/>
            <a:ext cx="1368152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Data conversation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5364088" y="2780928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008440" y="2564904"/>
            <a:ext cx="25513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742170" y="6468725"/>
            <a:ext cx="59342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100" dirty="0"/>
              <a:t>https://skyline.gs.washington.edu/labkey/announcements/home/support/thread.view?rowId=20003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-25412" y="6453336"/>
            <a:ext cx="29657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i="1" dirty="0" smtClean="0"/>
              <a:t>To read how is </a:t>
            </a:r>
            <a:r>
              <a:rPr lang="en-US" sz="1200" b="1" i="1" dirty="0" err="1" smtClean="0"/>
              <a:t>dotp</a:t>
            </a:r>
            <a:r>
              <a:rPr lang="en-US" sz="1200" b="1" i="1" dirty="0" smtClean="0"/>
              <a:t> calculated in Skyline:</a:t>
            </a:r>
            <a:endParaRPr lang="de-CH" sz="1200" b="1" i="1" dirty="0"/>
          </a:p>
        </p:txBody>
      </p:sp>
      <p:sp>
        <p:nvSpPr>
          <p:cNvPr id="23" name="Rectangle 22"/>
          <p:cNvSpPr/>
          <p:nvPr/>
        </p:nvSpPr>
        <p:spPr>
          <a:xfrm>
            <a:off x="7275406" y="2852936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for retention time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7008440" y="2852936"/>
            <a:ext cx="266966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8165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" grpId="0" animBg="1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463481" y="188640"/>
            <a:ext cx="6180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Generating a reference for identification</a:t>
            </a:r>
          </a:p>
        </p:txBody>
      </p:sp>
      <p:sp>
        <p:nvSpPr>
          <p:cNvPr id="742" name="TextBox 741"/>
          <p:cNvSpPr txBox="1"/>
          <p:nvPr/>
        </p:nvSpPr>
        <p:spPr>
          <a:xfrm>
            <a:off x="35496" y="879678"/>
            <a:ext cx="978626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We can use a synthetic standard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reference: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cs typeface="Arial"/>
              </a:rPr>
              <a:t>peptide or protein standard.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 smtClean="0">
                <a:cs typeface="Arial"/>
              </a:rPr>
              <a:t>heavy or light </a:t>
            </a:r>
            <a:r>
              <a:rPr lang="en-US" sz="2000" dirty="0">
                <a:cs typeface="Arial"/>
              </a:rPr>
              <a:t>standard (chemically </a:t>
            </a:r>
            <a:r>
              <a:rPr lang="en-US" sz="2000" dirty="0" smtClean="0">
                <a:cs typeface="Arial"/>
              </a:rPr>
              <a:t>identical).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>
                <a:cs typeface="Arial"/>
              </a:rPr>
              <a:t>Skyline transfers </a:t>
            </a:r>
            <a:r>
              <a:rPr lang="en-US" sz="2000" dirty="0" smtClean="0">
                <a:cs typeface="Arial"/>
              </a:rPr>
              <a:t>information, if you activate </a:t>
            </a:r>
            <a:r>
              <a:rPr lang="en-US" sz="2000" dirty="0">
                <a:cs typeface="Arial"/>
              </a:rPr>
              <a:t>the heavy label in M</a:t>
            </a:r>
            <a:r>
              <a:rPr lang="en-US" sz="2000" dirty="0" smtClean="0">
                <a:cs typeface="Arial"/>
              </a:rPr>
              <a:t>odifications.</a:t>
            </a: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lvl="1"/>
            <a:endParaRPr lang="en-US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187624" y="4581128"/>
            <a:ext cx="1512168" cy="288032"/>
          </a:xfrm>
          <a:prstGeom prst="round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Shotgun data</a:t>
            </a:r>
            <a:endParaRPr lang="de-CH" dirty="0"/>
          </a:p>
        </p:txBody>
      </p:sp>
      <p:sp>
        <p:nvSpPr>
          <p:cNvPr id="11" name="Rounded Rectangle 10"/>
          <p:cNvSpPr/>
          <p:nvPr/>
        </p:nvSpPr>
        <p:spPr>
          <a:xfrm>
            <a:off x="1187624" y="4941168"/>
            <a:ext cx="1512168" cy="2880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PRM data</a:t>
            </a:r>
            <a:endParaRPr lang="de-CH" dirty="0"/>
          </a:p>
        </p:txBody>
      </p:sp>
      <p:sp>
        <p:nvSpPr>
          <p:cNvPr id="12" name="Rounded Rectangle 11"/>
          <p:cNvSpPr/>
          <p:nvPr/>
        </p:nvSpPr>
        <p:spPr>
          <a:xfrm>
            <a:off x="1187624" y="5301208"/>
            <a:ext cx="1512168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data</a:t>
            </a:r>
            <a:endParaRPr lang="de-CH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9188" y="2396908"/>
            <a:ext cx="5084812" cy="4461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33" y="4414043"/>
            <a:ext cx="3476625" cy="235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496" y="2564904"/>
            <a:ext cx="34563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cs typeface="Arial"/>
              </a:rPr>
              <a:t>To ensure a good </a:t>
            </a:r>
            <a:r>
              <a:rPr lang="en-US" dirty="0" err="1">
                <a:cs typeface="Arial"/>
              </a:rPr>
              <a:t>dotp</a:t>
            </a:r>
            <a:r>
              <a:rPr lang="en-US" dirty="0">
                <a:cs typeface="Arial"/>
              </a:rPr>
              <a:t>: Perform an identification experiment with the same MS setup (CE </a:t>
            </a:r>
            <a:r>
              <a:rPr lang="en-US" dirty="0" err="1">
                <a:cs typeface="Arial"/>
              </a:rPr>
              <a:t>etc</a:t>
            </a:r>
            <a:r>
              <a:rPr lang="en-US" dirty="0">
                <a:cs typeface="Arial"/>
              </a:rPr>
              <a:t>) , as in the targeted experiment.</a:t>
            </a:r>
          </a:p>
        </p:txBody>
      </p:sp>
      <p:sp>
        <p:nvSpPr>
          <p:cNvPr id="2" name="Rectangle 1"/>
          <p:cNvSpPr/>
          <p:nvPr/>
        </p:nvSpPr>
        <p:spPr>
          <a:xfrm>
            <a:off x="4499992" y="5301208"/>
            <a:ext cx="108012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Rectangle 14"/>
          <p:cNvSpPr/>
          <p:nvPr/>
        </p:nvSpPr>
        <p:spPr>
          <a:xfrm>
            <a:off x="899592" y="4509120"/>
            <a:ext cx="1080120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3331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 animBg="1"/>
      <p:bldP spid="12" grpId="0" animBg="1"/>
      <p:bldP spid="3" grpId="0"/>
      <p:bldP spid="2" grpId="0" animBg="1"/>
      <p:bldP spid="1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463481" y="188640"/>
            <a:ext cx="6180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Generating a reference for identification</a:t>
            </a:r>
          </a:p>
        </p:txBody>
      </p:sp>
      <p:sp>
        <p:nvSpPr>
          <p:cNvPr id="742" name="TextBox 741"/>
          <p:cNvSpPr txBox="1"/>
          <p:nvPr/>
        </p:nvSpPr>
        <p:spPr>
          <a:xfrm>
            <a:off x="183958" y="1227300"/>
            <a:ext cx="8852537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We can use a synthetic standard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 spectrum for the spectral library in SRM: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lvl="1"/>
            <a:endParaRPr lang="en-US" dirty="0" smtClean="0">
              <a:cs typeface="Arial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US" sz="2000" dirty="0"/>
              <a:t>SRM triggered MS2 on QTRAP: if a product ion is monitored above a </a:t>
            </a:r>
            <a:r>
              <a:rPr lang="en-US" sz="2000" dirty="0" smtClean="0"/>
              <a:t>threshold</a:t>
            </a:r>
            <a:r>
              <a:rPr lang="en-US" sz="2000" dirty="0"/>
              <a:t>, switch to Enhanced Product Ion (switch Q3 to LIT, acquire </a:t>
            </a:r>
            <a:r>
              <a:rPr lang="en-US" sz="2000" dirty="0" smtClean="0"/>
              <a:t>full fragment </a:t>
            </a:r>
            <a:r>
              <a:rPr lang="en-US" sz="2000" dirty="0"/>
              <a:t>scan).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assay generation (using synthetic standards).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1600" dirty="0"/>
              <a:t>http://</a:t>
            </a:r>
            <a:r>
              <a:rPr lang="en-US" sz="1600" dirty="0" smtClean="0"/>
              <a:t>targetedproteomics.ethz.ch/downloads.html (tutorials 2013)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validation (of any endogenous peptide peak).</a:t>
            </a:r>
          </a:p>
          <a:p>
            <a:pPr lvl="1"/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/>
              <a:t>Targeted MS2: SRM triggered MS2 as well as PRM. In both modes, one can view the peptide MS/MS events using Skyline.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95222" y="2096852"/>
            <a:ext cx="1196859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MS/MS search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923928" y="2348880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263574" y="2096852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spectrum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35382" y="2096852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Library building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83768" y="2096852"/>
            <a:ext cx="1368152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Data conversation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5364088" y="2348880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092280" y="2348880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339752" y="2348880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7455" y="6559460"/>
            <a:ext cx="881848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>
                <a:latin typeface="Arial"/>
                <a:cs typeface="Arial"/>
              </a:rPr>
              <a:t>Picotti, P., </a:t>
            </a:r>
            <a:r>
              <a:rPr lang="en-GB" sz="1050" dirty="0" smtClean="0">
                <a:latin typeface="Arial"/>
                <a:cs typeface="Arial"/>
              </a:rPr>
              <a:t>et al. </a:t>
            </a:r>
            <a:r>
              <a:rPr lang="en-GB" sz="1050" dirty="0">
                <a:latin typeface="Arial"/>
                <a:cs typeface="Arial"/>
              </a:rPr>
              <a:t>(2010). High-throughput generation of selected reaction-monitoring assays for proteins and proteomes. </a:t>
            </a:r>
            <a:r>
              <a:rPr lang="en-GB" sz="1050" dirty="0" smtClean="0">
                <a:latin typeface="Arial"/>
                <a:cs typeface="Arial"/>
              </a:rPr>
              <a:t>Nat </a:t>
            </a:r>
            <a:r>
              <a:rPr lang="en-GB" sz="1050" dirty="0">
                <a:latin typeface="Arial"/>
                <a:cs typeface="Arial"/>
              </a:rPr>
              <a:t>Methods </a:t>
            </a:r>
            <a:r>
              <a:rPr lang="en-GB" sz="1050" i="1" dirty="0">
                <a:latin typeface="Arial"/>
                <a:cs typeface="Arial"/>
              </a:rPr>
              <a:t>7</a:t>
            </a:r>
            <a:r>
              <a:rPr lang="en-GB" sz="1050" dirty="0">
                <a:latin typeface="Arial"/>
                <a:cs typeface="Arial"/>
              </a:rPr>
              <a:t>, 43–46.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539552" y="2060848"/>
            <a:ext cx="1584176" cy="57606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data ?</a:t>
            </a:r>
            <a:endParaRPr lang="de-CH" dirty="0"/>
          </a:p>
        </p:txBody>
      </p:sp>
      <p:sp>
        <p:nvSpPr>
          <p:cNvPr id="12" name="Rounded Rectangle 11"/>
          <p:cNvSpPr/>
          <p:nvPr/>
        </p:nvSpPr>
        <p:spPr>
          <a:xfrm>
            <a:off x="539552" y="2060848"/>
            <a:ext cx="1584176" cy="576064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triggered MS2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7719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800" b="1" dirty="0" smtClean="0"/>
              <a:t>Isotope Labeled Standards in Skyline</a:t>
            </a:r>
          </a:p>
          <a:p>
            <a:r>
              <a:rPr lang="en-US" sz="2400" dirty="0" smtClean="0"/>
              <a:t>Quick intro with Brendan MacLean</a:t>
            </a:r>
          </a:p>
          <a:p>
            <a:r>
              <a:rPr lang="en-US" sz="2400" dirty="0" smtClean="0"/>
              <a:t>with Ariel </a:t>
            </a:r>
            <a:r>
              <a:rPr lang="en-US" sz="2400" dirty="0" err="1" smtClean="0"/>
              <a:t>Bensimon</a:t>
            </a:r>
            <a:endParaRPr lang="en-US" sz="2400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with Tina Ludwig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96013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908720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SRM trig-MS2 files: Enable the Full-scan Enable ID matching in the view</a:t>
            </a:r>
          </a:p>
          <a:p>
            <a:r>
              <a:rPr lang="en-US" dirty="0" smtClean="0"/>
              <a:t>Note: for PRM the parameters are different (webinar 3)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95" t="13864" r="12546" b="5902"/>
          <a:stretch/>
        </p:blipFill>
        <p:spPr bwMode="auto">
          <a:xfrm>
            <a:off x="3635896" y="1628800"/>
            <a:ext cx="5436096" cy="432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64" y="1628800"/>
            <a:ext cx="3024336" cy="4517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3481" y="188640"/>
            <a:ext cx="3731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Targeted MS2 in Skyline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80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3481" y="188640"/>
            <a:ext cx="37317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Targeted MS2 in Skyline</a:t>
            </a:r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1587278"/>
            <a:ext cx="469240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889" y="1556792"/>
            <a:ext cx="4720428" cy="3256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27584" y="5898758"/>
            <a:ext cx="633670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600" dirty="0"/>
              <a:t>https://</a:t>
            </a:r>
            <a:r>
              <a:rPr lang="de-CH" sz="1600" b="1" dirty="0"/>
              <a:t>skyline</a:t>
            </a:r>
            <a:r>
              <a:rPr lang="de-CH" sz="1600" dirty="0"/>
              <a:t>.gs.washington.edu/labkey/tutorial_</a:t>
            </a:r>
            <a:r>
              <a:rPr lang="de-CH" sz="1600" b="1" dirty="0"/>
              <a:t>library</a:t>
            </a:r>
            <a:r>
              <a:rPr lang="de-CH" sz="1600" dirty="0"/>
              <a:t>_</a:t>
            </a:r>
            <a:r>
              <a:rPr lang="de-CH" sz="1600" b="1" dirty="0"/>
              <a:t>explorer</a:t>
            </a:r>
            <a:r>
              <a:rPr lang="de-CH" sz="1600" dirty="0"/>
              <a:t>.url</a:t>
            </a:r>
          </a:p>
        </p:txBody>
      </p:sp>
      <p:sp>
        <p:nvSpPr>
          <p:cNvPr id="3" name="Rectangle 2"/>
          <p:cNvSpPr/>
          <p:nvPr/>
        </p:nvSpPr>
        <p:spPr>
          <a:xfrm>
            <a:off x="471622" y="5229200"/>
            <a:ext cx="82048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When working with </a:t>
            </a:r>
            <a:r>
              <a:rPr lang="en-US" dirty="0" err="1" smtClean="0"/>
              <a:t>with</a:t>
            </a:r>
            <a:r>
              <a:rPr lang="en-US" dirty="0" smtClean="0"/>
              <a:t> synthetic standards  for assay generation : ensure the quality of your spectra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9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463481" y="188640"/>
            <a:ext cx="6180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Generating a reference for identification</a:t>
            </a:r>
          </a:p>
        </p:txBody>
      </p:sp>
      <p:sp>
        <p:nvSpPr>
          <p:cNvPr id="742" name="TextBox 741"/>
          <p:cNvSpPr txBox="1"/>
          <p:nvPr/>
        </p:nvSpPr>
        <p:spPr>
          <a:xfrm>
            <a:off x="183960" y="1052736"/>
            <a:ext cx="6260248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We can use a synthetic standard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 for the </a:t>
            </a:r>
            <a:r>
              <a:rPr lang="en-US" sz="2000" u="sng" dirty="0" smtClean="0">
                <a:cs typeface="Arial"/>
              </a:rPr>
              <a:t>chromatogram</a:t>
            </a:r>
            <a:r>
              <a:rPr lang="en-US" sz="2000" dirty="0" smtClean="0">
                <a:cs typeface="Arial"/>
              </a:rPr>
              <a:t> library: heavy or light standard; peptide or protein standard.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Notes: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In SRM: you would need to measure all the desired transitions</a:t>
            </a:r>
            <a:r>
              <a:rPr lang="en-US" dirty="0" smtClean="0">
                <a:cs typeface="Arial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You will still get a </a:t>
            </a:r>
            <a:r>
              <a:rPr lang="en-US" dirty="0" err="1" smtClean="0">
                <a:cs typeface="Arial"/>
              </a:rPr>
              <a:t>dotp</a:t>
            </a:r>
            <a:r>
              <a:rPr lang="en-US" dirty="0" smtClean="0">
                <a:cs typeface="Arial"/>
              </a:rPr>
              <a:t> from a chromatogram library.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Ensure similarity in MS </a:t>
            </a:r>
            <a:r>
              <a:rPr lang="en-US" dirty="0">
                <a:cs typeface="Arial"/>
              </a:rPr>
              <a:t>setup (CE </a:t>
            </a:r>
            <a:r>
              <a:rPr lang="en-US" dirty="0" err="1">
                <a:cs typeface="Arial"/>
              </a:rPr>
              <a:t>etc</a:t>
            </a:r>
            <a:r>
              <a:rPr lang="en-US" dirty="0" smtClean="0">
                <a:cs typeface="Arial"/>
              </a:rPr>
              <a:t>).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23528" y="2204864"/>
            <a:ext cx="1512168" cy="2880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PRM data</a:t>
            </a:r>
            <a:endParaRPr lang="de-CH" dirty="0"/>
          </a:p>
        </p:txBody>
      </p:sp>
      <p:sp>
        <p:nvSpPr>
          <p:cNvPr id="12" name="Rounded Rectangle 11"/>
          <p:cNvSpPr/>
          <p:nvPr/>
        </p:nvSpPr>
        <p:spPr>
          <a:xfrm>
            <a:off x="323528" y="2564904"/>
            <a:ext cx="1512168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data</a:t>
            </a:r>
            <a:endParaRPr lang="de-CH" dirty="0"/>
          </a:p>
        </p:txBody>
      </p:sp>
      <p:sp>
        <p:nvSpPr>
          <p:cNvPr id="6" name="Right Brace 5"/>
          <p:cNvSpPr/>
          <p:nvPr/>
        </p:nvSpPr>
        <p:spPr>
          <a:xfrm>
            <a:off x="2051720" y="2204864"/>
            <a:ext cx="360040" cy="72008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tangle 17"/>
          <p:cNvSpPr/>
          <p:nvPr/>
        </p:nvSpPr>
        <p:spPr>
          <a:xfrm>
            <a:off x="4283968" y="2312876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chromatogram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555776" y="2312876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Library building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112674" y="2564904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9524" y="1124744"/>
            <a:ext cx="1656184" cy="2733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7668344" y="908720"/>
            <a:ext cx="838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solidFill>
                  <a:schemeClr val="accent1">
                    <a:lumMod val="75000"/>
                  </a:schemeClr>
                </a:solidFill>
              </a:rPr>
              <a:t>All </a:t>
            </a:r>
            <a:r>
              <a:rPr lang="en-US" sz="900" i="1" dirty="0" err="1" smtClean="0">
                <a:solidFill>
                  <a:schemeClr val="accent1">
                    <a:lumMod val="75000"/>
                  </a:schemeClr>
                </a:solidFill>
              </a:rPr>
              <a:t>b,y</a:t>
            </a:r>
            <a:r>
              <a:rPr lang="en-US" sz="900" i="1" dirty="0" smtClean="0">
                <a:solidFill>
                  <a:schemeClr val="accent1">
                    <a:lumMod val="75000"/>
                  </a:schemeClr>
                </a:solidFill>
              </a:rPr>
              <a:t> ions</a:t>
            </a:r>
            <a:endParaRPr lang="de-CH" sz="9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955" y="3140968"/>
            <a:ext cx="2162997" cy="81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55114" y="3324186"/>
            <a:ext cx="188737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Webinar 11; Tutorial (chromatogram libraries) </a:t>
            </a:r>
            <a:endParaRPr lang="de-CH" sz="1400" i="1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0312" y="4508607"/>
            <a:ext cx="2940799" cy="215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616791" y="4073943"/>
            <a:ext cx="818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Dotp</a:t>
            </a:r>
            <a:r>
              <a:rPr lang="en-US" sz="1600" dirty="0" smtClean="0"/>
              <a:t>: 0.95</a:t>
            </a:r>
            <a:endParaRPr lang="de-CH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8202639" y="4062850"/>
            <a:ext cx="818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Dotp</a:t>
            </a:r>
            <a:r>
              <a:rPr lang="en-US" sz="1600" dirty="0" smtClean="0"/>
              <a:t>: 0.85</a:t>
            </a:r>
            <a:endParaRPr lang="de-CH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512856" y="6597352"/>
            <a:ext cx="2523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solidFill>
                  <a:schemeClr val="accent1"/>
                </a:solidFill>
              </a:rPr>
              <a:t>Same peptide with different CEs</a:t>
            </a:r>
            <a:endParaRPr lang="de-CH" sz="1400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49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15" grpId="0"/>
      <p:bldP spid="16" grpId="0"/>
      <p:bldP spid="1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312482" y="188640"/>
            <a:ext cx="58767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FFFF"/>
                </a:solidFill>
              </a:rPr>
              <a:t>Criteria for reliable peak identification</a:t>
            </a:r>
          </a:p>
        </p:txBody>
      </p:sp>
      <p:grpSp>
        <p:nvGrpSpPr>
          <p:cNvPr id="54" name="Gruppierung 53"/>
          <p:cNvGrpSpPr/>
          <p:nvPr/>
        </p:nvGrpSpPr>
        <p:grpSpPr>
          <a:xfrm>
            <a:off x="6098232" y="980728"/>
            <a:ext cx="2590800" cy="2114490"/>
            <a:chOff x="457200" y="1314510"/>
            <a:chExt cx="2590800" cy="2114490"/>
          </a:xfrm>
        </p:grpSpPr>
        <p:sp>
          <p:nvSpPr>
            <p:cNvPr id="47" name="Abgerundetes Rechteck 46"/>
            <p:cNvSpPr/>
            <p:nvPr/>
          </p:nvSpPr>
          <p:spPr>
            <a:xfrm>
              <a:off x="457200" y="131451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feld 2"/>
            <p:cNvSpPr txBox="1"/>
            <p:nvPr/>
          </p:nvSpPr>
          <p:spPr>
            <a:xfrm>
              <a:off x="990600" y="1414046"/>
              <a:ext cx="1505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smtClean="0"/>
                <a:t>3. Signal intensity</a:t>
              </a:r>
            </a:p>
          </p:txBody>
        </p:sp>
        <p:pic>
          <p:nvPicPr>
            <p:cNvPr id="7" name="Bild 6" descr="Picture 9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9668" y="1752600"/>
              <a:ext cx="2099732" cy="1454410"/>
            </a:xfrm>
            <a:prstGeom prst="rect">
              <a:avLst/>
            </a:prstGeom>
          </p:spPr>
        </p:pic>
        <p:sp>
          <p:nvSpPr>
            <p:cNvPr id="35" name="Textfeld 34"/>
            <p:cNvSpPr txBox="1"/>
            <p:nvPr/>
          </p:nvSpPr>
          <p:spPr>
            <a:xfrm>
              <a:off x="2221599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1" name="Textfeld 40"/>
            <p:cNvSpPr txBox="1"/>
            <p:nvPr/>
          </p:nvSpPr>
          <p:spPr>
            <a:xfrm rot="16200000">
              <a:off x="3544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3" name="Gruppierung 52"/>
          <p:cNvGrpSpPr/>
          <p:nvPr/>
        </p:nvGrpSpPr>
        <p:grpSpPr>
          <a:xfrm>
            <a:off x="457200" y="980728"/>
            <a:ext cx="2821632" cy="2114490"/>
            <a:chOff x="228600" y="1314510"/>
            <a:chExt cx="2821632" cy="2114490"/>
          </a:xfrm>
        </p:grpSpPr>
        <p:sp>
          <p:nvSpPr>
            <p:cNvPr id="48" name="Abgerundetes Rechteck 47"/>
            <p:cNvSpPr/>
            <p:nvPr/>
          </p:nvSpPr>
          <p:spPr>
            <a:xfrm>
              <a:off x="228600" y="131451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hteck 7"/>
            <p:cNvSpPr/>
            <p:nvPr/>
          </p:nvSpPr>
          <p:spPr>
            <a:xfrm>
              <a:off x="992832" y="1414046"/>
              <a:ext cx="2057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1. Co-elution</a:t>
              </a:r>
            </a:p>
          </p:txBody>
        </p:sp>
        <p:pic>
          <p:nvPicPr>
            <p:cNvPr id="14" name="Bild 13" descr="Picture 11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1832" y="1752600"/>
              <a:ext cx="1828799" cy="1454410"/>
            </a:xfrm>
            <a:prstGeom prst="rect">
              <a:avLst/>
            </a:prstGeom>
          </p:spPr>
        </p:pic>
        <p:sp>
          <p:nvSpPr>
            <p:cNvPr id="36" name="Textfeld 35"/>
            <p:cNvSpPr txBox="1"/>
            <p:nvPr/>
          </p:nvSpPr>
          <p:spPr>
            <a:xfrm>
              <a:off x="1831032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2" name="Textfeld 41"/>
            <p:cNvSpPr txBox="1"/>
            <p:nvPr/>
          </p:nvSpPr>
          <p:spPr>
            <a:xfrm rot="16200000">
              <a:off x="2020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5" name="Gruppierung 54"/>
          <p:cNvGrpSpPr/>
          <p:nvPr/>
        </p:nvGrpSpPr>
        <p:grpSpPr>
          <a:xfrm>
            <a:off x="3252284" y="980728"/>
            <a:ext cx="2743200" cy="2114490"/>
            <a:chOff x="6096000" y="1295400"/>
            <a:chExt cx="2743200" cy="2114490"/>
          </a:xfrm>
        </p:grpSpPr>
        <p:sp>
          <p:nvSpPr>
            <p:cNvPr id="49" name="Abgerundetes Rechteck 48"/>
            <p:cNvSpPr/>
            <p:nvPr/>
          </p:nvSpPr>
          <p:spPr>
            <a:xfrm>
              <a:off x="6096000" y="1295400"/>
              <a:ext cx="2590800" cy="2114490"/>
            </a:xfrm>
            <a:prstGeom prst="round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hteck 8"/>
            <p:cNvSpPr/>
            <p:nvPr/>
          </p:nvSpPr>
          <p:spPr>
            <a:xfrm>
              <a:off x="6781800" y="1414046"/>
              <a:ext cx="20574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dirty="0" smtClean="0"/>
                <a:t>2. Peak shape</a:t>
              </a:r>
            </a:p>
          </p:txBody>
        </p:sp>
        <p:pic>
          <p:nvPicPr>
            <p:cNvPr id="13" name="Bild 12" descr="Picture 10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477000" y="1752600"/>
              <a:ext cx="1828800" cy="1454410"/>
            </a:xfrm>
            <a:prstGeom prst="rect">
              <a:avLst/>
            </a:prstGeom>
          </p:spPr>
        </p:pic>
        <p:sp>
          <p:nvSpPr>
            <p:cNvPr id="37" name="Textfeld 36"/>
            <p:cNvSpPr txBox="1"/>
            <p:nvPr/>
          </p:nvSpPr>
          <p:spPr>
            <a:xfrm>
              <a:off x="7707999" y="3124200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3" name="Textfeld 42"/>
            <p:cNvSpPr txBox="1"/>
            <p:nvPr/>
          </p:nvSpPr>
          <p:spPr>
            <a:xfrm rot="16200000">
              <a:off x="6069449" y="1855352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6" name="Gruppierung 55"/>
          <p:cNvGrpSpPr/>
          <p:nvPr/>
        </p:nvGrpSpPr>
        <p:grpSpPr>
          <a:xfrm>
            <a:off x="6096000" y="3331021"/>
            <a:ext cx="2590800" cy="2892623"/>
            <a:chOff x="457200" y="3657599"/>
            <a:chExt cx="2590800" cy="2892623"/>
          </a:xfrm>
        </p:grpSpPr>
        <p:sp>
          <p:nvSpPr>
            <p:cNvPr id="50" name="Abgerundetes Rechteck 49"/>
            <p:cNvSpPr/>
            <p:nvPr/>
          </p:nvSpPr>
          <p:spPr>
            <a:xfrm>
              <a:off x="457200" y="3657599"/>
              <a:ext cx="2590800" cy="289262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hteck 9"/>
            <p:cNvSpPr/>
            <p:nvPr/>
          </p:nvSpPr>
          <p:spPr>
            <a:xfrm>
              <a:off x="605255" y="3657600"/>
              <a:ext cx="2239638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6. Correlation with </a:t>
              </a:r>
            </a:p>
            <a:p>
              <a:pPr algn="ctr"/>
              <a:r>
                <a:rPr lang="en-US" sz="1400" b="1" dirty="0" smtClean="0"/>
                <a:t>heavy-labeled standard</a:t>
              </a:r>
            </a:p>
            <a:p>
              <a:pPr algn="ctr"/>
              <a:r>
                <a:rPr lang="en-US" sz="1400" b="1" dirty="0" smtClean="0"/>
                <a:t>	</a:t>
              </a:r>
            </a:p>
          </p:txBody>
        </p:sp>
        <p:pic>
          <p:nvPicPr>
            <p:cNvPr id="15" name="Bild 14" descr="Picture 1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5800" y="4419600"/>
              <a:ext cx="987329" cy="788342"/>
            </a:xfrm>
            <a:prstGeom prst="rect">
              <a:avLst/>
            </a:prstGeom>
          </p:spPr>
        </p:pic>
        <p:pic>
          <p:nvPicPr>
            <p:cNvPr id="16" name="Bild 15" descr="Picture 14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825530" y="4419600"/>
              <a:ext cx="987329" cy="788342"/>
            </a:xfrm>
            <a:prstGeom prst="rect">
              <a:avLst/>
            </a:prstGeom>
          </p:spPr>
        </p:pic>
        <p:sp>
          <p:nvSpPr>
            <p:cNvPr id="17" name="Textfeld 16"/>
            <p:cNvSpPr txBox="1"/>
            <p:nvPr/>
          </p:nvSpPr>
          <p:spPr>
            <a:xfrm>
              <a:off x="934243" y="4188023"/>
              <a:ext cx="815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light</a:t>
              </a:r>
              <a:endParaRPr lang="en-US" sz="1400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2054129" y="4188023"/>
              <a:ext cx="6909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/>
                <a:t>heavy</a:t>
              </a:r>
              <a:endParaRPr lang="en-US" sz="1400"/>
            </a:p>
          </p:txBody>
        </p:sp>
        <p:pic>
          <p:nvPicPr>
            <p:cNvPr id="19" name="Bild 18" descr="Picture 15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85393" y="5281166"/>
              <a:ext cx="1574450" cy="1041202"/>
            </a:xfrm>
            <a:prstGeom prst="rect">
              <a:avLst/>
            </a:prstGeom>
          </p:spPr>
        </p:pic>
        <p:sp>
          <p:nvSpPr>
            <p:cNvPr id="20" name="Textfeld 19"/>
            <p:cNvSpPr txBox="1"/>
            <p:nvPr/>
          </p:nvSpPr>
          <p:spPr>
            <a:xfrm>
              <a:off x="2153443" y="5484366"/>
              <a:ext cx="815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</a:rPr>
                <a:t>light</a:t>
              </a:r>
              <a:endParaRPr lang="en-US" sz="1400">
                <a:solidFill>
                  <a:srgbClr val="FF0000"/>
                </a:solidFill>
              </a:endParaRPr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2153946" y="5712966"/>
              <a:ext cx="6909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0000FF"/>
                  </a:solidFill>
                </a:rPr>
                <a:t>heavy</a:t>
              </a:r>
              <a:endParaRPr lang="en-US" sz="1400">
                <a:solidFill>
                  <a:srgbClr val="0000FF"/>
                </a:solidFill>
              </a:endParaRPr>
            </a:p>
          </p:txBody>
        </p:sp>
        <p:sp>
          <p:nvSpPr>
            <p:cNvPr id="39" name="Textfeld 38"/>
            <p:cNvSpPr txBox="1"/>
            <p:nvPr/>
          </p:nvSpPr>
          <p:spPr>
            <a:xfrm>
              <a:off x="1989728" y="6246168"/>
              <a:ext cx="67400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time (min)</a:t>
              </a:r>
              <a:endParaRPr lang="en-US" sz="900"/>
            </a:p>
          </p:txBody>
        </p:sp>
        <p:sp>
          <p:nvSpPr>
            <p:cNvPr id="44" name="Textfeld 43"/>
            <p:cNvSpPr txBox="1"/>
            <p:nvPr/>
          </p:nvSpPr>
          <p:spPr>
            <a:xfrm rot="16200000">
              <a:off x="579778" y="5379184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7" name="Gruppierung 56"/>
          <p:cNvGrpSpPr/>
          <p:nvPr/>
        </p:nvGrpSpPr>
        <p:grpSpPr>
          <a:xfrm>
            <a:off x="421085" y="3331021"/>
            <a:ext cx="2590800" cy="2915482"/>
            <a:chOff x="421085" y="3664803"/>
            <a:chExt cx="2590800" cy="2915482"/>
          </a:xfrm>
        </p:grpSpPr>
        <p:sp>
          <p:nvSpPr>
            <p:cNvPr id="51" name="Abgerundetes Rechteck 50"/>
            <p:cNvSpPr/>
            <p:nvPr/>
          </p:nvSpPr>
          <p:spPr>
            <a:xfrm>
              <a:off x="421085" y="3687662"/>
              <a:ext cx="2590800" cy="2892623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97285" y="3664803"/>
              <a:ext cx="251460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4. Correlation peak </a:t>
              </a:r>
            </a:p>
            <a:p>
              <a:pPr algn="ctr"/>
              <a:r>
                <a:rPr lang="en-US" sz="1400" b="1" dirty="0" smtClean="0"/>
                <a:t>intensities to library spectrum</a:t>
              </a:r>
            </a:p>
          </p:txBody>
        </p:sp>
        <p:pic>
          <p:nvPicPr>
            <p:cNvPr id="23" name="Bild 22" descr="Picture 18.png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35637" y="5105400"/>
              <a:ext cx="1783975" cy="1252177"/>
            </a:xfrm>
            <a:prstGeom prst="rect">
              <a:avLst/>
            </a:prstGeom>
          </p:spPr>
        </p:pic>
        <p:pic>
          <p:nvPicPr>
            <p:cNvPr id="24" name="Bild 23" descr="Picture 1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83085" y="4353041"/>
              <a:ext cx="987329" cy="676159"/>
            </a:xfrm>
            <a:prstGeom prst="rect">
              <a:avLst/>
            </a:prstGeom>
          </p:spPr>
        </p:pic>
        <p:sp>
          <p:nvSpPr>
            <p:cNvPr id="25" name="Rechteck 24"/>
            <p:cNvSpPr/>
            <p:nvPr/>
          </p:nvSpPr>
          <p:spPr>
            <a:xfrm>
              <a:off x="1400412" y="5210174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hteck 25"/>
            <p:cNvSpPr/>
            <p:nvPr/>
          </p:nvSpPr>
          <p:spPr>
            <a:xfrm>
              <a:off x="1978262" y="5568950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hteck 26"/>
            <p:cNvSpPr/>
            <p:nvPr/>
          </p:nvSpPr>
          <p:spPr>
            <a:xfrm>
              <a:off x="2292491" y="5957887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     </a:t>
              </a:r>
              <a:endParaRPr lang="en-US"/>
            </a:p>
          </p:txBody>
        </p:sp>
        <p:sp>
          <p:nvSpPr>
            <p:cNvPr id="28" name="Rechteck 27"/>
            <p:cNvSpPr/>
            <p:nvPr/>
          </p:nvSpPr>
          <p:spPr>
            <a:xfrm>
              <a:off x="1619583" y="5959475"/>
              <a:ext cx="304800" cy="123826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feld 28"/>
            <p:cNvSpPr txBox="1"/>
            <p:nvPr/>
          </p:nvSpPr>
          <p:spPr>
            <a:xfrm>
              <a:off x="1419996" y="5065265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chemeClr val="accent6"/>
                  </a:solidFill>
                </a:rPr>
                <a:t>y6</a:t>
              </a:r>
            </a:p>
            <a:p>
              <a:endParaRPr lang="en-US" sz="1200" b="1">
                <a:solidFill>
                  <a:schemeClr val="accent6"/>
                </a:solidFill>
              </a:endParaRPr>
            </a:p>
          </p:txBody>
        </p:sp>
        <p:sp>
          <p:nvSpPr>
            <p:cNvPr id="30" name="Textfeld 29"/>
            <p:cNvSpPr txBox="1"/>
            <p:nvPr/>
          </p:nvSpPr>
          <p:spPr>
            <a:xfrm>
              <a:off x="1962140" y="5433367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chemeClr val="accent4"/>
                  </a:solidFill>
                </a:rPr>
                <a:t>y9</a:t>
              </a:r>
            </a:p>
            <a:p>
              <a:endParaRPr lang="en-US" sz="1200" b="1">
                <a:solidFill>
                  <a:schemeClr val="accent4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1607760" y="5842942"/>
              <a:ext cx="3483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FF0000"/>
                  </a:solidFill>
                </a:rPr>
                <a:t>y7</a:t>
              </a:r>
            </a:p>
            <a:p>
              <a:endParaRPr lang="en-US" sz="1200" b="1">
                <a:solidFill>
                  <a:srgbClr val="FF0000"/>
                </a:solidFill>
              </a:endParaRPr>
            </a:p>
          </p:txBody>
        </p:sp>
        <p:sp>
          <p:nvSpPr>
            <p:cNvPr id="32" name="Textfeld 31"/>
            <p:cNvSpPr txBox="1"/>
            <p:nvPr/>
          </p:nvSpPr>
          <p:spPr>
            <a:xfrm>
              <a:off x="2278763" y="5856932"/>
              <a:ext cx="4283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solidFill>
                    <a:srgbClr val="0000FF"/>
                  </a:solidFill>
                </a:rPr>
                <a:t>y11</a:t>
              </a:r>
            </a:p>
            <a:p>
              <a:endParaRPr lang="en-US" sz="1200" b="1">
                <a:solidFill>
                  <a:srgbClr val="0000FF"/>
                </a:solidFill>
              </a:endParaRPr>
            </a:p>
          </p:txBody>
        </p:sp>
        <p:sp>
          <p:nvSpPr>
            <p:cNvPr id="40" name="Textfeld 39"/>
            <p:cNvSpPr txBox="1"/>
            <p:nvPr/>
          </p:nvSpPr>
          <p:spPr>
            <a:xfrm>
              <a:off x="2340052" y="6248400"/>
              <a:ext cx="36703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m/z</a:t>
              </a:r>
              <a:endParaRPr lang="en-US" sz="900"/>
            </a:p>
          </p:txBody>
        </p:sp>
        <p:sp>
          <p:nvSpPr>
            <p:cNvPr id="45" name="Textfeld 44"/>
            <p:cNvSpPr txBox="1"/>
            <p:nvPr/>
          </p:nvSpPr>
          <p:spPr>
            <a:xfrm rot="16200000">
              <a:off x="425854" y="5229016"/>
              <a:ext cx="58873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smtClean="0"/>
                <a:t>intensity</a:t>
              </a:r>
              <a:endParaRPr lang="en-US" sz="900"/>
            </a:p>
          </p:txBody>
        </p:sp>
      </p:grpSp>
      <p:grpSp>
        <p:nvGrpSpPr>
          <p:cNvPr id="59" name="Gruppierung 58"/>
          <p:cNvGrpSpPr/>
          <p:nvPr/>
        </p:nvGrpSpPr>
        <p:grpSpPr>
          <a:xfrm>
            <a:off x="3011885" y="3323817"/>
            <a:ext cx="3084115" cy="2922686"/>
            <a:chOff x="3011885" y="3657599"/>
            <a:chExt cx="3084115" cy="2892623"/>
          </a:xfrm>
        </p:grpSpPr>
        <p:grpSp>
          <p:nvGrpSpPr>
            <p:cNvPr id="58" name="Gruppierung 57"/>
            <p:cNvGrpSpPr/>
            <p:nvPr/>
          </p:nvGrpSpPr>
          <p:grpSpPr>
            <a:xfrm>
              <a:off x="3238253" y="3657599"/>
              <a:ext cx="2595264" cy="2892623"/>
              <a:chOff x="3238253" y="3657599"/>
              <a:chExt cx="2595264" cy="2892623"/>
            </a:xfrm>
          </p:grpSpPr>
          <p:sp>
            <p:nvSpPr>
              <p:cNvPr id="52" name="Abgerundetes Rechteck 51"/>
              <p:cNvSpPr/>
              <p:nvPr/>
            </p:nvSpPr>
            <p:spPr>
              <a:xfrm>
                <a:off x="3242717" y="3657599"/>
                <a:ext cx="2590800" cy="2892623"/>
              </a:xfrm>
              <a:prstGeom prst="roundRect">
                <a:avLst/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4" name="Bild 33" descr="Picture 19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18285" y="4490393"/>
                <a:ext cx="2286000" cy="1586168"/>
              </a:xfrm>
              <a:prstGeom prst="rect">
                <a:avLst/>
              </a:prstGeom>
            </p:spPr>
          </p:pic>
          <p:sp>
            <p:nvSpPr>
              <p:cNvPr id="38" name="Textfeld 37"/>
              <p:cNvSpPr txBox="1"/>
              <p:nvPr/>
            </p:nvSpPr>
            <p:spPr>
              <a:xfrm>
                <a:off x="5157284" y="6017568"/>
                <a:ext cx="674001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smtClean="0"/>
                  <a:t>time (min)</a:t>
                </a:r>
                <a:endParaRPr lang="en-US" sz="900"/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 rot="16200000">
                <a:off x="3059301" y="4593145"/>
                <a:ext cx="588735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smtClean="0"/>
                  <a:t>intensity</a:t>
                </a:r>
                <a:endParaRPr lang="en-US" sz="900"/>
              </a:p>
            </p:txBody>
          </p:sp>
        </p:grpSp>
        <p:sp>
          <p:nvSpPr>
            <p:cNvPr id="12" name="Rechteck 11"/>
            <p:cNvSpPr/>
            <p:nvPr/>
          </p:nvSpPr>
          <p:spPr>
            <a:xfrm>
              <a:off x="3011885" y="3657600"/>
              <a:ext cx="308411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dirty="0" smtClean="0"/>
                <a:t>5. Correlation retention time</a:t>
              </a:r>
            </a:p>
            <a:p>
              <a:pPr algn="ctr"/>
              <a:r>
                <a:rPr lang="en-US" sz="1400" b="1" dirty="0" smtClean="0"/>
                <a:t>    (empiric or predicted*)</a:t>
              </a:r>
              <a:endParaRPr lang="en-US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0603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4323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View individual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  <a:cs typeface="Arial"/>
              </a:rPr>
              <a:t>precurosors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09" y="1572344"/>
            <a:ext cx="4256783" cy="466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00336"/>
            <a:ext cx="4278216" cy="4736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043444"/>
            <a:ext cx="844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33CC"/>
                </a:solidFill>
              </a:rPr>
              <a:t>light</a:t>
            </a:r>
            <a:endParaRPr lang="de-CH" sz="2800" b="1" dirty="0">
              <a:solidFill>
                <a:srgbClr val="0033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2240" y="1052736"/>
            <a:ext cx="1073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heavy</a:t>
            </a:r>
            <a:endParaRPr lang="de-CH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23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17382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View pairs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5156564" cy="5667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38254" y="2302434"/>
            <a:ext cx="1224136" cy="288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8" name="Rectangle 7"/>
          <p:cNvSpPr/>
          <p:nvPr/>
        </p:nvSpPr>
        <p:spPr>
          <a:xfrm>
            <a:off x="3491880" y="980728"/>
            <a:ext cx="1800200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ectangle 8"/>
          <p:cNvSpPr/>
          <p:nvPr/>
        </p:nvSpPr>
        <p:spPr>
          <a:xfrm rot="16200000">
            <a:off x="2447764" y="3681028"/>
            <a:ext cx="1800200" cy="43204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extBox 1"/>
          <p:cNvSpPr txBox="1"/>
          <p:nvPr/>
        </p:nvSpPr>
        <p:spPr>
          <a:xfrm>
            <a:off x="6013663" y="2996952"/>
            <a:ext cx="277672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View:</a:t>
            </a:r>
          </a:p>
          <a:p>
            <a:r>
              <a:rPr lang="en-US" sz="1600" dirty="0" smtClean="0"/>
              <a:t>Total sum, no transition info</a:t>
            </a:r>
          </a:p>
          <a:p>
            <a:r>
              <a:rPr lang="en-US" sz="1600" dirty="0" smtClean="0"/>
              <a:t>Same </a:t>
            </a:r>
            <a:r>
              <a:rPr lang="en-US" sz="1600" dirty="0" err="1" smtClean="0"/>
              <a:t>boundries</a:t>
            </a:r>
            <a:endParaRPr lang="en-US" sz="16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6012160" y="4150821"/>
            <a:ext cx="245883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cs typeface="Arial"/>
              </a:rPr>
              <a:t>These </a:t>
            </a:r>
            <a:r>
              <a:rPr lang="en-US" sz="1600" b="1" dirty="0">
                <a:cs typeface="Arial"/>
              </a:rPr>
              <a:t>heavy</a:t>
            </a:r>
            <a:r>
              <a:rPr lang="en-US" sz="1600" dirty="0">
                <a:cs typeface="Arial"/>
              </a:rPr>
              <a:t> references are </a:t>
            </a:r>
            <a:r>
              <a:rPr lang="en-US" sz="1600" b="1" u="sng" dirty="0">
                <a:cs typeface="Arial"/>
              </a:rPr>
              <a:t>chemically identical </a:t>
            </a:r>
            <a:r>
              <a:rPr lang="en-US" sz="1600" dirty="0">
                <a:cs typeface="Arial"/>
              </a:rPr>
              <a:t>to the endogenous (</a:t>
            </a:r>
            <a:r>
              <a:rPr lang="en-US" sz="1600" b="1" dirty="0">
                <a:cs typeface="Arial"/>
              </a:rPr>
              <a:t>light</a:t>
            </a:r>
            <a:r>
              <a:rPr lang="en-US" sz="1600" dirty="0">
                <a:cs typeface="Arial"/>
              </a:rPr>
              <a:t>) </a:t>
            </a:r>
            <a:r>
              <a:rPr lang="en-US" sz="1600" dirty="0" smtClean="0">
                <a:cs typeface="Arial"/>
              </a:rPr>
              <a:t>:</a:t>
            </a:r>
          </a:p>
          <a:p>
            <a:r>
              <a:rPr lang="en-US" sz="1600" dirty="0" smtClean="0">
                <a:cs typeface="Arial"/>
              </a:rPr>
              <a:t>Co-elution</a:t>
            </a:r>
          </a:p>
          <a:p>
            <a:r>
              <a:rPr lang="en-US" sz="1600" dirty="0" smtClean="0">
                <a:cs typeface="Arial"/>
              </a:rPr>
              <a:t>Same peak </a:t>
            </a:r>
            <a:r>
              <a:rPr lang="en-US" sz="1600" dirty="0" err="1" smtClean="0">
                <a:cs typeface="Arial"/>
              </a:rPr>
              <a:t>boundries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155674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17829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Split graph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8" r="53621" b="16276"/>
          <a:stretch/>
        </p:blipFill>
        <p:spPr bwMode="auto">
          <a:xfrm>
            <a:off x="35497" y="1441040"/>
            <a:ext cx="4609418" cy="465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489" y="1008992"/>
            <a:ext cx="2736983" cy="5516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ight Arrow 1"/>
          <p:cNvSpPr/>
          <p:nvPr/>
        </p:nvSpPr>
        <p:spPr>
          <a:xfrm>
            <a:off x="4932040" y="3501008"/>
            <a:ext cx="792088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" name="Rectangle 2"/>
          <p:cNvSpPr/>
          <p:nvPr/>
        </p:nvSpPr>
        <p:spPr>
          <a:xfrm>
            <a:off x="4427984" y="1441040"/>
            <a:ext cx="504056" cy="2996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355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46360"/>
            <a:ext cx="4515977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3724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+mj-lt"/>
                <a:cs typeface="Arial"/>
              </a:rPr>
              <a:t>Dotp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  <a:cs typeface="Arial"/>
              </a:rPr>
              <a:t>rdotp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 with library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220072" y="2636912"/>
            <a:ext cx="1728192" cy="2088232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00664" y="2789312"/>
            <a:ext cx="0" cy="2088232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72472" y="4877544"/>
            <a:ext cx="1575792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356028">
            <a:off x="5500069" y="3088899"/>
            <a:ext cx="123944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Dotp</a:t>
            </a:r>
            <a:r>
              <a:rPr lang="en-US" b="1" dirty="0" smtClean="0">
                <a:solidFill>
                  <a:srgbClr val="FF0000"/>
                </a:solidFill>
              </a:rPr>
              <a:t> : 0.95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4128" y="5003884"/>
            <a:ext cx="118654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Dotp</a:t>
            </a:r>
            <a:r>
              <a:rPr lang="en-US" b="1" dirty="0" smtClean="0">
                <a:solidFill>
                  <a:srgbClr val="FF0000"/>
                </a:solidFill>
              </a:rPr>
              <a:t>: 0.96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19985" y="3622186"/>
            <a:ext cx="148446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Rdotp</a:t>
            </a:r>
            <a:r>
              <a:rPr lang="en-US" b="1" dirty="0" smtClean="0">
                <a:solidFill>
                  <a:srgbClr val="FF0000"/>
                </a:solidFill>
              </a:rPr>
              <a:t>: 1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524" r="58669" b="34830"/>
          <a:stretch/>
        </p:blipFill>
        <p:spPr bwMode="auto">
          <a:xfrm>
            <a:off x="179512" y="1682996"/>
            <a:ext cx="5665954" cy="11699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2663444" y="2106138"/>
            <a:ext cx="1656184" cy="6480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53554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792" y="936104"/>
            <a:ext cx="4604648" cy="52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4234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  <a:latin typeface="+mj-lt"/>
                <a:cs typeface="Arial"/>
              </a:rPr>
              <a:t>Dotp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, </a:t>
            </a:r>
            <a:r>
              <a:rPr lang="en-US" sz="2800" b="1" dirty="0" err="1" smtClean="0">
                <a:solidFill>
                  <a:schemeClr val="bg1"/>
                </a:solidFill>
                <a:latin typeface="+mj-lt"/>
                <a:cs typeface="Arial"/>
              </a:rPr>
              <a:t>rdotp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 without library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220072" y="2636912"/>
            <a:ext cx="1728192" cy="2088232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7100664" y="2789312"/>
            <a:ext cx="0" cy="2088232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5372472" y="4877544"/>
            <a:ext cx="1575792" cy="0"/>
          </a:xfrm>
          <a:prstGeom prst="straightConnector1">
            <a:avLst/>
          </a:prstGeom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 rot="18356028">
            <a:off x="5710863" y="3107748"/>
            <a:ext cx="817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Dotp</a:t>
            </a:r>
            <a:r>
              <a:rPr lang="en-US" b="1" dirty="0" smtClean="0">
                <a:solidFill>
                  <a:srgbClr val="FF0000"/>
                </a:solidFill>
              </a:rPr>
              <a:t> ?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96136" y="4931876"/>
            <a:ext cx="817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Dotp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  <a:endParaRPr lang="de-CH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19985" y="3622186"/>
            <a:ext cx="136403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Rdotp</a:t>
            </a:r>
            <a:r>
              <a:rPr lang="en-US" b="1" dirty="0" smtClean="0">
                <a:solidFill>
                  <a:srgbClr val="FF0000"/>
                </a:solidFill>
              </a:rPr>
              <a:t>: 1</a:t>
            </a:r>
            <a:endParaRPr lang="de-CH" b="1" dirty="0">
              <a:solidFill>
                <a:srgbClr val="FF0000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" t="55267" r="61280" b="34636"/>
          <a:stretch/>
        </p:blipFill>
        <p:spPr bwMode="auto">
          <a:xfrm>
            <a:off x="761891" y="2947023"/>
            <a:ext cx="4458181" cy="135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187624" y="3284984"/>
            <a:ext cx="2736304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9081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712"/>
          <a:stretch/>
        </p:blipFill>
        <p:spPr bwMode="auto">
          <a:xfrm>
            <a:off x="0" y="1268760"/>
            <a:ext cx="4428247" cy="39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48064" y="2276872"/>
            <a:ext cx="2601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 clear peak, A low </a:t>
            </a:r>
            <a:r>
              <a:rPr lang="en-US" i="1" dirty="0" err="1" smtClean="0"/>
              <a:t>dotp</a:t>
            </a:r>
            <a:endParaRPr lang="en-US" i="1" dirty="0" smtClean="0"/>
          </a:p>
          <a:p>
            <a:r>
              <a:rPr lang="en-US" i="1" dirty="0" smtClean="0"/>
              <a:t>Which should we select ?</a:t>
            </a:r>
            <a:endParaRPr lang="de-CH" i="1" dirty="0"/>
          </a:p>
        </p:txBody>
      </p:sp>
    </p:spTree>
    <p:extLst>
      <p:ext uri="{BB962C8B-B14F-4D97-AF65-F5344CB8AC3E}">
        <p14:creationId xmlns:p14="http://schemas.microsoft.com/office/powerpoint/2010/main" val="3739595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563888" y="980728"/>
            <a:ext cx="5832648" cy="5837932"/>
          </a:xfrm>
        </p:spPr>
        <p:txBody>
          <a:bodyPr/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 smtClean="0">
                <a:solidFill>
                  <a:schemeClr val="tx1"/>
                </a:solidFill>
              </a:rPr>
              <a:t>Lecture:</a:t>
            </a:r>
            <a:br>
              <a:rPr lang="en-US" sz="3200" b="1" dirty="0" smtClean="0">
                <a:solidFill>
                  <a:schemeClr val="tx1"/>
                </a:solidFill>
              </a:rPr>
            </a:br>
            <a:r>
              <a:rPr lang="de-CH" sz="4000" b="1" dirty="0"/>
              <a:t>Isotope </a:t>
            </a:r>
            <a:r>
              <a:rPr lang="de-CH" sz="4000" b="1" dirty="0" err="1" smtClean="0"/>
              <a:t>Labeled</a:t>
            </a:r>
            <a:r>
              <a:rPr lang="de-CH" sz="4000" b="1" dirty="0" smtClean="0"/>
              <a:t> </a:t>
            </a:r>
            <a:r>
              <a:rPr lang="de-CH" sz="4000" b="1" dirty="0"/>
              <a:t>Standards in Skyline</a:t>
            </a:r>
            <a:r>
              <a:rPr lang="de-CH" sz="4000" dirty="0"/>
              <a:t> </a:t>
            </a:r>
            <a:r>
              <a:rPr lang="de-CH" sz="4000" dirty="0" smtClean="0"/>
              <a:t/>
            </a:r>
            <a:br>
              <a:rPr lang="de-CH" sz="4000" dirty="0" smtClean="0"/>
            </a:br>
            <a:r>
              <a:rPr lang="de-CH" sz="4000" dirty="0"/>
              <a:t/>
            </a:r>
            <a:br>
              <a:rPr lang="de-CH" sz="4000" dirty="0"/>
            </a:br>
            <a:r>
              <a:rPr lang="en-US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>
                <a:solidFill>
                  <a:schemeClr val="tx1"/>
                </a:solidFill>
              </a:rPr>
              <a:t/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Webinar , 1 December 2015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Christina </a:t>
            </a:r>
            <a:r>
              <a:rPr lang="en-US" sz="2000" b="1" dirty="0">
                <a:solidFill>
                  <a:schemeClr val="tx1"/>
                </a:solidFill>
              </a:rPr>
              <a:t>Ludwig </a:t>
            </a:r>
            <a:r>
              <a:rPr lang="en-US" sz="2000" b="1" dirty="0" smtClean="0">
                <a:solidFill>
                  <a:schemeClr val="tx1"/>
                </a:solidFill>
              </a:rPr>
              <a:t>		Ariel Bensimon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TU Munich</a:t>
            </a:r>
            <a:r>
              <a:rPr lang="en-US" sz="2000" b="1" dirty="0">
                <a:solidFill>
                  <a:schemeClr val="tx1"/>
                </a:solidFill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</a:rPr>
              <a:t>			ETH Zürich </a:t>
            </a:r>
            <a:br>
              <a:rPr lang="en-US" sz="2000" b="1" dirty="0" smtClean="0">
                <a:solidFill>
                  <a:schemeClr val="tx1"/>
                </a:solidFill>
              </a:rPr>
            </a:br>
            <a:r>
              <a:rPr lang="en-US" sz="2000" b="1" dirty="0" smtClean="0">
                <a:solidFill>
                  <a:schemeClr val="tx1"/>
                </a:solidFill>
              </a:rPr>
              <a:t>Germany 				Switzerland </a:t>
            </a:r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endParaRPr lang="de-DE" sz="2000" i="1" dirty="0">
              <a:solidFill>
                <a:schemeClr val="tx1"/>
              </a:solidFill>
              <a:latin typeface="Garamond Premr Pro"/>
              <a:cs typeface="Garamond Premr Pro"/>
            </a:endParaRPr>
          </a:p>
        </p:txBody>
      </p:sp>
      <p:pic>
        <p:nvPicPr>
          <p:cNvPr id="15" name="Picture 14" descr="Logo_SRMcour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506" y="1119460"/>
            <a:ext cx="2295334" cy="4804250"/>
          </a:xfrm>
          <a:prstGeom prst="rect">
            <a:avLst/>
          </a:prstGeom>
        </p:spPr>
      </p:pic>
      <p:sp>
        <p:nvSpPr>
          <p:cNvPr id="3" name="AutoShape 2" descr="Image result for tu munich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5124" name="Picture 4" descr="https://upload.wikimedia.org/wikipedia/commons/thumb/4/4c/TU_Muenchen_Logo.svg/2000px-TU_Muenchen_Logo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877272"/>
            <a:ext cx="2016224" cy="65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riskcenter.ethz.ch/research/future-resilient-systems-project---singapore/_jcr_content/rightpar_bottom/contextinfo/fullwidthimage/image.imageformat.lightbox.22370271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673719"/>
            <a:ext cx="2088232" cy="834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8760"/>
            <a:ext cx="9170553" cy="39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051720" y="1196752"/>
            <a:ext cx="1872208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    0 hours</a:t>
            </a:r>
            <a:endParaRPr lang="de-CH" dirty="0">
              <a:solidFill>
                <a:schemeClr val="accent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788024" y="1196752"/>
            <a:ext cx="172819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6 hours</a:t>
            </a:r>
            <a:endParaRPr lang="de-CH" dirty="0">
              <a:solidFill>
                <a:schemeClr val="accent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94394" y="1196752"/>
            <a:ext cx="165618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1"/>
                </a:solidFill>
              </a:rPr>
              <a:t>48 hours</a:t>
            </a:r>
            <a:endParaRPr lang="de-CH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31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56792"/>
            <a:ext cx="9036496" cy="391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Up Arrow Callout 5"/>
          <p:cNvSpPr/>
          <p:nvPr/>
        </p:nvSpPr>
        <p:spPr>
          <a:xfrm>
            <a:off x="895780" y="5583848"/>
            <a:ext cx="4612324" cy="941496"/>
          </a:xfrm>
          <a:prstGeom prst="upArrowCallout">
            <a:avLst>
              <a:gd name="adj1" fmla="val 0"/>
              <a:gd name="adj2" fmla="val 25000"/>
              <a:gd name="adj3" fmla="val 25000"/>
              <a:gd name="adj4" fmla="val 64977"/>
            </a:avLst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>
                <a:solidFill>
                  <a:schemeClr val="accent1"/>
                </a:solidFill>
              </a:rPr>
              <a:t>We can confidently state </a:t>
            </a:r>
            <a:r>
              <a:rPr lang="en-US" dirty="0" smtClean="0">
                <a:solidFill>
                  <a:schemeClr val="accent1"/>
                </a:solidFill>
              </a:rPr>
              <a:t>about absence : </a:t>
            </a:r>
            <a:br>
              <a:rPr lang="en-US" dirty="0" smtClean="0">
                <a:solidFill>
                  <a:schemeClr val="accent1"/>
                </a:solidFill>
              </a:rPr>
            </a:br>
            <a:r>
              <a:rPr lang="en-US" dirty="0" smtClean="0">
                <a:solidFill>
                  <a:schemeClr val="accent1"/>
                </a:solidFill>
              </a:rPr>
              <a:t>the </a:t>
            </a:r>
            <a:r>
              <a:rPr lang="en-US" dirty="0">
                <a:solidFill>
                  <a:schemeClr val="accent1"/>
                </a:solidFill>
              </a:rPr>
              <a:t>endogenous peptide is below detectability  </a:t>
            </a:r>
            <a:endParaRPr lang="de-CH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1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88" r="52500" b="29655"/>
          <a:stretch/>
        </p:blipFill>
        <p:spPr bwMode="auto">
          <a:xfrm>
            <a:off x="899592" y="1038758"/>
            <a:ext cx="7219806" cy="5819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012160" y="2060848"/>
            <a:ext cx="2736304" cy="8640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6508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2" y="1445980"/>
            <a:ext cx="9154456" cy="398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6" t="62833" r="50863" b="27843"/>
          <a:stretch/>
        </p:blipFill>
        <p:spPr bwMode="auto">
          <a:xfrm>
            <a:off x="4225157" y="5603701"/>
            <a:ext cx="2147043" cy="106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s://pixabay.com/static/uploads/photo/2014/04/03/10/11/exclamation-mark-310101_64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77272"/>
            <a:ext cx="460449" cy="45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0040" y="5613047"/>
            <a:ext cx="37079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>
              <a:solidFill>
                <a:schemeClr val="accent1"/>
              </a:solidFill>
            </a:endParaRPr>
          </a:p>
          <a:p>
            <a:pPr lvl="1"/>
            <a:r>
              <a:rPr lang="en-US" sz="1400" i="1" dirty="0" smtClean="0">
                <a:solidFill>
                  <a:schemeClr val="accent1"/>
                </a:solidFill>
              </a:rPr>
              <a:t>If the standard is set to heavy, it will be used in peak picking </a:t>
            </a:r>
          </a:p>
          <a:p>
            <a:pPr lvl="1"/>
            <a:endParaRPr lang="en-US" sz="1400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80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355976" y="3126964"/>
            <a:ext cx="4988230" cy="2002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960" y="1052736"/>
            <a:ext cx="8348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Modified peptides &amp; localization: </a:t>
            </a:r>
            <a:r>
              <a:rPr lang="en-US" sz="2000" dirty="0">
                <a:cs typeface="Arial"/>
              </a:rPr>
              <a:t>w</a:t>
            </a:r>
            <a:r>
              <a:rPr lang="en-US" sz="2000" dirty="0" smtClean="0">
                <a:cs typeface="Arial"/>
              </a:rPr>
              <a:t>e can use synthetic standards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 for the </a:t>
            </a:r>
            <a:r>
              <a:rPr lang="en-US" sz="2000" u="sng" dirty="0" smtClean="0">
                <a:cs typeface="Arial"/>
              </a:rPr>
              <a:t>identification and quantification</a:t>
            </a:r>
            <a:r>
              <a:rPr lang="en-US" sz="2000" dirty="0" smtClean="0">
                <a:cs typeface="Arial"/>
              </a:rPr>
              <a:t> of the correct modification site (an example with phosphorylation):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lvl="1"/>
            <a:endParaRPr lang="en-US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9840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32668" y="5586426"/>
            <a:ext cx="198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SPG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6884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5586426"/>
            <a:ext cx="198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TDALTS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61090" y="6453336"/>
            <a:ext cx="46269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/>
              <a:t>http://targetedproteomics.ethz.ch/videos.html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25"/>
          <a:stretch/>
        </p:blipFill>
        <p:spPr bwMode="auto">
          <a:xfrm>
            <a:off x="-180528" y="3126964"/>
            <a:ext cx="4898165" cy="1967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474557" y="3453393"/>
            <a:ext cx="496452" cy="4076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6667836" y="3429000"/>
            <a:ext cx="496452" cy="40765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48531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24744"/>
            <a:ext cx="4988230" cy="4004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71970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798" y="5586426"/>
            <a:ext cx="198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SPG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26884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79712" y="5586426"/>
            <a:ext cx="198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TDALTS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1173160"/>
            <a:ext cx="4898165" cy="39213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3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7905" y="169476"/>
            <a:ext cx="6796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Using reference standards for peak selection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960" y="1052736"/>
            <a:ext cx="834848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Modified peptides &amp; localization: </a:t>
            </a:r>
            <a:r>
              <a:rPr lang="en-US" sz="2000" dirty="0">
                <a:cs typeface="Arial"/>
              </a:rPr>
              <a:t>w</a:t>
            </a:r>
            <a:r>
              <a:rPr lang="en-US" sz="2000" dirty="0" smtClean="0">
                <a:cs typeface="Arial"/>
              </a:rPr>
              <a:t>e can use synthetic standards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 for the </a:t>
            </a:r>
            <a:r>
              <a:rPr lang="en-US" sz="2000" u="sng" dirty="0" smtClean="0">
                <a:cs typeface="Arial"/>
              </a:rPr>
              <a:t>identification and quantification</a:t>
            </a:r>
            <a:r>
              <a:rPr lang="en-US" sz="2000" dirty="0" smtClean="0">
                <a:cs typeface="Arial"/>
              </a:rPr>
              <a:t> of the correct modification site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lvl="1"/>
            <a:endParaRPr lang="en-US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3228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6056" y="5586426"/>
            <a:ext cx="1983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SPG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62988" y="5208910"/>
            <a:ext cx="10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i="1" dirty="0" err="1" smtClean="0">
                <a:solidFill>
                  <a:schemeClr val="accent1"/>
                </a:solidFill>
              </a:rPr>
              <a:t>reference</a:t>
            </a:r>
            <a:endParaRPr lang="de-CH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5586426"/>
            <a:ext cx="198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TDALTS</a:t>
            </a:r>
            <a:r>
              <a:rPr lang="de-CH" b="1" u="sng" dirty="0" smtClean="0"/>
              <a:t>S[</a:t>
            </a:r>
            <a:r>
              <a:rPr lang="de-CH" b="1" u="sng" dirty="0" err="1" smtClean="0"/>
              <a:t>Phos</a:t>
            </a:r>
            <a:r>
              <a:rPr lang="de-CH" b="1" u="sng" dirty="0" smtClean="0"/>
              <a:t>]</a:t>
            </a:r>
            <a:r>
              <a:rPr lang="de-CH" dirty="0" smtClean="0"/>
              <a:t>PG</a:t>
            </a:r>
            <a:r>
              <a:rPr lang="de-CH" b="1" dirty="0" smtClean="0">
                <a:solidFill>
                  <a:srgbClr val="0033CC"/>
                </a:solidFill>
              </a:rPr>
              <a:t>R</a:t>
            </a:r>
            <a:endParaRPr lang="de-CH" dirty="0">
              <a:solidFill>
                <a:srgbClr val="0033CC"/>
              </a:solidFill>
            </a:endParaRP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7454" y="1885631"/>
            <a:ext cx="4063066" cy="33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543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463481" y="188640"/>
            <a:ext cx="6281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Generating a reference for </a:t>
            </a:r>
            <a:r>
              <a:rPr lang="en-US" sz="2800" b="1" dirty="0" smtClean="0">
                <a:solidFill>
                  <a:schemeClr val="bg1"/>
                </a:solidFill>
              </a:rPr>
              <a:t>quantification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742" name="TextBox 741"/>
          <p:cNvSpPr txBox="1"/>
          <p:nvPr/>
        </p:nvSpPr>
        <p:spPr>
          <a:xfrm>
            <a:off x="183960" y="908720"/>
            <a:ext cx="726836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We can use a synthetic standard to generate </a:t>
            </a:r>
            <a:r>
              <a:rPr lang="en-US" sz="2000" dirty="0">
                <a:cs typeface="Arial"/>
              </a:rPr>
              <a:t>a</a:t>
            </a:r>
            <a:r>
              <a:rPr lang="en-US" sz="2000" dirty="0" smtClean="0">
                <a:cs typeface="Arial"/>
              </a:rPr>
              <a:t> reference for the </a:t>
            </a:r>
            <a:r>
              <a:rPr lang="en-US" sz="2000" u="sng" dirty="0" smtClean="0">
                <a:cs typeface="Arial"/>
              </a:rPr>
              <a:t>best quantitative assay </a:t>
            </a:r>
            <a:r>
              <a:rPr lang="en-US" sz="2000" dirty="0" smtClean="0">
                <a:cs typeface="Arial"/>
              </a:rPr>
              <a:t>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>
              <a:cs typeface="Arial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dirty="0" smtClean="0">
              <a:cs typeface="Arial"/>
            </a:endParaRPr>
          </a:p>
          <a:p>
            <a:pPr lvl="1"/>
            <a:endParaRPr lang="en-US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54584" y="1628800"/>
            <a:ext cx="1512168" cy="288032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PRM data</a:t>
            </a:r>
            <a:endParaRPr lang="de-CH" dirty="0"/>
          </a:p>
        </p:txBody>
      </p:sp>
      <p:sp>
        <p:nvSpPr>
          <p:cNvPr id="12" name="Rounded Rectangle 11"/>
          <p:cNvSpPr/>
          <p:nvPr/>
        </p:nvSpPr>
        <p:spPr>
          <a:xfrm>
            <a:off x="454584" y="1988840"/>
            <a:ext cx="1512168" cy="288032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SRM data</a:t>
            </a:r>
            <a:endParaRPr lang="de-CH" dirty="0"/>
          </a:p>
        </p:txBody>
      </p:sp>
      <p:sp>
        <p:nvSpPr>
          <p:cNvPr id="6" name="Right Brace 5"/>
          <p:cNvSpPr/>
          <p:nvPr/>
        </p:nvSpPr>
        <p:spPr>
          <a:xfrm>
            <a:off x="2182776" y="1628800"/>
            <a:ext cx="360040" cy="72008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Rectangle 17"/>
          <p:cNvSpPr/>
          <p:nvPr/>
        </p:nvSpPr>
        <p:spPr>
          <a:xfrm>
            <a:off x="4415023" y="1736812"/>
            <a:ext cx="2461233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assay for maximal sensitivity 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686832" y="1736812"/>
            <a:ext cx="1473058" cy="50405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Library building</a:t>
            </a:r>
            <a:endParaRPr lang="de-CH" sz="1600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4243730" y="1988840"/>
            <a:ext cx="17129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17647"/>
            <a:ext cx="3413027" cy="3313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75" t="12138" r="39568" b="51259"/>
          <a:stretch/>
        </p:blipFill>
        <p:spPr bwMode="auto">
          <a:xfrm>
            <a:off x="1333988" y="3285125"/>
            <a:ext cx="2793206" cy="297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83960" y="6381328"/>
            <a:ext cx="10868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1400" dirty="0"/>
              <a:t>https://</a:t>
            </a:r>
            <a:r>
              <a:rPr lang="de-CH" sz="1400" dirty="0" smtClean="0"/>
              <a:t>skyline.gs.washington.edu/labkey/wiki/home/software/Skyline/page.view?name=tutorial_optimize_ce</a:t>
            </a:r>
          </a:p>
          <a:p>
            <a:r>
              <a:rPr lang="de-CH" sz="1400" dirty="0"/>
              <a:t>http://targetedproteomics.ethz.ch/downloads.html</a:t>
            </a:r>
          </a:p>
        </p:txBody>
      </p:sp>
      <p:sp>
        <p:nvSpPr>
          <p:cNvPr id="2" name="Rectangle 1"/>
          <p:cNvSpPr/>
          <p:nvPr/>
        </p:nvSpPr>
        <p:spPr>
          <a:xfrm>
            <a:off x="2551511" y="2740491"/>
            <a:ext cx="4040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cs typeface="Arial"/>
              </a:rPr>
              <a:t>for example collision energy optimization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6556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87906" y="188640"/>
            <a:ext cx="80358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Using standards for peptide identification - summary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958" y="836712"/>
            <a:ext cx="631194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Generating a reference for identification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Using a reference for peak selection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Using a reference for optimal quantification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700" dirty="0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-92786" y="2149517"/>
            <a:ext cx="1645920" cy="3007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ectangle 9"/>
          <p:cNvSpPr/>
          <p:nvPr/>
        </p:nvSpPr>
        <p:spPr>
          <a:xfrm>
            <a:off x="1691680" y="2992786"/>
            <a:ext cx="1645920" cy="73709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spectrum in library 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91680" y="2348880"/>
            <a:ext cx="1645920" cy="54864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for retention time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691680" y="3861048"/>
            <a:ext cx="1645920" cy="72638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chromatogram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In library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40152" y="2348880"/>
            <a:ext cx="1800200" cy="12241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chromatogram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Peak selection: RT, </a:t>
            </a:r>
            <a:r>
              <a:rPr lang="en-US" sz="1600" dirty="0" err="1" smtClean="0">
                <a:solidFill>
                  <a:schemeClr val="tx1"/>
                </a:solidFill>
              </a:rPr>
              <a:t>rdotp</a:t>
            </a:r>
            <a:r>
              <a:rPr lang="en-US" sz="1600" dirty="0" smtClean="0">
                <a:solidFill>
                  <a:schemeClr val="tx1"/>
                </a:solidFill>
              </a:rPr>
              <a:t>, transition selection 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91680" y="4680560"/>
            <a:ext cx="1645920" cy="54864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for parameters (CE)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63888" y="2492896"/>
            <a:ext cx="2088232" cy="144331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Peptide identification</a:t>
            </a:r>
          </a:p>
          <a:p>
            <a:pPr algn="ctr"/>
            <a:r>
              <a:rPr lang="en-US" dirty="0" smtClean="0"/>
              <a:t>In targeted proteomics</a:t>
            </a:r>
            <a:endParaRPr lang="de-CH" dirty="0"/>
          </a:p>
        </p:txBody>
      </p:sp>
      <p:pic>
        <p:nvPicPr>
          <p:cNvPr id="16" name="Picture 2" descr="https://pixabay.com/static/uploads/photo/2014/04/03/10/11/exclamation-mark-310101_64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9550"/>
            <a:ext cx="460449" cy="45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152128" y="5013176"/>
            <a:ext cx="24837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 smtClean="0">
              <a:solidFill>
                <a:schemeClr val="accent1"/>
              </a:solidFill>
            </a:endParaRPr>
          </a:p>
          <a:p>
            <a:pPr lvl="1"/>
            <a:r>
              <a:rPr lang="en-US" i="1" dirty="0" smtClean="0">
                <a:solidFill>
                  <a:schemeClr val="accent1"/>
                </a:solidFill>
              </a:rPr>
              <a:t>Per se, does not require isotope label standards </a:t>
            </a:r>
          </a:p>
          <a:p>
            <a:pPr lvl="1"/>
            <a:endParaRPr lang="en-US" i="1" dirty="0" smtClean="0">
              <a:solidFill>
                <a:schemeClr val="accent1"/>
              </a:solidFill>
            </a:endParaRPr>
          </a:p>
        </p:txBody>
      </p:sp>
      <p:sp>
        <p:nvSpPr>
          <p:cNvPr id="6" name="Left Brace 5"/>
          <p:cNvSpPr/>
          <p:nvPr/>
        </p:nvSpPr>
        <p:spPr>
          <a:xfrm>
            <a:off x="1273832" y="2708920"/>
            <a:ext cx="230225" cy="22459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TextBox 18"/>
          <p:cNvSpPr txBox="1"/>
          <p:nvPr/>
        </p:nvSpPr>
        <p:spPr>
          <a:xfrm>
            <a:off x="-289048" y="2924944"/>
            <a:ext cx="17647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 smtClean="0">
              <a:solidFill>
                <a:schemeClr val="accent1"/>
              </a:solidFill>
            </a:endParaRPr>
          </a:p>
          <a:p>
            <a:pPr lvl="1"/>
            <a:r>
              <a:rPr lang="en-US" i="1" dirty="0" smtClean="0">
                <a:solidFill>
                  <a:schemeClr val="accent1"/>
                </a:solidFill>
              </a:rPr>
              <a:t>Can be stored in Skyline, Panorama</a:t>
            </a:r>
          </a:p>
          <a:p>
            <a:pPr lvl="1"/>
            <a:endParaRPr lang="en-US" i="1" dirty="0" smtClean="0">
              <a:solidFill>
                <a:schemeClr val="accent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0" t="3675" r="22806"/>
          <a:stretch/>
        </p:blipFill>
        <p:spPr bwMode="auto">
          <a:xfrm>
            <a:off x="6228184" y="3837250"/>
            <a:ext cx="1257343" cy="218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16624" y="5665311"/>
            <a:ext cx="22677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 smtClean="0">
              <a:solidFill>
                <a:schemeClr val="accent1"/>
              </a:solidFill>
            </a:endParaRPr>
          </a:p>
          <a:p>
            <a:pPr lvl="1"/>
            <a:r>
              <a:rPr lang="en-US" i="1" dirty="0" smtClean="0">
                <a:solidFill>
                  <a:schemeClr val="accent1"/>
                </a:solidFill>
              </a:rPr>
              <a:t>Using isotope label standards </a:t>
            </a:r>
          </a:p>
          <a:p>
            <a:pPr lvl="1"/>
            <a:endParaRPr lang="en-US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133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/>
      <p:bldP spid="6" grpId="0" animBg="1"/>
      <p:bldP spid="19" grpId="0"/>
      <p:bldP spid="21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87906" y="188640"/>
            <a:ext cx="6232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Improve confident peptide identification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958" y="836712"/>
            <a:ext cx="6311941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Generating a reference for identification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Using a reference for peak selection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>
                <a:solidFill>
                  <a:srgbClr val="000000"/>
                </a:solidFill>
              </a:rPr>
              <a:t>Using a reference for optimal quantification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700" dirty="0" smtClean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3439" y="2708920"/>
            <a:ext cx="6311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Label-free versus label-based quantification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Relative versus absolute quantification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-92786" y="2149517"/>
            <a:ext cx="8964487" cy="30076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ectangle 13"/>
          <p:cNvSpPr/>
          <p:nvPr/>
        </p:nvSpPr>
        <p:spPr>
          <a:xfrm>
            <a:off x="5940152" y="2348880"/>
            <a:ext cx="1800200" cy="122413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Reference chromatogram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Peak selection: RT, </a:t>
            </a:r>
            <a:r>
              <a:rPr lang="en-US" sz="1600" dirty="0" err="1" smtClean="0">
                <a:solidFill>
                  <a:schemeClr val="tx1"/>
                </a:solidFill>
              </a:rPr>
              <a:t>rdotp</a:t>
            </a:r>
            <a:r>
              <a:rPr lang="en-US" sz="1600" dirty="0" smtClean="0">
                <a:solidFill>
                  <a:schemeClr val="tx1"/>
                </a:solidFill>
              </a:rPr>
              <a:t>, transition selection </a:t>
            </a:r>
            <a:endParaRPr lang="de-CH" sz="1600" dirty="0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563888" y="2492896"/>
            <a:ext cx="2088232" cy="1443312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Peptide identification</a:t>
            </a:r>
          </a:p>
          <a:p>
            <a:pPr algn="ctr"/>
            <a:r>
              <a:rPr lang="en-US" dirty="0" smtClean="0"/>
              <a:t>In targeted proteomics</a:t>
            </a:r>
            <a:endParaRPr lang="de-CH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90" t="3675" r="22806"/>
          <a:stretch/>
        </p:blipFill>
        <p:spPr bwMode="auto">
          <a:xfrm>
            <a:off x="6228184" y="3837250"/>
            <a:ext cx="1257343" cy="2185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616624" y="5665311"/>
            <a:ext cx="226774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i="1" dirty="0" smtClean="0">
              <a:solidFill>
                <a:schemeClr val="accent1"/>
              </a:solidFill>
            </a:endParaRPr>
          </a:p>
          <a:p>
            <a:pPr lvl="1"/>
            <a:r>
              <a:rPr lang="en-US" i="1" dirty="0" smtClean="0">
                <a:solidFill>
                  <a:schemeClr val="accent1"/>
                </a:solidFill>
              </a:rPr>
              <a:t>Using isotope label standards </a:t>
            </a:r>
          </a:p>
          <a:p>
            <a:pPr lvl="1"/>
            <a:endParaRPr lang="en-US" i="1" dirty="0" smtClean="0">
              <a:solidFill>
                <a:schemeClr val="accent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563888" y="4577976"/>
            <a:ext cx="2088232" cy="1443312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Improve quantitative precision and accuracy</a:t>
            </a:r>
            <a:endParaRPr lang="de-CH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83768" y="4941168"/>
            <a:ext cx="9204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</a:rPr>
              <a:t>Tina: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42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7905" y="169476"/>
            <a:ext cx="7571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Motivation – why use isotope labeled standards ?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90872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correct identification of a peptide: </a:t>
            </a:r>
            <a:r>
              <a:rPr lang="en-US" sz="2000" u="sng" dirty="0" smtClean="0"/>
              <a:t>selecting the correct peak </a:t>
            </a:r>
            <a:br>
              <a:rPr lang="en-US" sz="2000" u="sng" dirty="0" smtClean="0"/>
            </a:br>
            <a:endParaRPr lang="de-CH" sz="2000" u="sng" dirty="0"/>
          </a:p>
        </p:txBody>
      </p:sp>
      <p:pic>
        <p:nvPicPr>
          <p:cNvPr id="7" name="Bild 23" descr="Picture 1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750632"/>
            <a:ext cx="8077200" cy="4867437"/>
          </a:xfrm>
          <a:prstGeom prst="rect">
            <a:avLst/>
          </a:prstGeom>
        </p:spPr>
      </p:pic>
      <p:grpSp>
        <p:nvGrpSpPr>
          <p:cNvPr id="10" name="Gruppierung 15"/>
          <p:cNvGrpSpPr/>
          <p:nvPr/>
        </p:nvGrpSpPr>
        <p:grpSpPr>
          <a:xfrm>
            <a:off x="2476500" y="3259632"/>
            <a:ext cx="5068601" cy="2722245"/>
            <a:chOff x="2243878" y="3628631"/>
            <a:chExt cx="6138122" cy="3361185"/>
          </a:xfrm>
        </p:grpSpPr>
        <p:pic>
          <p:nvPicPr>
            <p:cNvPr id="11" name="Bild 6" descr="Picture 4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43878" y="3628631"/>
              <a:ext cx="1746430" cy="3361185"/>
            </a:xfrm>
            <a:prstGeom prst="rect">
              <a:avLst/>
            </a:prstGeom>
          </p:spPr>
        </p:pic>
        <p:pic>
          <p:nvPicPr>
            <p:cNvPr id="13" name="Bild 7" descr="Picture 5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99643" y="3691354"/>
              <a:ext cx="2082357" cy="3251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70448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7905" y="169476"/>
            <a:ext cx="7571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Motivation – why use isotope labeled standards ?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207" y="903404"/>
            <a:ext cx="86762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the accurate quantification of a peptide: </a:t>
            </a:r>
            <a:r>
              <a:rPr lang="en-US" sz="2000" u="sng" dirty="0" smtClean="0"/>
              <a:t>accounting for sources of variation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We assume  that  extra sample handling does not introduce extra variation</a:t>
            </a:r>
            <a:br>
              <a:rPr lang="en-US" dirty="0" smtClean="0"/>
            </a:br>
            <a:endParaRPr lang="de-CH" dirty="0"/>
          </a:p>
        </p:txBody>
      </p:sp>
      <p:pic>
        <p:nvPicPr>
          <p:cNvPr id="17" name="Picture 16" descr="Screen Shot 2014-07-13 at 12.19.17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6" r="76068"/>
          <a:stretch/>
        </p:blipFill>
        <p:spPr>
          <a:xfrm>
            <a:off x="1257841" y="1772816"/>
            <a:ext cx="1058450" cy="464653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Box 21"/>
          <p:cNvSpPr txBox="1"/>
          <p:nvPr/>
        </p:nvSpPr>
        <p:spPr>
          <a:xfrm>
            <a:off x="151479" y="2002443"/>
            <a:ext cx="1267629" cy="65882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US" i="1" dirty="0" smtClean="0"/>
              <a:t>ells or tissue</a:t>
            </a:r>
            <a:endParaRPr lang="en-US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164366" y="3065593"/>
            <a:ext cx="1138760" cy="374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protein</a:t>
            </a:r>
            <a:endParaRPr lang="en-US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151479" y="3940785"/>
            <a:ext cx="1151646" cy="374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peptides</a:t>
            </a:r>
            <a:endParaRPr lang="en-US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74157" y="4936142"/>
            <a:ext cx="1267629" cy="374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MS data</a:t>
            </a:r>
            <a:endParaRPr lang="en-US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35496" y="5632008"/>
            <a:ext cx="1267629" cy="65882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d</a:t>
            </a:r>
            <a:r>
              <a:rPr lang="en-US" i="1" dirty="0" smtClean="0"/>
              <a:t>ata analysis</a:t>
            </a:r>
            <a:endParaRPr lang="en-US" i="1" dirty="0"/>
          </a:p>
        </p:txBody>
      </p:sp>
      <p:sp>
        <p:nvSpPr>
          <p:cNvPr id="3" name="Curved Left Arrow 2"/>
          <p:cNvSpPr/>
          <p:nvPr/>
        </p:nvSpPr>
        <p:spPr>
          <a:xfrm>
            <a:off x="2316291" y="2331855"/>
            <a:ext cx="432048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8" name="Curved Left Arrow 27"/>
          <p:cNvSpPr/>
          <p:nvPr/>
        </p:nvSpPr>
        <p:spPr>
          <a:xfrm>
            <a:off x="2316291" y="3439922"/>
            <a:ext cx="432048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9" name="Curved Left Arrow 28"/>
          <p:cNvSpPr/>
          <p:nvPr/>
        </p:nvSpPr>
        <p:spPr>
          <a:xfrm>
            <a:off x="2316291" y="4315114"/>
            <a:ext cx="432048" cy="832104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30" name="Curved Left Arrow 29"/>
          <p:cNvSpPr/>
          <p:nvPr/>
        </p:nvSpPr>
        <p:spPr>
          <a:xfrm>
            <a:off x="2316291" y="5310473"/>
            <a:ext cx="432048" cy="828281"/>
          </a:xfrm>
          <a:prstGeom prst="curvedLeftArrow">
            <a:avLst>
              <a:gd name="adj1" fmla="val 2753"/>
              <a:gd name="adj2" fmla="val 50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20347" y="2394339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Protein extraction</a:t>
            </a:r>
            <a:endParaRPr lang="de-CH" dirty="0"/>
          </a:p>
        </p:txBody>
      </p:sp>
      <p:sp>
        <p:nvSpPr>
          <p:cNvPr id="31" name="TextBox 30"/>
          <p:cNvSpPr txBox="1"/>
          <p:nvPr/>
        </p:nvSpPr>
        <p:spPr>
          <a:xfrm>
            <a:off x="2820347" y="343074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Digestion &amp; C18</a:t>
            </a:r>
            <a:endParaRPr lang="de-CH" dirty="0"/>
          </a:p>
        </p:txBody>
      </p:sp>
      <p:sp>
        <p:nvSpPr>
          <p:cNvPr id="32" name="TextBox 31"/>
          <p:cNvSpPr txBox="1"/>
          <p:nvPr/>
        </p:nvSpPr>
        <p:spPr>
          <a:xfrm>
            <a:off x="2820347" y="4374282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Separation &amp;acquisition</a:t>
            </a:r>
            <a:endParaRPr lang="de-CH" dirty="0"/>
          </a:p>
        </p:txBody>
      </p:sp>
      <p:sp>
        <p:nvSpPr>
          <p:cNvPr id="33" name="TextBox 32"/>
          <p:cNvSpPr txBox="1"/>
          <p:nvPr/>
        </p:nvSpPr>
        <p:spPr>
          <a:xfrm>
            <a:off x="2820347" y="5382394"/>
            <a:ext cx="14401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processing</a:t>
            </a:r>
            <a:endParaRPr lang="de-CH" dirty="0"/>
          </a:p>
        </p:txBody>
      </p:sp>
      <p:sp>
        <p:nvSpPr>
          <p:cNvPr id="38" name="TextBox 37"/>
          <p:cNvSpPr txBox="1"/>
          <p:nvPr/>
        </p:nvSpPr>
        <p:spPr>
          <a:xfrm>
            <a:off x="4499992" y="1708245"/>
            <a:ext cx="850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control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145930" y="1708245"/>
            <a:ext cx="874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chemeClr val="tx2"/>
                </a:solidFill>
              </a:rPr>
              <a:t>treated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209827" y="2195572"/>
            <a:ext cx="1162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</a:rPr>
              <a:t>Biological variation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76056" y="3284984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</a:rPr>
              <a:t>Technical variation: sample prep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48064" y="458286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</a:rPr>
              <a:t>LC-MS variation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076056" y="5590981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chemeClr val="tx2"/>
                </a:solidFill>
              </a:rPr>
              <a:t>Post-MS analysis variation</a:t>
            </a:r>
            <a:endParaRPr lang="de-CH" i="1" dirty="0">
              <a:solidFill>
                <a:schemeClr val="tx2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-36512" y="6623774"/>
            <a:ext cx="727739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err="1" smtClean="0"/>
              <a:t>Bantscheff</a:t>
            </a:r>
            <a:r>
              <a:rPr lang="en-US" sz="1050" dirty="0"/>
              <a:t>, M., </a:t>
            </a:r>
            <a:r>
              <a:rPr lang="en-US" sz="1050" dirty="0" err="1"/>
              <a:t>Lemeer</a:t>
            </a:r>
            <a:r>
              <a:rPr lang="en-US" sz="1050" dirty="0"/>
              <a:t>, S., </a:t>
            </a:r>
            <a:r>
              <a:rPr lang="en-US" sz="1050" dirty="0" err="1"/>
              <a:t>Savitski</a:t>
            </a:r>
            <a:r>
              <a:rPr lang="en-US" sz="1050" dirty="0"/>
              <a:t>, M. M. &amp; </a:t>
            </a:r>
            <a:r>
              <a:rPr lang="en-US" sz="1050" dirty="0" err="1"/>
              <a:t>Kuster</a:t>
            </a:r>
            <a:r>
              <a:rPr lang="en-US" sz="1050" dirty="0"/>
              <a:t>, </a:t>
            </a:r>
            <a:r>
              <a:rPr lang="en-US" sz="1050" dirty="0" smtClean="0"/>
              <a:t>B., Anal </a:t>
            </a:r>
            <a:r>
              <a:rPr lang="en-US" sz="1050" dirty="0" err="1"/>
              <a:t>Bioanal</a:t>
            </a:r>
            <a:r>
              <a:rPr lang="en-US" sz="1050" dirty="0"/>
              <a:t> </a:t>
            </a:r>
            <a:r>
              <a:rPr lang="en-US" sz="1050" dirty="0" err="1"/>
              <a:t>Chem</a:t>
            </a:r>
            <a:r>
              <a:rPr lang="en-US" sz="1050" dirty="0"/>
              <a:t> 404, 939–965 (2012).</a:t>
            </a:r>
          </a:p>
        </p:txBody>
      </p:sp>
      <p:sp>
        <p:nvSpPr>
          <p:cNvPr id="2" name="Cross 1"/>
          <p:cNvSpPr/>
          <p:nvPr/>
        </p:nvSpPr>
        <p:spPr>
          <a:xfrm>
            <a:off x="5652120" y="2924943"/>
            <a:ext cx="252028" cy="239015"/>
          </a:xfrm>
          <a:prstGeom prst="plus">
            <a:avLst>
              <a:gd name="adj" fmla="val 464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5" name="Cross 34"/>
          <p:cNvSpPr/>
          <p:nvPr/>
        </p:nvSpPr>
        <p:spPr>
          <a:xfrm>
            <a:off x="5652120" y="4270105"/>
            <a:ext cx="252028" cy="239015"/>
          </a:xfrm>
          <a:prstGeom prst="plus">
            <a:avLst>
              <a:gd name="adj" fmla="val 464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6" name="Cross 35"/>
          <p:cNvSpPr/>
          <p:nvPr/>
        </p:nvSpPr>
        <p:spPr>
          <a:xfrm>
            <a:off x="5652120" y="5278217"/>
            <a:ext cx="252028" cy="239015"/>
          </a:xfrm>
          <a:prstGeom prst="plus">
            <a:avLst>
              <a:gd name="adj" fmla="val 464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22169" y="1892911"/>
            <a:ext cx="661999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87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0" grpId="0"/>
      <p:bldP spid="51" grpId="0"/>
      <p:bldP spid="52" grpId="0"/>
      <p:bldP spid="2" grpId="0" animBg="1"/>
      <p:bldP spid="3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487906" y="18864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Outline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79512" y="927410"/>
            <a:ext cx="878497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</a:rPr>
              <a:t>Introduction - Ariel</a:t>
            </a: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Improve confident peptide identification - Ariel</a:t>
            </a: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r>
              <a:rPr lang="en-US" sz="2000" b="1" dirty="0" smtClean="0">
                <a:solidFill>
                  <a:schemeClr val="accent1"/>
                </a:solidFill>
              </a:rPr>
              <a:t>Improve quantitative precision and accuracy - Tina</a:t>
            </a:r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>
              <a:solidFill>
                <a:schemeClr val="accent1"/>
              </a:solidFill>
            </a:endParaRPr>
          </a:p>
          <a:p>
            <a:endParaRPr lang="en-US" sz="2000" b="1" dirty="0" smtClean="0">
              <a:solidFill>
                <a:schemeClr val="accent1"/>
              </a:solidFill>
            </a:endParaRPr>
          </a:p>
        </p:txBody>
      </p:sp>
      <p:pic>
        <p:nvPicPr>
          <p:cNvPr id="79" name="Bild 6" descr="overview_pag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845" y="95526"/>
            <a:ext cx="1511659" cy="186690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79576" y="1292757"/>
            <a:ext cx="65287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000000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How to get stable-isotope labeled information into a Skyline ?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600" dirty="0" smtClean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1958" y="2564904"/>
            <a:ext cx="631194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Generating a reference for identification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rgbClr val="000000"/>
                </a:solidFill>
              </a:rPr>
              <a:t>Using </a:t>
            </a:r>
            <a:r>
              <a:rPr lang="en-US" dirty="0">
                <a:solidFill>
                  <a:srgbClr val="000000"/>
                </a:solidFill>
              </a:rPr>
              <a:t>a reference for </a:t>
            </a:r>
            <a:r>
              <a:rPr lang="en-US" dirty="0" smtClean="0">
                <a:solidFill>
                  <a:srgbClr val="000000"/>
                </a:solidFill>
              </a:rPr>
              <a:t>peak selection</a:t>
            </a: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Using a reference for </a:t>
            </a:r>
            <a:r>
              <a:rPr lang="en-US" dirty="0" smtClean="0">
                <a:solidFill>
                  <a:srgbClr val="000000"/>
                </a:solidFill>
              </a:rPr>
              <a:t>optimal quantification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53439" y="4149080"/>
            <a:ext cx="631194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Label-free versus label-based quantification</a:t>
            </a:r>
          </a:p>
          <a:p>
            <a:pPr marL="720725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	Metabolic, chemical, enzymatic and spike-in labeling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rgbClr val="000000"/>
                </a:solidFill>
              </a:rPr>
              <a:t>Relative versus absolute quantification</a:t>
            </a:r>
          </a:p>
          <a:p>
            <a:pPr marL="720725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	Single and multiple point calibration</a:t>
            </a:r>
          </a:p>
        </p:txBody>
      </p:sp>
    </p:spTree>
    <p:extLst>
      <p:ext uri="{BB962C8B-B14F-4D97-AF65-F5344CB8AC3E}">
        <p14:creationId xmlns:p14="http://schemas.microsoft.com/office/powerpoint/2010/main" val="365582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463481" y="188640"/>
            <a:ext cx="3596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j-lt"/>
                <a:cs typeface="Arial"/>
              </a:rPr>
              <a:t>S</a:t>
            </a:r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table-isotope labeling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742" name="TextBox 741"/>
          <p:cNvSpPr txBox="1"/>
          <p:nvPr/>
        </p:nvSpPr>
        <p:spPr>
          <a:xfrm>
            <a:off x="183959" y="1227300"/>
            <a:ext cx="820446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b="1" dirty="0" smtClean="0">
                <a:cs typeface="Arial"/>
              </a:rPr>
              <a:t> Heavy</a:t>
            </a:r>
            <a:r>
              <a:rPr lang="en-US" sz="2000" dirty="0" smtClean="0">
                <a:cs typeface="Arial"/>
              </a:rPr>
              <a:t> reference standards are generated such that they carry one or several isotope-labeled </a:t>
            </a:r>
            <a:r>
              <a:rPr lang="en-US" sz="2000" dirty="0">
                <a:cs typeface="Arial"/>
              </a:rPr>
              <a:t>atoms. </a:t>
            </a:r>
            <a:r>
              <a:rPr lang="en-US" sz="2000" dirty="0" smtClean="0">
                <a:cs typeface="Arial"/>
              </a:rPr>
              <a:t/>
            </a:r>
            <a:br>
              <a:rPr lang="en-US" sz="2000" dirty="0" smtClean="0">
                <a:cs typeface="Arial"/>
              </a:rPr>
            </a:br>
            <a:endParaRPr lang="en-US" sz="2000" dirty="0" smtClean="0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Arial"/>
              </a:rPr>
              <a:t>t</a:t>
            </a:r>
            <a:r>
              <a:rPr lang="en-US" dirty="0" smtClean="0">
                <a:cs typeface="Arial"/>
              </a:rPr>
              <a:t>ypically </a:t>
            </a:r>
            <a:r>
              <a:rPr lang="en-US" dirty="0">
                <a:cs typeface="Arial"/>
              </a:rPr>
              <a:t>used isotope-labeled atoms: </a:t>
            </a:r>
            <a:r>
              <a:rPr lang="en-US" b="1" baseline="30000" dirty="0">
                <a:cs typeface="Arial"/>
              </a:rPr>
              <a:t>13</a:t>
            </a:r>
            <a:r>
              <a:rPr lang="en-US" b="1" dirty="0">
                <a:cs typeface="Arial"/>
              </a:rPr>
              <a:t>C, </a:t>
            </a:r>
            <a:r>
              <a:rPr lang="en-US" b="1" baseline="30000" dirty="0">
                <a:cs typeface="Arial"/>
              </a:rPr>
              <a:t>15</a:t>
            </a:r>
            <a:r>
              <a:rPr lang="en-US" b="1" dirty="0">
                <a:cs typeface="Arial"/>
              </a:rPr>
              <a:t>N, </a:t>
            </a:r>
            <a:r>
              <a:rPr lang="en-US" b="1" baseline="30000" dirty="0" smtClean="0">
                <a:cs typeface="Arial"/>
              </a:rPr>
              <a:t>18</a:t>
            </a:r>
            <a:r>
              <a:rPr lang="en-US" b="1" dirty="0" smtClean="0">
                <a:cs typeface="Arial"/>
              </a:rPr>
              <a:t>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  <a:sym typeface="Wingdings"/>
              </a:rPr>
              <a:t>most </a:t>
            </a:r>
            <a:r>
              <a:rPr lang="en-US" dirty="0">
                <a:cs typeface="Arial"/>
                <a:sym typeface="Wingdings"/>
              </a:rPr>
              <a:t>common amino acids: K, R but also A, L, I, F, P, V.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  <a:sym typeface="Wingdings"/>
              </a:rPr>
              <a:t>use </a:t>
            </a:r>
            <a:r>
              <a:rPr lang="en-US" dirty="0">
                <a:cs typeface="Arial"/>
                <a:sym typeface="Wingdings"/>
              </a:rPr>
              <a:t>of </a:t>
            </a:r>
            <a:r>
              <a:rPr lang="en-US" baseline="30000" dirty="0">
                <a:cs typeface="Arial"/>
                <a:sym typeface="Wingdings"/>
              </a:rPr>
              <a:t>2</a:t>
            </a:r>
            <a:r>
              <a:rPr lang="en-US" dirty="0">
                <a:cs typeface="Arial"/>
                <a:sym typeface="Wingdings"/>
              </a:rPr>
              <a:t>H less favorable due to chromatographic elution </a:t>
            </a:r>
            <a:r>
              <a:rPr lang="en-US" dirty="0" smtClean="0">
                <a:cs typeface="Arial"/>
                <a:sym typeface="Wingdings"/>
              </a:rPr>
              <a:t>differences</a:t>
            </a: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Be aware of the purity of isotope labeling.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 smtClean="0">
                <a:cs typeface="Arial"/>
              </a:rPr>
              <a:t>These </a:t>
            </a:r>
            <a:r>
              <a:rPr lang="en-US" sz="2000" b="1" dirty="0" smtClean="0">
                <a:cs typeface="Arial"/>
              </a:rPr>
              <a:t>heavy</a:t>
            </a:r>
            <a:r>
              <a:rPr lang="en-US" sz="2000" dirty="0">
                <a:cs typeface="Arial"/>
              </a:rPr>
              <a:t> </a:t>
            </a:r>
            <a:r>
              <a:rPr lang="en-US" sz="2000" dirty="0" smtClean="0">
                <a:cs typeface="Arial"/>
              </a:rPr>
              <a:t>references are </a:t>
            </a:r>
            <a:r>
              <a:rPr lang="en-US" sz="2000" b="1" u="sng" dirty="0">
                <a:cs typeface="Arial"/>
              </a:rPr>
              <a:t>chemically identical </a:t>
            </a:r>
            <a:r>
              <a:rPr lang="en-US" sz="2000" dirty="0">
                <a:cs typeface="Arial"/>
              </a:rPr>
              <a:t>to the endogenous (</a:t>
            </a:r>
            <a:r>
              <a:rPr lang="en-US" sz="2000" b="1" dirty="0">
                <a:cs typeface="Arial"/>
              </a:rPr>
              <a:t>light</a:t>
            </a:r>
            <a:r>
              <a:rPr lang="en-US" sz="2000" dirty="0">
                <a:cs typeface="Arial"/>
              </a:rPr>
              <a:t>) targets </a:t>
            </a:r>
            <a:r>
              <a:rPr lang="en-US" sz="2000" dirty="0" smtClean="0">
                <a:cs typeface="Arial"/>
              </a:rPr>
              <a:t> and </a:t>
            </a:r>
            <a:r>
              <a:rPr lang="en-US" sz="2000" dirty="0">
                <a:cs typeface="Arial"/>
              </a:rPr>
              <a:t>hence </a:t>
            </a:r>
            <a:r>
              <a:rPr lang="en-US" sz="2000" dirty="0" smtClean="0">
                <a:cs typeface="Arial"/>
              </a:rPr>
              <a:t>we assume they show </a:t>
            </a:r>
            <a:r>
              <a:rPr lang="en-US" sz="2000" dirty="0">
                <a:cs typeface="Arial"/>
              </a:rPr>
              <a:t>the same behavior in terms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  <a:sym typeface="Wingdings"/>
              </a:rPr>
              <a:t>sample </a:t>
            </a:r>
            <a:r>
              <a:rPr lang="en-US" dirty="0">
                <a:cs typeface="Arial"/>
                <a:sym typeface="Wingdings"/>
              </a:rPr>
              <a:t>preparation biases</a:t>
            </a:r>
            <a:endParaRPr lang="en-US" dirty="0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Chromatography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ionization</a:t>
            </a:r>
            <a:endParaRPr lang="en-US" dirty="0">
              <a:cs typeface="Arial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cs typeface="Arial"/>
              </a:rPr>
              <a:t>fragmentation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>
              <a:cs typeface="Arial"/>
              <a:sym typeface="Wingdings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 smtClean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009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414" y="1772816"/>
            <a:ext cx="3093074" cy="4188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7905" y="169476"/>
            <a:ext cx="2811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  <a:cs typeface="Arial"/>
              </a:rPr>
              <a:t>Modifications tab</a:t>
            </a:r>
            <a:endParaRPr lang="en-US" sz="2800" b="1" dirty="0">
              <a:solidFill>
                <a:schemeClr val="bg1"/>
              </a:solidFill>
              <a:latin typeface="+mj-lt"/>
              <a:cs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84168" y="3717032"/>
            <a:ext cx="2448272" cy="1800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4" t="4133" r="6200" b="7639"/>
          <a:stretch/>
        </p:blipFill>
        <p:spPr bwMode="auto">
          <a:xfrm>
            <a:off x="3341143" y="1289806"/>
            <a:ext cx="2166961" cy="1419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39552" y="836712"/>
            <a:ext cx="6337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Settings&gt;&gt;peptide </a:t>
            </a:r>
            <a:r>
              <a:rPr lang="en-US" dirty="0" err="1" smtClean="0"/>
              <a:t>senttings</a:t>
            </a:r>
            <a:r>
              <a:rPr lang="en-US" dirty="0" smtClean="0"/>
              <a:t>&gt;&gt;modifications (see also webinar 10)</a:t>
            </a:r>
            <a:endParaRPr lang="de-CH" dirty="0"/>
          </a:p>
        </p:txBody>
      </p:sp>
      <p:sp>
        <p:nvSpPr>
          <p:cNvPr id="15" name="TextBox 14"/>
          <p:cNvSpPr txBox="1"/>
          <p:nvPr/>
        </p:nvSpPr>
        <p:spPr>
          <a:xfrm>
            <a:off x="360040" y="3068960"/>
            <a:ext cx="21237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/>
          </a:p>
          <a:p>
            <a:pPr lvl="1"/>
            <a:r>
              <a:rPr lang="en-US" sz="1400" i="1" dirty="0" smtClean="0"/>
              <a:t>You edit a set of possible isotope modifications; select  those relevant for each of the  labels </a:t>
            </a:r>
          </a:p>
          <a:p>
            <a:pPr lvl="1"/>
            <a:endParaRPr lang="en-US" sz="1400" i="1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46669" y="1196752"/>
            <a:ext cx="235312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/>
          </a:p>
          <a:p>
            <a:pPr lvl="1"/>
            <a:r>
              <a:rPr lang="en-US" sz="1400" i="1" dirty="0" smtClean="0"/>
              <a:t>You can define and name labels ; select those relevant for your experiment. Some appear in default</a:t>
            </a:r>
          </a:p>
          <a:p>
            <a:pPr lvl="1"/>
            <a:endParaRPr lang="en-US" sz="1400" i="1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220072" y="2708920"/>
            <a:ext cx="1008112" cy="12961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274" y="2924944"/>
            <a:ext cx="1731246" cy="203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>
            <a:off x="4424623" y="3867162"/>
            <a:ext cx="1955961" cy="6999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46" name="Picture 6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96" t="62833" r="50863" b="27843"/>
          <a:stretch/>
        </p:blipFill>
        <p:spPr bwMode="auto">
          <a:xfrm>
            <a:off x="2661510" y="5229200"/>
            <a:ext cx="2147043" cy="1065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Arrow Connector 24"/>
          <p:cNvCxnSpPr>
            <a:stCxn id="10246" idx="3"/>
          </p:cNvCxnSpPr>
          <p:nvPr/>
        </p:nvCxnSpPr>
        <p:spPr>
          <a:xfrm flipV="1">
            <a:off x="4808553" y="5312768"/>
            <a:ext cx="1419631" cy="4492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60040" y="4892967"/>
            <a:ext cx="2123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/>
          </a:p>
          <a:p>
            <a:pPr lvl="1"/>
            <a:r>
              <a:rPr lang="en-US" sz="1400" i="1" dirty="0" smtClean="0"/>
              <a:t>You can select which (if any) label is the internal standard </a:t>
            </a:r>
          </a:p>
          <a:p>
            <a:pPr lvl="1"/>
            <a:endParaRPr lang="en-US" sz="1400" i="1" dirty="0" smtClean="0"/>
          </a:p>
        </p:txBody>
      </p:sp>
      <p:pic>
        <p:nvPicPr>
          <p:cNvPr id="1026" name="Picture 2" descr="https://pixabay.com/static/uploads/photo/2014/04/03/10/11/exclamation-mark-310101_640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35" y="5993606"/>
            <a:ext cx="460449" cy="45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60040" y="5613047"/>
            <a:ext cx="21237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i="1" dirty="0" smtClean="0">
              <a:solidFill>
                <a:schemeClr val="accent1"/>
              </a:solidFill>
            </a:endParaRPr>
          </a:p>
          <a:p>
            <a:pPr lvl="1"/>
            <a:r>
              <a:rPr lang="en-US" sz="1400" i="1" dirty="0" smtClean="0">
                <a:solidFill>
                  <a:schemeClr val="accent1"/>
                </a:solidFill>
              </a:rPr>
              <a:t>You assume the standard is present;</a:t>
            </a:r>
          </a:p>
          <a:p>
            <a:pPr lvl="1"/>
            <a:r>
              <a:rPr lang="en-US" sz="1400" i="1" dirty="0" smtClean="0">
                <a:solidFill>
                  <a:schemeClr val="accent1"/>
                </a:solidFill>
              </a:rPr>
              <a:t>Reverse is possible</a:t>
            </a:r>
          </a:p>
          <a:p>
            <a:pPr lvl="1"/>
            <a:endParaRPr lang="en-US" sz="1400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9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8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92"/>
          <a:stretch/>
        </p:blipFill>
        <p:spPr bwMode="auto">
          <a:xfrm>
            <a:off x="755576" y="5013176"/>
            <a:ext cx="6208936" cy="1311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7905" y="169476"/>
            <a:ext cx="2743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Arial"/>
                <a:cs typeface="Arial"/>
              </a:rPr>
              <a:t>Insert peptides</a:t>
            </a:r>
            <a:endParaRPr lang="en-US" sz="28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3861048"/>
            <a:ext cx="504056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Full name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Mass in []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Correct: Mass in {}</a:t>
            </a:r>
            <a:endParaRPr lang="de-CH" sz="16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20766"/>
            <a:ext cx="265747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1052736"/>
            <a:ext cx="441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Edit&gt;&gt;Insert&gt;&gt;peptides (see also webinar 10)</a:t>
            </a:r>
            <a:endParaRPr lang="de-CH" dirty="0"/>
          </a:p>
        </p:txBody>
      </p:sp>
      <p:sp>
        <p:nvSpPr>
          <p:cNvPr id="12" name="TextBox 11"/>
          <p:cNvSpPr txBox="1"/>
          <p:nvPr/>
        </p:nvSpPr>
        <p:spPr>
          <a:xfrm>
            <a:off x="539552" y="148478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Insert a light peptide sequence</a:t>
            </a:r>
            <a:endParaRPr lang="de-CH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3563724"/>
            <a:ext cx="5040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Insert a modified peptide sequence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0117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1453</Words>
  <Application>Microsoft Office PowerPoint</Application>
  <PresentationFormat>On-screen Show (4:3)</PresentationFormat>
  <Paragraphs>411</Paragraphs>
  <Slides>39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39</vt:i4>
      </vt:variant>
    </vt:vector>
  </HeadingPairs>
  <TitlesOfParts>
    <vt:vector size="49" baseType="lpstr">
      <vt:lpstr>Arial</vt:lpstr>
      <vt:lpstr>Bookman Old Style</vt:lpstr>
      <vt:lpstr>Calibri</vt:lpstr>
      <vt:lpstr>Garamond Premr Pro</vt:lpstr>
      <vt:lpstr>Gill Sans MT</vt:lpstr>
      <vt:lpstr>Wingdings</vt:lpstr>
      <vt:lpstr>Wingdings 3</vt:lpstr>
      <vt:lpstr>Office-Design</vt:lpstr>
      <vt:lpstr>Office Theme</vt:lpstr>
      <vt:lpstr>Origin</vt:lpstr>
      <vt:lpstr> Isotope Labeled Internal Standards in Skyline </vt:lpstr>
      <vt:lpstr>Agenda</vt:lpstr>
      <vt:lpstr> Lecture: Isotope Labeled Standards in Skyline     Webinar , 1 December 2015  Christina Ludwig   Ariel Bensimon TU Munich    ETH Zürich  Germany     Switzerland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wbg screens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WBG13</dc:creator>
  <cp:lastModifiedBy>Nat</cp:lastModifiedBy>
  <cp:revision>553</cp:revision>
  <cp:lastPrinted>2011-03-29T13:57:34Z</cp:lastPrinted>
  <dcterms:created xsi:type="dcterms:W3CDTF">2010-09-23T11:49:08Z</dcterms:created>
  <dcterms:modified xsi:type="dcterms:W3CDTF">2015-12-03T18:09:47Z</dcterms:modified>
</cp:coreProperties>
</file>