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4"/>
  </p:notesMasterIdLst>
  <p:sldIdLst>
    <p:sldId id="564" r:id="rId3"/>
    <p:sldId id="566" r:id="rId4"/>
    <p:sldId id="563" r:id="rId5"/>
    <p:sldId id="569" r:id="rId6"/>
    <p:sldId id="571" r:id="rId7"/>
    <p:sldId id="572" r:id="rId8"/>
    <p:sldId id="573" r:id="rId9"/>
    <p:sldId id="570" r:id="rId10"/>
    <p:sldId id="560" r:id="rId11"/>
    <p:sldId id="567" r:id="rId12"/>
    <p:sldId id="5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4" autoAdjust="0"/>
    <p:restoredTop sz="92230" autoAdjust="0"/>
  </p:normalViewPr>
  <p:slideViewPr>
    <p:cSldViewPr>
      <p:cViewPr varScale="1">
        <p:scale>
          <a:sx n="107" d="100"/>
          <a:sy n="107" d="100"/>
        </p:scale>
        <p:origin x="181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41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0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74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33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28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14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134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58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7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0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Welcome to the tenth in a series of tutorial webinars designed to help you get the most out of Skyline proteomics software. 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 smtClean="0"/>
              <a:t>We’ll begin shortly … 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/>
            <a:r>
              <a:rPr lang="en-US" sz="2000" b="1" dirty="0">
                <a:solidFill>
                  <a:srgbClr val="000000"/>
                </a:solidFill>
              </a:rPr>
              <a:t>Webinar 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00"/>
                </a:highlight>
              </a:rPr>
              <a:t>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dirty="0" smtClean="0"/>
              <a:t>Click the telephone icon in the upper left corner of </a:t>
            </a:r>
            <a:r>
              <a:rPr lang="en-US" sz="1700" dirty="0" err="1" smtClean="0"/>
              <a:t>JoinMe</a:t>
            </a:r>
            <a:r>
              <a:rPr lang="en-US" sz="1700" dirty="0" smtClean="0"/>
              <a:t> - </a:t>
            </a:r>
            <a:r>
              <a:rPr lang="en-US" sz="1700" b="1" dirty="0" smtClean="0">
                <a:solidFill>
                  <a:srgbClr val="FF0000"/>
                </a:solidFill>
              </a:rPr>
              <a:t>circled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/>
              <a:t>here </a:t>
            </a:r>
            <a:r>
              <a:rPr lang="en-US" sz="1700" dirty="0" smtClean="0">
                <a:sym typeface="Wingdings" panose="05000000000000000000" pitchFamily="2" charset="2"/>
              </a:rPr>
              <a:t></a:t>
            </a:r>
            <a:endParaRPr lang="en-US" sz="1700" dirty="0" smtClean="0"/>
          </a:p>
          <a:p>
            <a:pPr marL="274320" lvl="1" indent="0">
              <a:buNone/>
            </a:pPr>
            <a:r>
              <a:rPr lang="en-US" sz="1700" dirty="0" smtClean="0"/>
              <a:t>You then have the choice to either: </a:t>
            </a:r>
          </a:p>
          <a:p>
            <a:pPr lvl="1"/>
            <a:r>
              <a:rPr lang="en-US" sz="1700" dirty="0" smtClean="0"/>
              <a:t>Call by phone (US and International numbers) </a:t>
            </a:r>
          </a:p>
          <a:p>
            <a:pPr lvl="1"/>
            <a:r>
              <a:rPr lang="en-US" sz="1700" dirty="0" smtClean="0"/>
              <a:t>Call via internet – a short, temporary software download is required.</a:t>
            </a:r>
          </a:p>
          <a:p>
            <a:endParaRPr lang="en-US" sz="1100" b="1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Submit </a:t>
            </a:r>
            <a:r>
              <a:rPr lang="en-US" sz="2000" b="1" dirty="0">
                <a:solidFill>
                  <a:srgbClr val="000000"/>
                </a:solidFill>
              </a:rPr>
              <a:t>Skyline Questions: </a:t>
            </a:r>
            <a:r>
              <a:rPr lang="en-US" sz="2100" dirty="0" smtClean="0">
                <a:solidFill>
                  <a:srgbClr val="000000"/>
                </a:solidFill>
              </a:rPr>
              <a:t>Use this form to submit Skyline questions to the team – we will try to answer as many as possible</a:t>
            </a:r>
            <a:r>
              <a:rPr lang="en-US" sz="2100" dirty="0">
                <a:solidFill>
                  <a:srgbClr val="000000"/>
                </a:solidFill>
              </a:rPr>
              <a:t>: </a:t>
            </a:r>
            <a:r>
              <a:rPr lang="en-US" sz="2100" dirty="0" smtClean="0">
                <a:solidFill>
                  <a:srgbClr val="000000"/>
                </a:solidFill>
              </a:rPr>
              <a:t>  </a:t>
            </a:r>
            <a:r>
              <a:rPr lang="en-US" sz="2000" b="1" u="sng" dirty="0" smtClean="0">
                <a:hlinkClick r:id="rId2"/>
              </a:rPr>
              <a:t>http</a:t>
            </a:r>
            <a:r>
              <a:rPr lang="en-US" sz="2000" b="1" u="sng" dirty="0">
                <a:hlinkClick r:id="rId2"/>
              </a:rPr>
              <a:t>://tinyurl.com/QA4Skyline</a:t>
            </a:r>
            <a:r>
              <a:rPr lang="en-US" sz="2000" b="1" dirty="0"/>
              <a:t> </a:t>
            </a:r>
            <a:endParaRPr lang="en-US" sz="2000" dirty="0"/>
          </a:p>
          <a:p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2100" dirty="0" smtClean="0">
                <a:solidFill>
                  <a:srgbClr val="000000"/>
                </a:solidFill>
              </a:rPr>
              <a:t>The QA link will also be available in the chat window – to open your chat window click the bubble icon – </a:t>
            </a:r>
            <a:r>
              <a:rPr lang="en-US" sz="2100" b="1" dirty="0" smtClean="0">
                <a:solidFill>
                  <a:srgbClr val="FF0000"/>
                </a:solidFill>
              </a:rPr>
              <a:t>circled</a:t>
            </a:r>
            <a:r>
              <a:rPr lang="en-US" sz="2100" dirty="0" smtClean="0">
                <a:solidFill>
                  <a:srgbClr val="000000"/>
                </a:solidFill>
              </a:rPr>
              <a:t> here </a:t>
            </a:r>
            <a:r>
              <a:rPr lang="en-US" sz="21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5" y="3009806"/>
            <a:ext cx="14382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7409330" y="3233819"/>
            <a:ext cx="304800" cy="3000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5" y="5695950"/>
            <a:ext cx="161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6174581" y="5695950"/>
            <a:ext cx="531019" cy="4726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6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86800" cy="4937760"/>
          </a:xfrm>
        </p:spPr>
        <p:txBody>
          <a:bodyPr/>
          <a:lstStyle/>
          <a:p>
            <a:pPr algn="ctr"/>
            <a:r>
              <a:rPr lang="en-US" dirty="0" smtClean="0"/>
              <a:t>Ask any questions you have on modifications in Skyline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>
                <a:hlinkClick r:id="rId2"/>
              </a:rPr>
              <a:t>http://tinyurl.com/QA4Skyline</a:t>
            </a:r>
            <a:r>
              <a:rPr lang="en-US" b="1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  <a:br>
              <a:rPr lang="en-US" dirty="0" smtClean="0"/>
            </a:br>
            <a:endParaRPr lang="en-US" dirty="0"/>
          </a:p>
          <a:p>
            <a:pPr marL="0" indent="0" algn="ctr">
              <a:buNone/>
            </a:pPr>
            <a:r>
              <a:rPr lang="en-US" sz="2400" b="1" u="sng" dirty="0">
                <a:hlinkClick r:id="rId3"/>
              </a:rPr>
              <a:t>http://tinyurl.com/Survey4Webinar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392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http://</a:t>
            </a:r>
            <a:r>
              <a:rPr lang="en-US" sz="2000" b="1" u="sng" dirty="0" smtClean="0">
                <a:hlinkClick r:id="rId2"/>
              </a:rPr>
              <a:t>tinyurl.com/Survey4Webinar</a:t>
            </a:r>
            <a:endParaRPr lang="en-US" sz="2000" b="1" u="sng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>Working with Modifications in </a:t>
            </a:r>
            <a:r>
              <a:rPr lang="en-US" sz="3200" dirty="0">
                <a:latin typeface="Bookman Old Style" panose="02050604050505020204" pitchFamily="18" charset="0"/>
              </a:rPr>
              <a:t>Skyline</a:t>
            </a: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00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#10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800" b="1" dirty="0" smtClean="0"/>
              <a:t>Working with Modifications in Skyline</a:t>
            </a:r>
          </a:p>
          <a:p>
            <a:r>
              <a:rPr lang="en-US" sz="2400" dirty="0" smtClean="0"/>
              <a:t>Introduction and overview with Brendan MacLean</a:t>
            </a:r>
          </a:p>
          <a:p>
            <a:pPr lvl="1"/>
            <a:r>
              <a:rPr lang="en-US" dirty="0"/>
              <a:t>Setting up and importing PTMs and neutral losses</a:t>
            </a:r>
          </a:p>
          <a:p>
            <a:pPr lvl="1"/>
            <a:r>
              <a:rPr lang="en-US" dirty="0"/>
              <a:t>Adding peptides with isotope labeling</a:t>
            </a:r>
          </a:p>
          <a:p>
            <a:pPr lvl="1"/>
            <a:r>
              <a:rPr lang="en-US" dirty="0"/>
              <a:t>Importing large assay </a:t>
            </a:r>
            <a:r>
              <a:rPr lang="en-US" dirty="0" smtClean="0"/>
              <a:t>libraries</a:t>
            </a:r>
          </a:p>
          <a:p>
            <a:r>
              <a:rPr lang="en-US" dirty="0" smtClean="0"/>
              <a:t>Tutorial</a:t>
            </a: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98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Control Center – Peptide Settings – Modifications tab</a:t>
            </a:r>
          </a:p>
          <a:p>
            <a:pPr lvl="1"/>
            <a:r>
              <a:rPr lang="en-US" dirty="0" smtClean="0"/>
              <a:t>Defining modifications and neutral losses</a:t>
            </a:r>
          </a:p>
          <a:p>
            <a:r>
              <a:rPr lang="en-US" dirty="0" smtClean="0"/>
              <a:t>Modified sequence formats</a:t>
            </a:r>
          </a:p>
          <a:p>
            <a:r>
              <a:rPr lang="en-US" dirty="0" smtClean="0"/>
              <a:t>Skyline guesses modifications</a:t>
            </a:r>
          </a:p>
          <a:p>
            <a:pPr lvl="1"/>
            <a:r>
              <a:rPr lang="en-US" dirty="0" smtClean="0"/>
              <a:t>Import &gt; Peptide Search</a:t>
            </a:r>
          </a:p>
          <a:p>
            <a:pPr lvl="1"/>
            <a:r>
              <a:rPr lang="en-US" dirty="0" smtClean="0"/>
              <a:t>View &gt; Spectral Libraries</a:t>
            </a:r>
          </a:p>
          <a:p>
            <a:pPr lvl="1"/>
            <a:r>
              <a:rPr lang="en-US" dirty="0" smtClean="0"/>
              <a:t>Insert &gt; Peptides</a:t>
            </a:r>
          </a:p>
          <a:p>
            <a:pPr lvl="1"/>
            <a:r>
              <a:rPr lang="en-US" dirty="0" smtClean="0"/>
              <a:t>Insert &gt; Transition List</a:t>
            </a:r>
          </a:p>
          <a:p>
            <a:r>
              <a:rPr lang="en-US" dirty="0" smtClean="0"/>
              <a:t>Tips and tricks</a:t>
            </a:r>
          </a:p>
          <a:p>
            <a:pPr lvl="1"/>
            <a:r>
              <a:rPr lang="en-US" dirty="0" smtClean="0"/>
              <a:t>Filtering for modifications</a:t>
            </a:r>
          </a:p>
          <a:p>
            <a:pPr lvl="1"/>
            <a:r>
              <a:rPr lang="en-US" dirty="0" smtClean="0"/>
              <a:t>Targeting charged losses</a:t>
            </a:r>
          </a:p>
          <a:p>
            <a:pPr lvl="1"/>
            <a:r>
              <a:rPr lang="en-US" dirty="0" smtClean="0"/>
              <a:t>Accepting modified peptide states</a:t>
            </a:r>
          </a:p>
          <a:p>
            <a:pPr lvl="1"/>
            <a:r>
              <a:rPr lang="en-US" dirty="0" smtClean="0"/>
              <a:t>Modified sequences in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Peptide Settings - Modifications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371600"/>
            <a:ext cx="3914775" cy="5257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3952875" y="2743200"/>
            <a:ext cx="2752725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952874" y="5029200"/>
            <a:ext cx="2752725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81800" y="2439768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Structural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Modifications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4706034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Isotope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Modifications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8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Sequence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Skyline Internal – delta-mass to 1 decimal place</a:t>
            </a:r>
          </a:p>
          <a:p>
            <a:pPr lvl="1"/>
            <a:r>
              <a:rPr lang="en-US" dirty="0" smtClean="0"/>
              <a:t>PEPC[+57.0]IDER</a:t>
            </a:r>
          </a:p>
          <a:p>
            <a:pPr lvl="1"/>
            <a:r>
              <a:rPr lang="en-US" dirty="0" smtClean="0"/>
              <a:t>Spectral libraries</a:t>
            </a:r>
          </a:p>
          <a:p>
            <a:pPr lvl="1"/>
            <a:r>
              <a:rPr lang="en-US" dirty="0" err="1" smtClean="0"/>
              <a:t>iRT</a:t>
            </a:r>
            <a:r>
              <a:rPr lang="en-US" dirty="0" smtClean="0"/>
              <a:t> calculators</a:t>
            </a:r>
          </a:p>
          <a:p>
            <a:pPr lvl="1"/>
            <a:r>
              <a:rPr lang="en-US" dirty="0" smtClean="0"/>
              <a:t>Optimization libraries</a:t>
            </a:r>
          </a:p>
          <a:p>
            <a:pPr lvl="1"/>
            <a:r>
              <a:rPr lang="en-US" dirty="0" smtClean="0"/>
              <a:t>Ion mobility libraries</a:t>
            </a:r>
          </a:p>
          <a:p>
            <a:r>
              <a:rPr lang="en-US" dirty="0" smtClean="0"/>
              <a:t>Skyline Display – delta-mass short</a:t>
            </a:r>
          </a:p>
          <a:p>
            <a:pPr lvl="1"/>
            <a:r>
              <a:rPr lang="en-US" dirty="0" smtClean="0"/>
              <a:t>PEPC[+57]IDER</a:t>
            </a:r>
          </a:p>
          <a:p>
            <a:pPr lvl="1"/>
            <a:r>
              <a:rPr lang="en-US" dirty="0" smtClean="0"/>
              <a:t>P[+1]E[+1]P[+1]C[+58]I[+1]D[+1]E[+1]R[+4]</a:t>
            </a:r>
          </a:p>
          <a:p>
            <a:r>
              <a:rPr lang="en-US" dirty="0" smtClean="0"/>
              <a:t>Explicit isotope labeling</a:t>
            </a:r>
          </a:p>
          <a:p>
            <a:pPr lvl="1"/>
            <a:r>
              <a:rPr lang="en-US" dirty="0" smtClean="0"/>
              <a:t>PEPC[+57]IDER{+10}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Sequence Formats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Named</a:t>
            </a:r>
          </a:p>
          <a:p>
            <a:pPr lvl="1"/>
            <a:r>
              <a:rPr lang="en-US" sz="2000" dirty="0" smtClean="0"/>
              <a:t>PEPC[</a:t>
            </a:r>
            <a:r>
              <a:rPr lang="en-US" sz="2000" dirty="0" err="1" smtClean="0"/>
              <a:t>Carbomidomethyl</a:t>
            </a:r>
            <a:r>
              <a:rPr lang="en-US" sz="2000" dirty="0" smtClean="0"/>
              <a:t> (</a:t>
            </a:r>
            <a:r>
              <a:rPr lang="en-US" sz="2000" dirty="0"/>
              <a:t>C)]IDER[Label:13C(6)15N(4) (C-term R</a:t>
            </a:r>
            <a:r>
              <a:rPr lang="en-US" sz="2000" dirty="0" smtClean="0"/>
              <a:t>)]</a:t>
            </a:r>
          </a:p>
          <a:p>
            <a:r>
              <a:rPr lang="en-US" dirty="0" smtClean="0"/>
              <a:t>Short names (SCIEX)</a:t>
            </a:r>
          </a:p>
          <a:p>
            <a:pPr lvl="1"/>
            <a:r>
              <a:rPr lang="en-US" dirty="0" smtClean="0"/>
              <a:t>PEPC[CAM]IDER</a:t>
            </a:r>
          </a:p>
          <a:p>
            <a:pPr lvl="1"/>
            <a:r>
              <a:rPr lang="en-US" dirty="0" smtClean="0"/>
              <a:t>PES[Pho]T[Pho]IC[CAM]IDER</a:t>
            </a:r>
          </a:p>
          <a:p>
            <a:r>
              <a:rPr lang="en-US" dirty="0" err="1" smtClean="0"/>
              <a:t>Unimod</a:t>
            </a:r>
            <a:endParaRPr lang="en-US" dirty="0" smtClean="0"/>
          </a:p>
          <a:p>
            <a:pPr lvl="1"/>
            <a:r>
              <a:rPr lang="en-US" dirty="0" smtClean="0"/>
              <a:t>PEPC</a:t>
            </a:r>
            <a:r>
              <a:rPr lang="en-US" dirty="0"/>
              <a:t>(</a:t>
            </a:r>
            <a:r>
              <a:rPr lang="en-US" dirty="0" err="1"/>
              <a:t>unimod</a:t>
            </a:r>
            <a:r>
              <a:rPr lang="en-US" dirty="0"/>
              <a:t>: </a:t>
            </a:r>
            <a:r>
              <a:rPr lang="en-US" dirty="0" smtClean="0"/>
              <a:t>4)IDER</a:t>
            </a:r>
          </a:p>
          <a:p>
            <a:pPr lvl="1"/>
            <a:r>
              <a:rPr lang="en-US" dirty="0" smtClean="0"/>
              <a:t>PES</a:t>
            </a:r>
            <a:r>
              <a:rPr lang="en-US" dirty="0"/>
              <a:t>(</a:t>
            </a:r>
            <a:r>
              <a:rPr lang="en-US" dirty="0" err="1"/>
              <a:t>unimod</a:t>
            </a:r>
            <a:r>
              <a:rPr lang="en-US" dirty="0"/>
              <a:t>: </a:t>
            </a:r>
            <a:r>
              <a:rPr lang="en-US" dirty="0" smtClean="0"/>
              <a:t>21)T(</a:t>
            </a:r>
            <a:r>
              <a:rPr lang="en-US" dirty="0" err="1" smtClean="0"/>
              <a:t>unimod</a:t>
            </a:r>
            <a:r>
              <a:rPr lang="en-US" dirty="0"/>
              <a:t>: </a:t>
            </a:r>
            <a:r>
              <a:rPr lang="en-US" dirty="0" smtClean="0"/>
              <a:t>21)IC(</a:t>
            </a:r>
            <a:r>
              <a:rPr lang="en-US" dirty="0" err="1" smtClean="0"/>
              <a:t>unimod</a:t>
            </a:r>
            <a:r>
              <a:rPr lang="en-US" dirty="0"/>
              <a:t>: </a:t>
            </a:r>
            <a:r>
              <a:rPr lang="en-US" dirty="0" smtClean="0"/>
              <a:t>4)IDER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5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Webinar #11: Panorama </a:t>
            </a:r>
            <a:r>
              <a:rPr lang="en-US" dirty="0" err="1" smtClean="0"/>
              <a:t>AutoQC</a:t>
            </a:r>
            <a:r>
              <a:rPr lang="en-US" dirty="0" smtClean="0"/>
              <a:t> and Panorama Public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Tuesday, October 20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Webinar #12: Isotope Labeled Standards in Skyline</a:t>
            </a:r>
          </a:p>
          <a:p>
            <a:pPr lvl="1"/>
            <a:r>
              <a:rPr lang="en-US" dirty="0" smtClean="0"/>
              <a:t>Tuesday, December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Workshop </a:t>
            </a:r>
            <a:r>
              <a:rPr lang="en-US" dirty="0"/>
              <a:t>in </a:t>
            </a:r>
            <a:r>
              <a:rPr lang="en-US" dirty="0" smtClean="0"/>
              <a:t>Tokyo, October 13</a:t>
            </a:r>
            <a:endParaRPr lang="en-US" dirty="0"/>
          </a:p>
          <a:p>
            <a:r>
              <a:rPr lang="en-US" dirty="0" smtClean="0"/>
              <a:t>Workshop in Puerto Vallarta, November 8 &amp; 9</a:t>
            </a:r>
          </a:p>
          <a:p>
            <a:r>
              <a:rPr lang="en-US" dirty="0" smtClean="0"/>
              <a:t>Weeklong Course at IIT-Bombay</a:t>
            </a:r>
          </a:p>
          <a:p>
            <a:pPr lvl="1"/>
            <a:r>
              <a:rPr lang="en-US" dirty="0" smtClean="0"/>
              <a:t>December 10-14</a:t>
            </a:r>
          </a:p>
          <a:p>
            <a:r>
              <a:rPr lang="en-US" dirty="0" smtClean="0"/>
              <a:t>Weeklong Courses 2016</a:t>
            </a:r>
          </a:p>
          <a:p>
            <a:pPr lvl="1"/>
            <a:r>
              <a:rPr lang="en-US" dirty="0" smtClean="0"/>
              <a:t>ETH, Zurich – February 8-12</a:t>
            </a:r>
          </a:p>
          <a:p>
            <a:pPr lvl="1"/>
            <a:r>
              <a:rPr lang="en-US" dirty="0" smtClean="0"/>
              <a:t>Buck Institute, San Francisco – March 7-11</a:t>
            </a:r>
          </a:p>
          <a:p>
            <a:pPr lvl="1"/>
            <a:r>
              <a:rPr lang="en-US" dirty="0" smtClean="0"/>
              <a:t>Northeastern, Boston – May 2-6</a:t>
            </a:r>
          </a:p>
          <a:p>
            <a:pPr lvl="1"/>
            <a:r>
              <a:rPr lang="en-US" dirty="0" smtClean="0"/>
              <a:t>University of Washington, Seattle – July 18-22</a:t>
            </a:r>
          </a:p>
        </p:txBody>
      </p:sp>
    </p:spTree>
    <p:extLst>
      <p:ext uri="{BB962C8B-B14F-4D97-AF65-F5344CB8AC3E}">
        <p14:creationId xmlns:p14="http://schemas.microsoft.com/office/powerpoint/2010/main" val="12975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27634</TotalTime>
  <Words>501</Words>
  <Application>Microsoft Office PowerPoint</Application>
  <PresentationFormat>On-screen Show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Bookman Old Style</vt:lpstr>
      <vt:lpstr>Calibri</vt:lpstr>
      <vt:lpstr>Gill Sans MT</vt:lpstr>
      <vt:lpstr>Wingdings</vt:lpstr>
      <vt:lpstr>Wingdings 3</vt:lpstr>
      <vt:lpstr>Origin</vt:lpstr>
      <vt:lpstr>Office Theme</vt:lpstr>
      <vt:lpstr>Tutorial Webinar #10</vt:lpstr>
      <vt:lpstr> Working with Modifications in Skyline </vt:lpstr>
      <vt:lpstr>Agenda</vt:lpstr>
      <vt:lpstr>Overview</vt:lpstr>
      <vt:lpstr>Peptide Settings - Modifications</vt:lpstr>
      <vt:lpstr>Modified Sequence Formats</vt:lpstr>
      <vt:lpstr>Modified Sequence Formats (continued)</vt:lpstr>
      <vt:lpstr>Tutorial</vt:lpstr>
      <vt:lpstr>Learn More</vt:lpstr>
      <vt:lpstr>Questions?</vt:lpstr>
      <vt:lpstr>Tutorial Webinar #10</vt:lpstr>
    </vt:vector>
  </TitlesOfParts>
  <Company>Sony Electronics,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 MacLean</cp:lastModifiedBy>
  <cp:revision>380</cp:revision>
  <dcterms:created xsi:type="dcterms:W3CDTF">2009-03-04T19:02:29Z</dcterms:created>
  <dcterms:modified xsi:type="dcterms:W3CDTF">2015-09-29T05:03:46Z</dcterms:modified>
</cp:coreProperties>
</file>