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7" r:id="rId2"/>
    <p:sldId id="284" r:id="rId3"/>
    <p:sldId id="286" r:id="rId4"/>
    <p:sldId id="266" r:id="rId5"/>
    <p:sldId id="285" r:id="rId6"/>
    <p:sldId id="287" r:id="rId7"/>
    <p:sldId id="267" r:id="rId8"/>
    <p:sldId id="268" r:id="rId9"/>
    <p:sldId id="278" r:id="rId10"/>
    <p:sldId id="279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74" r:id="rId20"/>
    <p:sldId id="275" r:id="rId21"/>
    <p:sldId id="277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4" autoAdjust="0"/>
    <p:restoredTop sz="83165" autoAdjust="0"/>
  </p:normalViewPr>
  <p:slideViewPr>
    <p:cSldViewPr>
      <p:cViewPr varScale="1">
        <p:scale>
          <a:sx n="97" d="100"/>
          <a:sy n="97" d="100"/>
        </p:scale>
        <p:origin x="211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et-lab1\maccoss_homes1\brendanx\data\MacCoss\Chorus\Chorus%20sta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net-lab1\maccoss_homes1\brendanx\data\MacCoss\Chorus\Chorus%20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Desktop</c:v>
                </c:pt>
              </c:strCache>
            </c:strRef>
          </c:tx>
          <c:invertIfNegative val="0"/>
          <c:cat>
            <c:numRef>
              <c:f>Sheet2!$A$2:$A$6</c:f>
              <c:numCache>
                <c:formatCode>_(* #,##0_);_(* \(#,##0\);_(* "-"??_);_(@_)</c:formatCode>
                <c:ptCount val="5"/>
                <c:pt idx="0">
                  <c:v>300</c:v>
                </c:pt>
                <c:pt idx="1">
                  <c:v>1000</c:v>
                </c:pt>
                <c:pt idx="2">
                  <c:v>2000</c:v>
                </c:pt>
                <c:pt idx="3">
                  <c:v>6400</c:v>
                </c:pt>
                <c:pt idx="4">
                  <c:v>20000</c:v>
                </c:pt>
              </c:numCache>
            </c:numRef>
          </c:cat>
          <c:val>
            <c:numRef>
              <c:f>Sheet2!$B$2:$B$6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111</c:v>
                </c:pt>
                <c:pt idx="4">
                  <c:v>186</c:v>
                </c:pt>
              </c:numCache>
            </c:numRef>
          </c:val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Laptop</c:v>
                </c:pt>
              </c:strCache>
            </c:strRef>
          </c:tx>
          <c:invertIfNegative val="0"/>
          <c:cat>
            <c:numRef>
              <c:f>Sheet2!$A$2:$A$6</c:f>
              <c:numCache>
                <c:formatCode>_(* #,##0_);_(* \(#,##0\);_(* "-"??_);_(@_)</c:formatCode>
                <c:ptCount val="5"/>
                <c:pt idx="0">
                  <c:v>300</c:v>
                </c:pt>
                <c:pt idx="1">
                  <c:v>1000</c:v>
                </c:pt>
                <c:pt idx="2">
                  <c:v>2000</c:v>
                </c:pt>
                <c:pt idx="3">
                  <c:v>6400</c:v>
                </c:pt>
                <c:pt idx="4">
                  <c:v>20000</c:v>
                </c:pt>
              </c:numCache>
            </c:numRef>
          </c:cat>
          <c:val>
            <c:numRef>
              <c:f>Sheet2!$C$2:$C$6</c:f>
              <c:numCache>
                <c:formatCode>General</c:formatCode>
                <c:ptCount val="5"/>
                <c:pt idx="0">
                  <c:v>600</c:v>
                </c:pt>
                <c:pt idx="1">
                  <c:v>600</c:v>
                </c:pt>
                <c:pt idx="2">
                  <c:v>600</c:v>
                </c:pt>
                <c:pt idx="3">
                  <c:v>631</c:v>
                </c:pt>
                <c:pt idx="4">
                  <c:v>668</c:v>
                </c:pt>
              </c:numCache>
            </c:numRef>
          </c:val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Chorus</c:v>
                </c:pt>
              </c:strCache>
            </c:strRef>
          </c:tx>
          <c:invertIfNegative val="0"/>
          <c:cat>
            <c:numRef>
              <c:f>Sheet2!$A$2:$A$6</c:f>
              <c:numCache>
                <c:formatCode>_(* #,##0_);_(* \(#,##0\);_(* "-"??_);_(@_)</c:formatCode>
                <c:ptCount val="5"/>
                <c:pt idx="0">
                  <c:v>300</c:v>
                </c:pt>
                <c:pt idx="1">
                  <c:v>1000</c:v>
                </c:pt>
                <c:pt idx="2">
                  <c:v>2000</c:v>
                </c:pt>
                <c:pt idx="3">
                  <c:v>6400</c:v>
                </c:pt>
                <c:pt idx="4">
                  <c:v>20000</c:v>
                </c:pt>
              </c:numCache>
            </c:numRef>
          </c:cat>
          <c:val>
            <c:numRef>
              <c:f>Sheet2!$D$2:$D$6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11</c:v>
                </c:pt>
                <c:pt idx="3">
                  <c:v>34</c:v>
                </c:pt>
                <c:pt idx="4">
                  <c:v>100</c:v>
                </c:pt>
              </c:numCache>
            </c:numRef>
          </c:val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Chorus Laptop &amp; Cell</c:v>
                </c:pt>
              </c:strCache>
            </c:strRef>
          </c:tx>
          <c:invertIfNegative val="0"/>
          <c:cat>
            <c:numRef>
              <c:f>Sheet2!$A$2:$A$6</c:f>
              <c:numCache>
                <c:formatCode>_(* #,##0_);_(* \(#,##0\);_(* "-"??_);_(@_)</c:formatCode>
                <c:ptCount val="5"/>
                <c:pt idx="0">
                  <c:v>300</c:v>
                </c:pt>
                <c:pt idx="1">
                  <c:v>1000</c:v>
                </c:pt>
                <c:pt idx="2">
                  <c:v>2000</c:v>
                </c:pt>
                <c:pt idx="3">
                  <c:v>6400</c:v>
                </c:pt>
                <c:pt idx="4">
                  <c:v>20000</c:v>
                </c:pt>
              </c:numCache>
            </c:numRef>
          </c:cat>
          <c:val>
            <c:numRef>
              <c:f>Sheet2!$E$2:$E$6</c:f>
              <c:numCache>
                <c:formatCode>General</c:formatCode>
                <c:ptCount val="5"/>
                <c:pt idx="0">
                  <c:v>8</c:v>
                </c:pt>
                <c:pt idx="1">
                  <c:v>13</c:v>
                </c:pt>
                <c:pt idx="2">
                  <c:v>24</c:v>
                </c:pt>
                <c:pt idx="3">
                  <c:v>72</c:v>
                </c:pt>
                <c:pt idx="4">
                  <c:v>248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6371024"/>
        <c:axId val="2086363952"/>
      </c:barChart>
      <c:catAx>
        <c:axId val="2086371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Transitions</a:t>
                </a:r>
              </a:p>
            </c:rich>
          </c:tx>
          <c:layout/>
          <c:overlay val="0"/>
        </c:title>
        <c:numFmt formatCode="_(* #,##0_);_(* \(#,##0\);_(* &quot;-&quot;??_);_(@_)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086363952"/>
        <c:crosses val="autoZero"/>
        <c:auto val="1"/>
        <c:lblAlgn val="ctr"/>
        <c:lblOffset val="100"/>
        <c:noMultiLvlLbl val="0"/>
      </c:catAx>
      <c:valAx>
        <c:axId val="20863639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Seconds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0863710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Desktop</c:v>
                </c:pt>
              </c:strCache>
            </c:strRef>
          </c:tx>
          <c:invertIfNegative val="0"/>
          <c:cat>
            <c:numRef>
              <c:f>Sheet2!$A$2:$A$6</c:f>
              <c:numCache>
                <c:formatCode>_(* #,##0_);_(* \(#,##0\);_(* "-"??_);_(@_)</c:formatCode>
                <c:ptCount val="5"/>
                <c:pt idx="0">
                  <c:v>300</c:v>
                </c:pt>
                <c:pt idx="1">
                  <c:v>1000</c:v>
                </c:pt>
                <c:pt idx="2">
                  <c:v>2000</c:v>
                </c:pt>
                <c:pt idx="3">
                  <c:v>6400</c:v>
                </c:pt>
                <c:pt idx="4">
                  <c:v>20000</c:v>
                </c:pt>
              </c:numCache>
            </c:numRef>
          </c:cat>
          <c:val>
            <c:numRef>
              <c:f>Sheet2!$B$2:$B$6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111</c:v>
                </c:pt>
                <c:pt idx="4">
                  <c:v>186</c:v>
                </c:pt>
              </c:numCache>
            </c:numRef>
          </c:val>
        </c:ser>
        <c:ser>
          <c:idx val="2"/>
          <c:order val="1"/>
          <c:tx>
            <c:strRef>
              <c:f>Sheet2!$D$1</c:f>
              <c:strCache>
                <c:ptCount val="1"/>
                <c:pt idx="0">
                  <c:v>Chorus</c:v>
                </c:pt>
              </c:strCache>
            </c:strRef>
          </c:tx>
          <c:invertIfNegative val="0"/>
          <c:cat>
            <c:numRef>
              <c:f>Sheet2!$A$2:$A$6</c:f>
              <c:numCache>
                <c:formatCode>_(* #,##0_);_(* \(#,##0\);_(* "-"??_);_(@_)</c:formatCode>
                <c:ptCount val="5"/>
                <c:pt idx="0">
                  <c:v>300</c:v>
                </c:pt>
                <c:pt idx="1">
                  <c:v>1000</c:v>
                </c:pt>
                <c:pt idx="2">
                  <c:v>2000</c:v>
                </c:pt>
                <c:pt idx="3">
                  <c:v>6400</c:v>
                </c:pt>
                <c:pt idx="4">
                  <c:v>20000</c:v>
                </c:pt>
              </c:numCache>
            </c:numRef>
          </c:cat>
          <c:val>
            <c:numRef>
              <c:f>Sheet2!$D$2:$D$6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11</c:v>
                </c:pt>
                <c:pt idx="3">
                  <c:v>34</c:v>
                </c:pt>
                <c:pt idx="4">
                  <c:v>100</c:v>
                </c:pt>
              </c:numCache>
            </c:numRef>
          </c:val>
        </c:ser>
        <c:ser>
          <c:idx val="3"/>
          <c:order val="2"/>
          <c:tx>
            <c:strRef>
              <c:f>Sheet2!$E$1</c:f>
              <c:strCache>
                <c:ptCount val="1"/>
                <c:pt idx="0">
                  <c:v>Chorus Laptop &amp; Cell</c:v>
                </c:pt>
              </c:strCache>
            </c:strRef>
          </c:tx>
          <c:invertIfNegative val="0"/>
          <c:cat>
            <c:numRef>
              <c:f>Sheet2!$A$2:$A$6</c:f>
              <c:numCache>
                <c:formatCode>_(* #,##0_);_(* \(#,##0\);_(* "-"??_);_(@_)</c:formatCode>
                <c:ptCount val="5"/>
                <c:pt idx="0">
                  <c:v>300</c:v>
                </c:pt>
                <c:pt idx="1">
                  <c:v>1000</c:v>
                </c:pt>
                <c:pt idx="2">
                  <c:v>2000</c:v>
                </c:pt>
                <c:pt idx="3">
                  <c:v>6400</c:v>
                </c:pt>
                <c:pt idx="4">
                  <c:v>20000</c:v>
                </c:pt>
              </c:numCache>
            </c:numRef>
          </c:cat>
          <c:val>
            <c:numRef>
              <c:f>Sheet2!$E$2:$E$6</c:f>
              <c:numCache>
                <c:formatCode>General</c:formatCode>
                <c:ptCount val="5"/>
                <c:pt idx="0">
                  <c:v>8</c:v>
                </c:pt>
                <c:pt idx="1">
                  <c:v>13</c:v>
                </c:pt>
                <c:pt idx="2">
                  <c:v>24</c:v>
                </c:pt>
                <c:pt idx="3">
                  <c:v>72</c:v>
                </c:pt>
                <c:pt idx="4">
                  <c:v>248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940960"/>
        <c:axId val="24943680"/>
      </c:barChart>
      <c:catAx>
        <c:axId val="24940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Transitions</a:t>
                </a:r>
              </a:p>
            </c:rich>
          </c:tx>
          <c:layout/>
          <c:overlay val="0"/>
        </c:title>
        <c:numFmt formatCode="_(* #,##0_);_(* \(#,##0\);_(* &quot;-&quot;??_);_(@_)" sourceLinked="1"/>
        <c:majorTickMark val="out"/>
        <c:minorTickMark val="none"/>
        <c:tickLblPos val="nextTo"/>
        <c:crossAx val="24943680"/>
        <c:crosses val="autoZero"/>
        <c:auto val="1"/>
        <c:lblAlgn val="ctr"/>
        <c:lblOffset val="100"/>
        <c:noMultiLvlLbl val="0"/>
      </c:catAx>
      <c:valAx>
        <c:axId val="249436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Seconds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4940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0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377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2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36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81000" y="1447800"/>
            <a:ext cx="8382000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72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6/18/2014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524000"/>
            <a:ext cx="3810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Targeted Proteomics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Environment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47975"/>
            <a:ext cx="6553199" cy="5334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Rapid Processing of Large Scale Quantitative Proteomics Projects: Integration of Skyline with the CHORUS Cloud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1" y="3810000"/>
            <a:ext cx="7326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Brendan </a:t>
            </a:r>
            <a:r>
              <a:rPr lang="en-US" dirty="0" smtClean="0">
                <a:latin typeface="+mj-lt"/>
              </a:rPr>
              <a:t>MacLean; </a:t>
            </a:r>
            <a:r>
              <a:rPr lang="en-US" dirty="0">
                <a:latin typeface="+mj-lt"/>
              </a:rPr>
              <a:t>Andrey </a:t>
            </a:r>
            <a:r>
              <a:rPr lang="en-US" dirty="0" err="1" smtClean="0">
                <a:latin typeface="+mj-lt"/>
              </a:rPr>
              <a:t>Bondarenko</a:t>
            </a:r>
            <a:r>
              <a:rPr lang="en-US" dirty="0" smtClean="0">
                <a:latin typeface="+mj-lt"/>
              </a:rPr>
              <a:t>; </a:t>
            </a:r>
            <a:r>
              <a:rPr lang="en-US" dirty="0">
                <a:latin typeface="+mj-lt"/>
              </a:rPr>
              <a:t>Nick </a:t>
            </a:r>
            <a:r>
              <a:rPr lang="en-US" dirty="0" smtClean="0">
                <a:latin typeface="+mj-lt"/>
              </a:rPr>
              <a:t>Shulman; </a:t>
            </a:r>
            <a:r>
              <a:rPr lang="en-US" dirty="0" err="1">
                <a:latin typeface="+mj-lt"/>
              </a:rPr>
              <a:t>Oleksii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Tymchenko</a:t>
            </a:r>
            <a:r>
              <a:rPr lang="en-US" dirty="0" smtClean="0">
                <a:latin typeface="+mj-lt"/>
              </a:rPr>
              <a:t>; </a:t>
            </a:r>
            <a:r>
              <a:rPr lang="en-US" dirty="0">
                <a:latin typeface="+mj-lt"/>
              </a:rPr>
              <a:t>Christine </a:t>
            </a:r>
            <a:r>
              <a:rPr lang="en-US" dirty="0" smtClean="0">
                <a:latin typeface="+mj-lt"/>
              </a:rPr>
              <a:t>Wu; </a:t>
            </a:r>
            <a:r>
              <a:rPr lang="en-US" dirty="0">
                <a:latin typeface="+mj-lt"/>
              </a:rPr>
              <a:t>Nathan </a:t>
            </a:r>
            <a:r>
              <a:rPr lang="en-US" dirty="0" smtClean="0">
                <a:latin typeface="+mj-lt"/>
              </a:rPr>
              <a:t>Yates; </a:t>
            </a:r>
            <a:r>
              <a:rPr lang="en-US" dirty="0">
                <a:latin typeface="+mj-lt"/>
              </a:rPr>
              <a:t>Michael J. </a:t>
            </a:r>
            <a:r>
              <a:rPr lang="en-US" dirty="0" err="1">
                <a:latin typeface="+mj-lt"/>
              </a:rPr>
              <a:t>Maccoss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skyline_logo_h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447800"/>
            <a:ext cx="2895600" cy="1084030"/>
          </a:xfrm>
          <a:prstGeom prst="rect">
            <a:avLst/>
          </a:prstGeom>
        </p:spPr>
      </p:pic>
      <p:pic>
        <p:nvPicPr>
          <p:cNvPr id="10" name="Picture 9" descr="UW.Signature_stack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5836920"/>
            <a:ext cx="1300977" cy="64008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029200" y="5603975"/>
            <a:ext cx="3211508" cy="873025"/>
            <a:chOff x="4732050" y="5572040"/>
            <a:chExt cx="3211508" cy="873025"/>
          </a:xfrm>
        </p:grpSpPr>
        <p:grpSp>
          <p:nvGrpSpPr>
            <p:cNvPr id="12" name="Group 11"/>
            <p:cNvGrpSpPr/>
            <p:nvPr/>
          </p:nvGrpSpPr>
          <p:grpSpPr>
            <a:xfrm>
              <a:off x="4732050" y="5572040"/>
              <a:ext cx="3211508" cy="873025"/>
              <a:chOff x="2032000" y="1104900"/>
              <a:chExt cx="5824538" cy="1352550"/>
            </a:xfrm>
          </p:grpSpPr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20320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20320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40132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40132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5994400" y="110490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5994400" y="226695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>
                <a:off x="2032000" y="1409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Line 14"/>
              <p:cNvSpPr>
                <a:spLocks noChangeShapeType="1"/>
              </p:cNvSpPr>
              <p:nvPr/>
            </p:nvSpPr>
            <p:spPr bwMode="auto">
              <a:xfrm>
                <a:off x="2032000" y="15621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Line 15"/>
              <p:cNvSpPr>
                <a:spLocks noChangeShapeType="1"/>
              </p:cNvSpPr>
              <p:nvPr/>
            </p:nvSpPr>
            <p:spPr bwMode="auto">
              <a:xfrm>
                <a:off x="2032000" y="17145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 flipV="1">
                <a:off x="2032000" y="1866900"/>
                <a:ext cx="2319338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032000" y="20193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2032000" y="2171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>
                <a:off x="6011863" y="1409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>
                <a:off x="6011863" y="15621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>
                <a:off x="6011863" y="1866900"/>
                <a:ext cx="76993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 flipV="1">
                <a:off x="6011863" y="20193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6011863" y="2171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Line 25"/>
              <p:cNvSpPr>
                <a:spLocks noChangeShapeType="1"/>
              </p:cNvSpPr>
              <p:nvPr/>
            </p:nvSpPr>
            <p:spPr bwMode="auto">
              <a:xfrm>
                <a:off x="4741863" y="1409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26"/>
              <p:cNvSpPr>
                <a:spLocks noChangeShapeType="1"/>
              </p:cNvSpPr>
              <p:nvPr/>
            </p:nvSpPr>
            <p:spPr bwMode="auto">
              <a:xfrm>
                <a:off x="4741863" y="15621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27"/>
              <p:cNvSpPr>
                <a:spLocks noChangeShapeType="1"/>
              </p:cNvSpPr>
              <p:nvPr/>
            </p:nvSpPr>
            <p:spPr bwMode="auto">
              <a:xfrm>
                <a:off x="4741863" y="17145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Line 28"/>
              <p:cNvSpPr>
                <a:spLocks noChangeShapeType="1"/>
              </p:cNvSpPr>
              <p:nvPr/>
            </p:nvSpPr>
            <p:spPr bwMode="auto">
              <a:xfrm>
                <a:off x="4741863" y="1866900"/>
                <a:ext cx="127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Line 29"/>
              <p:cNvSpPr>
                <a:spLocks noChangeShapeType="1"/>
              </p:cNvSpPr>
              <p:nvPr/>
            </p:nvSpPr>
            <p:spPr bwMode="auto">
              <a:xfrm>
                <a:off x="4741863" y="20193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Line 30"/>
              <p:cNvSpPr>
                <a:spLocks noChangeShapeType="1"/>
              </p:cNvSpPr>
              <p:nvPr/>
            </p:nvSpPr>
            <p:spPr bwMode="auto">
              <a:xfrm>
                <a:off x="4741863" y="2171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Line 31"/>
              <p:cNvSpPr>
                <a:spLocks noChangeShapeType="1"/>
              </p:cNvSpPr>
              <p:nvPr/>
            </p:nvSpPr>
            <p:spPr bwMode="auto">
              <a:xfrm flipV="1">
                <a:off x="4386263" y="1409700"/>
                <a:ext cx="338137" cy="4572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Line 32"/>
              <p:cNvSpPr>
                <a:spLocks noChangeShapeType="1"/>
              </p:cNvSpPr>
              <p:nvPr/>
            </p:nvSpPr>
            <p:spPr bwMode="auto">
              <a:xfrm flipV="1">
                <a:off x="4402138" y="1581150"/>
                <a:ext cx="322262" cy="2857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Line 33"/>
              <p:cNvSpPr>
                <a:spLocks noChangeShapeType="1"/>
              </p:cNvSpPr>
              <p:nvPr/>
            </p:nvSpPr>
            <p:spPr bwMode="auto">
              <a:xfrm flipV="1">
                <a:off x="4368800" y="17145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Line 34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35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36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73063" cy="304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6926450" y="5965517"/>
              <a:ext cx="42452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a Distributed Data Structure</a:t>
            </a:r>
            <a:endParaRPr lang="en-US" dirty="0"/>
          </a:p>
        </p:txBody>
      </p:sp>
      <p:pic>
        <p:nvPicPr>
          <p:cNvPr id="3074" name="Picture 2" descr="blog_rew_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8" t="2884" r="5835" b="961"/>
          <a:stretch>
            <a:fillRect/>
          </a:stretch>
        </p:blipFill>
        <p:spPr bwMode="auto">
          <a:xfrm>
            <a:off x="324746" y="1885949"/>
            <a:ext cx="3294754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blog_rew_chun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32" r="3323" b="676"/>
          <a:stretch>
            <a:fillRect/>
          </a:stretch>
        </p:blipFill>
        <p:spPr bwMode="auto">
          <a:xfrm>
            <a:off x="5610225" y="1800223"/>
            <a:ext cx="2809875" cy="250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7579" y="1371540"/>
            <a:ext cx="3048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Traditional Data file storage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09227" y="4301697"/>
            <a:ext cx="347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Fast to get a spectrum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Slow to get a chromatogram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1320" y="1485839"/>
            <a:ext cx="2307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Chorus Data Storage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524152" y="4301697"/>
            <a:ext cx="33340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Random access to the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Many processes can be used to extract many chromatograms/spectra using </a:t>
            </a:r>
            <a:r>
              <a:rPr lang="en-US" sz="2000" smtClean="0"/>
              <a:t>MapReduce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7668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Direct Access to Chorus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624" y="1219200"/>
            <a:ext cx="7076176" cy="507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5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Tests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Desktop</a:t>
            </a:r>
          </a:p>
          <a:p>
            <a:pPr lvl="1"/>
            <a:r>
              <a:rPr lang="en-US" dirty="0" smtClean="0"/>
              <a:t>CPU: i7@3.5 GHz (7.8)</a:t>
            </a:r>
          </a:p>
          <a:p>
            <a:pPr lvl="1"/>
            <a:r>
              <a:rPr lang="en-US" dirty="0" smtClean="0"/>
              <a:t>RAM: 16 GB (7.8)</a:t>
            </a:r>
          </a:p>
          <a:p>
            <a:pPr lvl="1"/>
            <a:r>
              <a:rPr lang="en-US" dirty="0" smtClean="0"/>
              <a:t>Drive: SSD (7.9)</a:t>
            </a:r>
          </a:p>
          <a:p>
            <a:pPr lvl="1"/>
            <a:endParaRPr lang="en-US" dirty="0" smtClean="0"/>
          </a:p>
          <a:p>
            <a:r>
              <a:rPr lang="en-US" sz="3200" dirty="0" smtClean="0"/>
              <a:t>Laptop</a:t>
            </a:r>
          </a:p>
          <a:p>
            <a:pPr lvl="1"/>
            <a:r>
              <a:rPr lang="en-US" dirty="0" smtClean="0"/>
              <a:t>CPU: i7@1.8 GHz (6.9)</a:t>
            </a:r>
          </a:p>
          <a:p>
            <a:pPr lvl="1"/>
            <a:r>
              <a:rPr lang="en-US" dirty="0" smtClean="0"/>
              <a:t>RAM: 8 GB (7.6)</a:t>
            </a:r>
          </a:p>
          <a:p>
            <a:pPr lvl="1"/>
            <a:r>
              <a:rPr lang="en-US" dirty="0" smtClean="0"/>
              <a:t>Drive: SSD (8.65)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17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Tests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University of Washington</a:t>
            </a:r>
          </a:p>
          <a:p>
            <a:pPr lvl="1"/>
            <a:r>
              <a:rPr lang="en-US" dirty="0" smtClean="0"/>
              <a:t>Download: 93.76 Mb/s</a:t>
            </a:r>
          </a:p>
          <a:p>
            <a:pPr lvl="1"/>
            <a:r>
              <a:rPr lang="en-US" dirty="0" smtClean="0"/>
              <a:t>Upload: 94.11 Mb/s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3200" dirty="0" smtClean="0"/>
              <a:t>Verizon</a:t>
            </a:r>
          </a:p>
          <a:p>
            <a:pPr lvl="1"/>
            <a:r>
              <a:rPr lang="en-US" dirty="0" smtClean="0"/>
              <a:t>Download: 44.37 Mb/s</a:t>
            </a:r>
          </a:p>
          <a:p>
            <a:pPr lvl="1"/>
            <a:r>
              <a:rPr lang="en-US" dirty="0" smtClean="0"/>
              <a:t>Upload: 6.15 Mb/s</a:t>
            </a:r>
          </a:p>
          <a:p>
            <a:pPr lvl="1"/>
            <a:endParaRPr lang="en-US" dirty="0"/>
          </a:p>
          <a:p>
            <a:r>
              <a:rPr lang="en-US" dirty="0" smtClean="0"/>
              <a:t>Baltimore Hilton</a:t>
            </a:r>
          </a:p>
          <a:p>
            <a:pPr lvl="1"/>
            <a:r>
              <a:rPr lang="en-US" dirty="0" smtClean="0"/>
              <a:t>Download: 11.76 Mb/s</a:t>
            </a:r>
          </a:p>
          <a:p>
            <a:pPr lvl="1"/>
            <a:r>
              <a:rPr lang="en-US" dirty="0" smtClean="0"/>
              <a:t>Upload: 6.34 Mb/s</a:t>
            </a:r>
            <a:endParaRPr lang="en-US" dirty="0"/>
          </a:p>
        </p:txBody>
      </p:sp>
      <p:pic>
        <p:nvPicPr>
          <p:cNvPr id="1026" name="Picture 2" descr="http://www.speedtest.net/result/351873656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623" y="1447800"/>
            <a:ext cx="2857500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peedtest.net/result/351907195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623" y="3048000"/>
            <a:ext cx="2857500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18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Import Performance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1408871"/>
              </p:ext>
            </p:extLst>
          </p:nvPr>
        </p:nvGraphicFramePr>
        <p:xfrm>
          <a:off x="762000" y="1147916"/>
          <a:ext cx="7781926" cy="5310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6448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Import Performance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1083673"/>
              </p:ext>
            </p:extLst>
          </p:nvPr>
        </p:nvGraphicFramePr>
        <p:xfrm>
          <a:off x="762000" y="1170039"/>
          <a:ext cx="7781926" cy="5310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538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Scan Spectrum View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97" y="1325880"/>
            <a:ext cx="8607003" cy="507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53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MS1 Scans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25880"/>
            <a:ext cx="8607002" cy="507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8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MS/MS Scans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98" y="1325880"/>
            <a:ext cx="8607002" cy="507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64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Ion Mobility MS/MS Scans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6" y="1295400"/>
            <a:ext cx="8604504" cy="5188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62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Chromatography-based Quantification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Freely-available, and vendor neutral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SRM</a:t>
            </a:r>
            <a:endParaRPr lang="en-US" dirty="0"/>
          </a:p>
          <a:p>
            <a:r>
              <a:rPr lang="en-US" dirty="0"/>
              <a:t>MS1 chromatogram extraction</a:t>
            </a:r>
          </a:p>
          <a:p>
            <a:r>
              <a:rPr lang="en-US" dirty="0"/>
              <a:t>Targeted </a:t>
            </a:r>
            <a:r>
              <a:rPr lang="en-US" dirty="0" smtClean="0"/>
              <a:t>MS/MS (PRM)</a:t>
            </a:r>
            <a:endParaRPr lang="en-US" dirty="0"/>
          </a:p>
          <a:p>
            <a:r>
              <a:rPr lang="en-US" b="1" dirty="0" smtClean="0"/>
              <a:t>DIA / SWATH</a:t>
            </a:r>
            <a:endParaRPr lang="en-US" b="1" dirty="0"/>
          </a:p>
          <a:p>
            <a:endParaRPr lang="en-US" dirty="0"/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7644" y="2157470"/>
            <a:ext cx="1455356" cy="195733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551963"/>
              </p:ext>
            </p:extLst>
          </p:nvPr>
        </p:nvGraphicFramePr>
        <p:xfrm>
          <a:off x="1447800" y="475488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Acquisition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More</a:t>
                      </a:r>
                      <a:r>
                        <a:rPr lang="en-US" baseline="0" dirty="0" smtClean="0"/>
                        <a:t> 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Targeted-MS/MS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</a:t>
                      </a:r>
                      <a:r>
                        <a:rPr lang="en-US" baseline="0" dirty="0" smtClean="0"/>
                        <a:t>s 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91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Ion Mobility MS/MS Scans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219200"/>
            <a:ext cx="8115300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858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Files automatically posted to Chorus</a:t>
            </a:r>
          </a:p>
          <a:p>
            <a:r>
              <a:rPr lang="en-US" dirty="0" smtClean="0"/>
              <a:t>Fast chromatogram extraction to Skyline</a:t>
            </a:r>
          </a:p>
          <a:p>
            <a:r>
              <a:rPr lang="en-US" dirty="0" smtClean="0"/>
              <a:t>Sharable Skyline documents</a:t>
            </a:r>
          </a:p>
          <a:p>
            <a:r>
              <a:rPr lang="en-US" dirty="0" smtClean="0"/>
              <a:t>Reprocess data on a laptop without download</a:t>
            </a:r>
          </a:p>
          <a:p>
            <a:r>
              <a:rPr lang="en-US" dirty="0" smtClean="0"/>
              <a:t>Spectrum access from anywhere</a:t>
            </a:r>
          </a:p>
          <a:p>
            <a:r>
              <a:rPr lang="en-US" dirty="0" smtClean="0"/>
              <a:t>More processing and viewing options on Chorus</a:t>
            </a:r>
          </a:p>
          <a:p>
            <a:r>
              <a:rPr lang="en-US" dirty="0" smtClean="0"/>
              <a:t>Processed Skyline documents on Panorama</a:t>
            </a:r>
          </a:p>
          <a:p>
            <a:endParaRPr lang="en-US" dirty="0"/>
          </a:p>
          <a:p>
            <a:r>
              <a:rPr lang="en-US" dirty="0" smtClean="0"/>
              <a:t>Integrated systems: Chorus, Skyline and Panorama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90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200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Nick Shulman</a:t>
            </a:r>
          </a:p>
          <a:p>
            <a:endParaRPr lang="en-US" dirty="0" smtClean="0"/>
          </a:p>
          <a:p>
            <a:endParaRPr lang="en-US" sz="1000" dirty="0"/>
          </a:p>
          <a:p>
            <a:r>
              <a:rPr lang="en-US" dirty="0" smtClean="0"/>
              <a:t>Don Marsh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dirty="0" smtClean="0"/>
              <a:t>Brian Pratt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dirty="0" smtClean="0"/>
              <a:t>Dario </a:t>
            </a:r>
            <a:r>
              <a:rPr lang="en-US" dirty="0" err="1" smtClean="0"/>
              <a:t>Amodei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4400" y="1219200"/>
            <a:ext cx="3429000" cy="5181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Vagisha</a:t>
            </a:r>
            <a:r>
              <a:rPr lang="en-US" dirty="0" smtClean="0"/>
              <a:t> Sharma</a:t>
            </a:r>
          </a:p>
          <a:p>
            <a:endParaRPr lang="en-US" dirty="0" smtClean="0"/>
          </a:p>
          <a:p>
            <a:endParaRPr lang="en-US" sz="1200" dirty="0" smtClean="0"/>
          </a:p>
          <a:p>
            <a:r>
              <a:rPr lang="en-US" dirty="0" err="1" smtClean="0"/>
              <a:t>Kaipo</a:t>
            </a:r>
            <a:r>
              <a:rPr lang="en-US" dirty="0" smtClean="0"/>
              <a:t> Tamura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Yuval Boss</a:t>
            </a:r>
          </a:p>
          <a:p>
            <a:r>
              <a:rPr lang="en-US" dirty="0"/>
              <a:t>Jarrett </a:t>
            </a:r>
            <a:r>
              <a:rPr lang="en-US" dirty="0" err="1" smtClean="0"/>
              <a:t>Egertson</a:t>
            </a:r>
            <a:endParaRPr lang="en-US" dirty="0" smtClean="0"/>
          </a:p>
          <a:p>
            <a:r>
              <a:rPr lang="en-US" dirty="0" smtClean="0"/>
              <a:t>Max </a:t>
            </a:r>
            <a:r>
              <a:rPr lang="en-US" dirty="0" err="1" smtClean="0"/>
              <a:t>Horrowitz</a:t>
            </a:r>
            <a:r>
              <a:rPr lang="en-US" dirty="0" smtClean="0"/>
              <a:t>-Gelb</a:t>
            </a:r>
          </a:p>
          <a:p>
            <a:r>
              <a:rPr lang="en-US" dirty="0" smtClean="0"/>
              <a:t>Danny </a:t>
            </a:r>
            <a:r>
              <a:rPr lang="en-US" dirty="0" err="1" smtClean="0"/>
              <a:t>Broudy</a:t>
            </a:r>
            <a:endParaRPr lang="en-US" dirty="0" smtClean="0"/>
          </a:p>
          <a:p>
            <a:r>
              <a:rPr lang="en-US" dirty="0" smtClean="0"/>
              <a:t>Trevor Killeen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1295401"/>
            <a:ext cx="1028700" cy="108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409" y="1285876"/>
            <a:ext cx="974191" cy="107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2590800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409" y="2509430"/>
            <a:ext cx="91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Brian Prat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952" y="3799660"/>
            <a:ext cx="954037" cy="107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aipo Tamur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329" y="5025771"/>
            <a:ext cx="882354" cy="99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5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Collaborators: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19200"/>
            <a:ext cx="29718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U.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Michael </a:t>
            </a:r>
            <a:r>
              <a:rPr lang="en-US" sz="1600" dirty="0" err="1" smtClean="0">
                <a:solidFill>
                  <a:schemeClr val="tx2"/>
                </a:solidFill>
              </a:rPr>
              <a:t>Bereman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Jim </a:t>
            </a:r>
            <a:r>
              <a:rPr lang="en-US" sz="1600" dirty="0" err="1" smtClean="0">
                <a:solidFill>
                  <a:schemeClr val="tx2"/>
                </a:solidFill>
              </a:rPr>
              <a:t>Bolinger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Jimmy </a:t>
            </a:r>
            <a:r>
              <a:rPr lang="en-US" sz="1600" dirty="0" err="1">
                <a:solidFill>
                  <a:schemeClr val="tx2"/>
                </a:solidFill>
              </a:rPr>
              <a:t>Eng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Andrew </a:t>
            </a:r>
            <a:r>
              <a:rPr lang="en-US" sz="1600" dirty="0" err="1" smtClean="0">
                <a:solidFill>
                  <a:schemeClr val="tx2"/>
                </a:solidFill>
              </a:rPr>
              <a:t>Stergachis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Sonia Ting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Broad Institute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Jake Jaffe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Steve Carr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Hasmik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Keshishian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D. R. Mani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spcBef>
                <a:spcPts val="500"/>
              </a:spcBef>
              <a:buClr>
                <a:schemeClr val="accent2"/>
              </a:buClr>
              <a:buSzPct val="76000"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0" y="1219200"/>
            <a:ext cx="3429000" cy="49530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/>
              <a:t>Buck Institute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Birgit Schilling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Matthew </a:t>
            </a:r>
            <a:r>
              <a:rPr lang="en-US" sz="1600" dirty="0" err="1">
                <a:solidFill>
                  <a:schemeClr val="tx2"/>
                </a:solidFill>
              </a:rPr>
              <a:t>Rardin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Brad Gibson</a:t>
            </a:r>
            <a:endParaRPr lang="en-US" sz="2400" dirty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Duke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Will Thompson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Arthur Moseley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IMSB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Rudolph </a:t>
            </a:r>
            <a:r>
              <a:rPr lang="en-US" sz="1600" dirty="0" err="1">
                <a:solidFill>
                  <a:schemeClr val="tx2"/>
                </a:solidFill>
              </a:rPr>
              <a:t>Aebersold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Christina </a:t>
            </a:r>
            <a:r>
              <a:rPr lang="en-US" sz="1600" dirty="0" smtClean="0">
                <a:solidFill>
                  <a:schemeClr val="tx2"/>
                </a:solidFill>
              </a:rPr>
              <a:t>Ludwig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Olga Schubert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Hannes </a:t>
            </a:r>
            <a:r>
              <a:rPr lang="en-US" sz="1600" dirty="0" err="1" smtClean="0">
                <a:solidFill>
                  <a:schemeClr val="tx2"/>
                </a:solidFill>
              </a:rPr>
              <a:t>Röst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George </a:t>
            </a:r>
            <a:r>
              <a:rPr lang="en-US" sz="1600" dirty="0" err="1" smtClean="0">
                <a:solidFill>
                  <a:schemeClr val="tx2"/>
                </a:solidFill>
              </a:rPr>
              <a:t>Rosenburger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Lucia </a:t>
            </a:r>
            <a:r>
              <a:rPr lang="en-US" sz="1600" dirty="0" err="1" smtClean="0">
                <a:solidFill>
                  <a:schemeClr val="tx2"/>
                </a:solidFill>
              </a:rPr>
              <a:t>Espona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Pernas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74320" lvl="1">
              <a:spcBef>
                <a:spcPts val="500"/>
              </a:spcBef>
              <a:buClr>
                <a:schemeClr val="accent2"/>
              </a:buClr>
              <a:buSzPct val="76000"/>
              <a:defRPr/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43600" y="1219200"/>
            <a:ext cx="30480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PNNL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Sam Payne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Sangtae</a:t>
            </a:r>
            <a:r>
              <a:rPr lang="en-US" sz="1600" dirty="0" smtClean="0">
                <a:solidFill>
                  <a:schemeClr val="tx2"/>
                </a:solidFill>
              </a:rPr>
              <a:t> Kim</a:t>
            </a:r>
            <a:endParaRPr lang="en-US" sz="2400" dirty="0" smtClean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Purdue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>
                <a:solidFill>
                  <a:schemeClr val="tx2"/>
                </a:solidFill>
              </a:rPr>
              <a:t>Meena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Choi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Olga </a:t>
            </a:r>
            <a:r>
              <a:rPr lang="en-US" sz="1600" dirty="0" err="1">
                <a:solidFill>
                  <a:schemeClr val="tx2"/>
                </a:solidFill>
              </a:rPr>
              <a:t>Vitek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Stanford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Dario </a:t>
            </a:r>
            <a:r>
              <a:rPr lang="en-US" sz="1600" dirty="0" err="1" smtClean="0">
                <a:solidFill>
                  <a:schemeClr val="tx2"/>
                </a:solidFill>
              </a:rPr>
              <a:t>Amodei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Parag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Mallick</a:t>
            </a:r>
            <a:endParaRPr lang="en-US" sz="2400" dirty="0" smtClean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Vanderbilt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Matthew </a:t>
            </a:r>
            <a:r>
              <a:rPr lang="en-US" sz="1600" dirty="0">
                <a:solidFill>
                  <a:schemeClr val="tx2"/>
                </a:solidFill>
              </a:rPr>
              <a:t>Chambers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Daniel </a:t>
            </a:r>
            <a:r>
              <a:rPr lang="en-US" sz="1600" dirty="0" err="1">
                <a:solidFill>
                  <a:schemeClr val="tx2"/>
                </a:solidFill>
              </a:rPr>
              <a:t>Liebler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David Tabb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382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 Vendor Collaborators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219200"/>
            <a:ext cx="29718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Agilent Technologies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Christine Miller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Joe Roark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Juli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Salcedo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Shripad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Torvi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err="1" smtClean="0"/>
              <a:t>Bruker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Carsten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Baessmann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Marius </a:t>
            </a:r>
            <a:r>
              <a:rPr lang="en-US" sz="1600" dirty="0" err="1">
                <a:solidFill>
                  <a:schemeClr val="tx2"/>
                </a:solidFill>
              </a:rPr>
              <a:t>Kallhardt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Stephanie </a:t>
            </a:r>
            <a:r>
              <a:rPr lang="en-US" sz="1600" dirty="0" err="1" smtClean="0">
                <a:solidFill>
                  <a:schemeClr val="tx2"/>
                </a:solidFill>
              </a:rPr>
              <a:t>Kaspar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Pierre-Olivier </a:t>
            </a:r>
            <a:r>
              <a:rPr lang="en-US" sz="1600" dirty="0" err="1" smtClean="0">
                <a:solidFill>
                  <a:schemeClr val="tx2"/>
                </a:solidFill>
              </a:rPr>
              <a:t>Schmit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AB </a:t>
            </a:r>
            <a:r>
              <a:rPr lang="en-US" sz="2400" dirty="0" err="1" smtClean="0"/>
              <a:t>Sciex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David </a:t>
            </a:r>
            <a:r>
              <a:rPr lang="en-US" sz="1600" dirty="0">
                <a:solidFill>
                  <a:schemeClr val="tx2"/>
                </a:solidFill>
              </a:rPr>
              <a:t>Cox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Christie Hunter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Brent </a:t>
            </a:r>
            <a:r>
              <a:rPr lang="en-US" sz="1600" dirty="0" smtClean="0">
                <a:solidFill>
                  <a:schemeClr val="tx2"/>
                </a:solidFill>
              </a:rPr>
              <a:t>Lefebvre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Steve Tate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1219200"/>
            <a:ext cx="30480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Shimadzu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Alan </a:t>
            </a:r>
            <a:r>
              <a:rPr lang="en-US" sz="1600" dirty="0" err="1" smtClean="0">
                <a:solidFill>
                  <a:schemeClr val="tx2"/>
                </a:solidFill>
              </a:rPr>
              <a:t>Baynes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Junko Iida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Neil Loftus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Kiriko</a:t>
            </a:r>
            <a:r>
              <a:rPr lang="en-US" sz="1600" dirty="0" smtClean="0">
                <a:solidFill>
                  <a:schemeClr val="tx2"/>
                </a:solidFill>
              </a:rPr>
              <a:t> Matsuo</a:t>
            </a:r>
            <a:endParaRPr lang="en-US" sz="1600" dirty="0">
              <a:solidFill>
                <a:schemeClr val="tx2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Thermo-Scientific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Sue </a:t>
            </a:r>
            <a:r>
              <a:rPr lang="en-US" sz="1600" dirty="0" err="1">
                <a:solidFill>
                  <a:schemeClr val="tx2"/>
                </a:solidFill>
              </a:rPr>
              <a:t>Abbatiello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Markus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Kellmann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Andreas Kuehn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Vlad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Zabrouskov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James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Langridge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Roy Martin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Kieran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Neeson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Keith Richards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712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 Chromatogram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chromatograms to make DIA interesting?</a:t>
            </a:r>
          </a:p>
          <a:p>
            <a:endParaRPr lang="en-US" dirty="0"/>
          </a:p>
          <a:p>
            <a:r>
              <a:rPr lang="en-US" dirty="0" smtClean="0"/>
              <a:t>10,000 peptides? (50,000+ transitions)</a:t>
            </a:r>
          </a:p>
          <a:p>
            <a:r>
              <a:rPr lang="en-US" dirty="0" smtClean="0"/>
              <a:t>Whole proteome? (500,000+ transitions)</a:t>
            </a:r>
          </a:p>
          <a:p>
            <a:endParaRPr lang="en-US" dirty="0"/>
          </a:p>
          <a:p>
            <a:r>
              <a:rPr lang="en-US" dirty="0" smtClean="0"/>
              <a:t>Hypothesis driven inquiries?</a:t>
            </a:r>
          </a:p>
          <a:p>
            <a:endParaRPr lang="en-US" dirty="0"/>
          </a:p>
          <a:p>
            <a:r>
              <a:rPr lang="en-US" dirty="0" smtClean="0"/>
              <a:t>“Kind of defeats the purpose of SWATH”?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6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 Fit-for-Purpose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Discovery Proteomics</a:t>
            </a:r>
          </a:p>
          <a:p>
            <a:pPr lvl="1"/>
            <a:r>
              <a:rPr lang="en-US" dirty="0" smtClean="0"/>
              <a:t>Systematic acquisition without missing data</a:t>
            </a:r>
          </a:p>
          <a:p>
            <a:pPr lvl="1"/>
            <a:r>
              <a:rPr lang="en-US" dirty="0" err="1" smtClean="0"/>
              <a:t>Petpide</a:t>
            </a:r>
            <a:r>
              <a:rPr lang="en-US" dirty="0" smtClean="0"/>
              <a:t> searching tools less mature than DDA</a:t>
            </a:r>
          </a:p>
          <a:p>
            <a:pPr lvl="1"/>
            <a:r>
              <a:rPr lang="en-US" dirty="0" smtClean="0"/>
              <a:t>Chimeric spectra hard to search</a:t>
            </a:r>
          </a:p>
          <a:p>
            <a:pPr lvl="1"/>
            <a:endParaRPr lang="en-US" dirty="0"/>
          </a:p>
          <a:p>
            <a:r>
              <a:rPr lang="en-US" dirty="0" smtClean="0"/>
              <a:t>Targeted Proteomics</a:t>
            </a:r>
          </a:p>
          <a:p>
            <a:pPr lvl="1"/>
            <a:r>
              <a:rPr lang="en-US" dirty="0" smtClean="0"/>
              <a:t>High level of multiplexing without scheduled acquisition</a:t>
            </a:r>
          </a:p>
          <a:p>
            <a:pPr lvl="1"/>
            <a:r>
              <a:rPr lang="en-US" dirty="0" smtClean="0"/>
              <a:t>Ability to test new hypotheses after acquisition</a:t>
            </a:r>
          </a:p>
          <a:p>
            <a:pPr lvl="1"/>
            <a:r>
              <a:rPr lang="en-US" dirty="0" smtClean="0"/>
              <a:t>Gain selectivity over MS1</a:t>
            </a:r>
          </a:p>
          <a:p>
            <a:pPr lvl="1"/>
            <a:r>
              <a:rPr lang="en-US" dirty="0" smtClean="0"/>
              <a:t>Lose selectivity from SRM and PRM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98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 versus SRM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SRM</a:t>
            </a:r>
          </a:p>
          <a:p>
            <a:pPr lvl="1"/>
            <a:r>
              <a:rPr lang="en-US" dirty="0" smtClean="0"/>
              <a:t>100 transitions unscheduled</a:t>
            </a:r>
          </a:p>
          <a:p>
            <a:pPr lvl="1"/>
            <a:r>
              <a:rPr lang="en-US" dirty="0" smtClean="0"/>
              <a:t>20-30 peptides label-free</a:t>
            </a:r>
          </a:p>
          <a:p>
            <a:pPr lvl="1"/>
            <a:r>
              <a:rPr lang="en-US" dirty="0" smtClean="0"/>
              <a:t>10-15 peptides with labeled pairs</a:t>
            </a:r>
          </a:p>
          <a:p>
            <a:r>
              <a:rPr lang="en-US" dirty="0" smtClean="0"/>
              <a:t>DIA</a:t>
            </a:r>
          </a:p>
          <a:p>
            <a:pPr lvl="1"/>
            <a:r>
              <a:rPr lang="en-US" dirty="0" smtClean="0"/>
              <a:t>Unlimited</a:t>
            </a:r>
          </a:p>
          <a:p>
            <a:pPr lvl="1"/>
            <a:endParaRPr lang="en-US" dirty="0"/>
          </a:p>
          <a:p>
            <a:r>
              <a:rPr lang="en-US" dirty="0" smtClean="0"/>
              <a:t>Problems with scheduling</a:t>
            </a:r>
          </a:p>
          <a:p>
            <a:pPr lvl="1"/>
            <a:r>
              <a:rPr lang="en-US" dirty="0" smtClean="0"/>
              <a:t>Shifts in chromatography can compromise measurement</a:t>
            </a:r>
          </a:p>
          <a:p>
            <a:pPr lvl="1"/>
            <a:r>
              <a:rPr lang="en-US" dirty="0"/>
              <a:t>Add setup time and complexity</a:t>
            </a:r>
          </a:p>
          <a:p>
            <a:pPr lvl="1"/>
            <a:r>
              <a:rPr lang="en-US" dirty="0" smtClean="0"/>
              <a:t>More susceptible to human error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1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Truncated and Missing Peaks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" y="1479437"/>
            <a:ext cx="7643813" cy="484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29400" y="1143000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TGTNLMDFLSR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7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 versus SRM Files and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SRM</a:t>
            </a:r>
          </a:p>
          <a:p>
            <a:pPr lvl="1"/>
            <a:r>
              <a:rPr lang="en-US" dirty="0" smtClean="0"/>
              <a:t>Size: 5 to 20 MB</a:t>
            </a:r>
          </a:p>
          <a:p>
            <a:pPr lvl="1"/>
            <a:r>
              <a:rPr lang="en-US" dirty="0" smtClean="0"/>
              <a:t>Import time: seconds to a few </a:t>
            </a:r>
            <a:r>
              <a:rPr lang="en-US" dirty="0" smtClean="0"/>
              <a:t>minutes</a:t>
            </a:r>
          </a:p>
          <a:p>
            <a:r>
              <a:rPr lang="en-US" dirty="0" smtClean="0"/>
              <a:t>DIA</a:t>
            </a:r>
            <a:endParaRPr lang="en-US" dirty="0" smtClean="0"/>
          </a:p>
          <a:p>
            <a:pPr lvl="1"/>
            <a:r>
              <a:rPr lang="en-US" dirty="0" smtClean="0"/>
              <a:t>Size: 200 MB to 4000 MB (with IMS 2000 to 8000 MB)</a:t>
            </a:r>
          </a:p>
          <a:p>
            <a:pPr lvl="1"/>
            <a:r>
              <a:rPr lang="en-US" dirty="0" smtClean="0"/>
              <a:t>Import time: 30 seconds to tens of </a:t>
            </a:r>
            <a:r>
              <a:rPr lang="en-US" dirty="0" smtClean="0"/>
              <a:t>minutes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6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 versus SRM 50 Runs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SRM</a:t>
            </a:r>
          </a:p>
          <a:p>
            <a:pPr lvl="1"/>
            <a:r>
              <a:rPr lang="en-US" dirty="0" smtClean="0"/>
              <a:t>Size: 0.5 GB</a:t>
            </a:r>
          </a:p>
          <a:p>
            <a:pPr lvl="1"/>
            <a:r>
              <a:rPr lang="en-US" dirty="0" smtClean="0"/>
              <a:t>Import time: 10 minutes</a:t>
            </a:r>
          </a:p>
          <a:p>
            <a:r>
              <a:rPr lang="en-US" dirty="0" smtClean="0"/>
              <a:t>DIA</a:t>
            </a:r>
          </a:p>
          <a:p>
            <a:pPr lvl="1"/>
            <a:r>
              <a:rPr lang="en-US" dirty="0" smtClean="0"/>
              <a:t>Size: 100 GB</a:t>
            </a:r>
          </a:p>
          <a:p>
            <a:pPr lvl="1"/>
            <a:r>
              <a:rPr lang="en-US" dirty="0" smtClean="0"/>
              <a:t>Import time: 6 hours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sz="3600" dirty="0" smtClean="0"/>
              <a:t>100x Storage and Performance Impact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9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Chorus For Mass Spec File Storage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375650" y="6600825"/>
            <a:ext cx="768350" cy="358775"/>
          </a:xfrm>
        </p:spPr>
        <p:txBody>
          <a:bodyPr/>
          <a:lstStyle/>
          <a:p>
            <a:fld id="{9B77A118-2422-8A41-B021-2EBEF2EB30AF}" type="slidenum">
              <a:rPr lang="en-US" smtClean="0">
                <a:solidFill>
                  <a:srgbClr val="FFFFFF">
                    <a:lumMod val="95000"/>
                  </a:srgbClr>
                </a:solidFill>
              </a:rPr>
              <a:pPr/>
              <a:t>9</a:t>
            </a:fld>
            <a:endParaRPr lang="en-US">
              <a:solidFill>
                <a:srgbClr val="FFFFFF">
                  <a:lumMod val="9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327" y="1480921"/>
            <a:ext cx="2866766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292934"/>
                </a:solidFill>
                <a:latin typeface="Arial" charset="0"/>
                <a:cs typeface="Arial" charset="0"/>
              </a:rPr>
              <a:t>In Beta Release for 12 months</a:t>
            </a:r>
            <a:endParaRPr lang="en-US" sz="2800" dirty="0">
              <a:solidFill>
                <a:srgbClr val="292934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47791" y="5671931"/>
            <a:ext cx="2504799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defTabSz="457200"/>
            <a:r>
              <a:rPr lang="en-US" b="1" dirty="0" smtClean="0">
                <a:solidFill>
                  <a:srgbClr val="2929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&gt;1 TB Downloaded per Month</a:t>
            </a:r>
            <a:endParaRPr lang="en-US" b="1" dirty="0">
              <a:solidFill>
                <a:srgbClr val="2929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261" y="2644574"/>
            <a:ext cx="2124075" cy="288607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Google Docs-like interface</a:t>
            </a:r>
          </a:p>
          <a:p>
            <a:r>
              <a:rPr lang="en-US" dirty="0" smtClean="0"/>
              <a:t>Lab-centered security model</a:t>
            </a:r>
          </a:p>
          <a:p>
            <a:r>
              <a:rPr lang="en-US" dirty="0" smtClean="0"/>
              <a:t>Raw data file storage</a:t>
            </a:r>
          </a:p>
          <a:p>
            <a:pPr lvl="1"/>
            <a:r>
              <a:rPr lang="en-US" dirty="0" smtClean="0"/>
              <a:t>Upload as acquired</a:t>
            </a:r>
          </a:p>
          <a:p>
            <a:pPr lvl="1"/>
            <a:r>
              <a:rPr lang="en-US" dirty="0" smtClean="0"/>
              <a:t>Translated into distributed data structure</a:t>
            </a:r>
          </a:p>
          <a:p>
            <a:pPr lvl="1"/>
            <a:r>
              <a:rPr lang="en-US" dirty="0" smtClean="0"/>
              <a:t>Massively parallel cloud data access</a:t>
            </a:r>
          </a:p>
          <a:p>
            <a:r>
              <a:rPr lang="en-US" dirty="0" smtClean="0"/>
              <a:t>Fast chromatogram extraction</a:t>
            </a:r>
          </a:p>
          <a:p>
            <a:r>
              <a:rPr lang="en-US" dirty="0" smtClean="0"/>
              <a:t>Fast single spectrum access</a:t>
            </a:r>
          </a:p>
          <a:p>
            <a:r>
              <a:rPr lang="en-US" dirty="0" smtClean="0"/>
              <a:t>Scalable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53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17392</TotalTime>
  <Words>688</Words>
  <Application>Microsoft Office PowerPoint</Application>
  <PresentationFormat>On-screen Show (4:3)</PresentationFormat>
  <Paragraphs>230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Bookman Old Style</vt:lpstr>
      <vt:lpstr>Calibri</vt:lpstr>
      <vt:lpstr>Gill Sans MT</vt:lpstr>
      <vt:lpstr>Wingdings</vt:lpstr>
      <vt:lpstr>Wingdings 3</vt:lpstr>
      <vt:lpstr>Origin</vt:lpstr>
      <vt:lpstr> Targeted Proteomics Environment</vt:lpstr>
      <vt:lpstr>Chromatography-based Quantification</vt:lpstr>
      <vt:lpstr>DIA Chromatogram Extraction</vt:lpstr>
      <vt:lpstr>DIA Fit-for-Purpose</vt:lpstr>
      <vt:lpstr>DIA versus SRM Multiplexing</vt:lpstr>
      <vt:lpstr>Truncated and Missing Peaks</vt:lpstr>
      <vt:lpstr>DIA versus SRM Files and Performance</vt:lpstr>
      <vt:lpstr>DIA versus SRM 50 Runs</vt:lpstr>
      <vt:lpstr>Chorus For Mass Spec File Storage</vt:lpstr>
      <vt:lpstr>Using a Distributed Data Structure</vt:lpstr>
      <vt:lpstr>Skyline Direct Access to Chorus</vt:lpstr>
      <vt:lpstr>Performance Tests Systems</vt:lpstr>
      <vt:lpstr>Performance Tests Networks</vt:lpstr>
      <vt:lpstr>Data Import Performance</vt:lpstr>
      <vt:lpstr>Data Import Performance</vt:lpstr>
      <vt:lpstr>Full Scan Spectrum View</vt:lpstr>
      <vt:lpstr>Exploring MS1 Scans</vt:lpstr>
      <vt:lpstr>Exploring MS/MS Scans</vt:lpstr>
      <vt:lpstr>Exploring Ion Mobility MS/MS Scans</vt:lpstr>
      <vt:lpstr>Exploring Ion Mobility MS/MS Scans</vt:lpstr>
      <vt:lpstr>Imagine</vt:lpstr>
      <vt:lpstr>Skyline Team</vt:lpstr>
      <vt:lpstr>Collaborators:</vt:lpstr>
      <vt:lpstr>Instrument Vendor Collaborators</vt:lpstr>
    </vt:vector>
  </TitlesOfParts>
  <Company>Sony Electronics,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Brendan MacLean</cp:lastModifiedBy>
  <cp:revision>252</cp:revision>
  <dcterms:created xsi:type="dcterms:W3CDTF">2009-03-04T19:02:29Z</dcterms:created>
  <dcterms:modified xsi:type="dcterms:W3CDTF">2014-06-18T11:10:50Z</dcterms:modified>
</cp:coreProperties>
</file>