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4" r:id="rId4"/>
    <p:sldId id="259" r:id="rId5"/>
    <p:sldId id="263" r:id="rId6"/>
    <p:sldId id="265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38" r:id="rId22"/>
    <p:sldId id="340" r:id="rId23"/>
    <p:sldId id="280" r:id="rId24"/>
    <p:sldId id="281" r:id="rId25"/>
    <p:sldId id="282" r:id="rId26"/>
    <p:sldId id="283" r:id="rId27"/>
    <p:sldId id="292" r:id="rId28"/>
    <p:sldId id="293" r:id="rId29"/>
    <p:sldId id="294" r:id="rId30"/>
    <p:sldId id="295" r:id="rId31"/>
    <p:sldId id="296" r:id="rId32"/>
    <p:sldId id="301" r:id="rId33"/>
    <p:sldId id="302" r:id="rId34"/>
    <p:sldId id="303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41" r:id="rId46"/>
    <p:sldId id="342" r:id="rId47"/>
    <p:sldId id="321" r:id="rId48"/>
    <p:sldId id="25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74EA4-5385-4334-AB42-9405C1E2D1A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C4F56-1493-41C2-A7AC-677C59DF6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6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4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0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73F61-172F-47BD-827B-47F3F7A35F9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1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C12D-25CE-4204-85E7-B928755C2F9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867B6-C8B1-40BF-88E6-A5CA6F1DDD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2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867B6-C8B1-40BF-88E6-A5CA6F1DDD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0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F4F-4C4C-4B67-88D3-A0A2021F47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43"/>
            <a:ext cx="9144000" cy="9952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2C10D-17A6-104A-B799-05A642F034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7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36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12"/>
            <a:ext cx="9144000" cy="1001390"/>
          </a:xfrm>
          <a:prstGeom prst="rect">
            <a:avLst/>
          </a:prstGeom>
          <a:noFill/>
        </p:spPr>
        <p:txBody>
          <a:bodyPr vert="horz" lIns="91174" tIns="45589" rIns="91174" bIns="45589" rtlCol="0" anchor="ctr" anchorCtr="0">
            <a:normAutofit/>
          </a:bodyPr>
          <a:lstStyle>
            <a:lvl1pPr marL="0" algn="ctr" defTabSz="911843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DIA: The Cutting Edge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Jarrett Egertson, Ph.D.</a:t>
            </a:r>
          </a:p>
          <a:p>
            <a:r>
              <a:rPr lang="en-US" smtClean="0"/>
              <a:t>University </a:t>
            </a:r>
            <a:r>
              <a:rPr lang="en-US" dirty="0" smtClean="0"/>
              <a:t>of Washington, Department of Genome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Multiplexed DIA on a Q-</a:t>
            </a:r>
            <a:r>
              <a:rPr lang="en-US" dirty="0" err="1" smtClean="0"/>
              <a:t>Exactive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818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26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634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542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450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358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265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081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989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897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805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713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620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5528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2436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344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6252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3160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0068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975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83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0791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7699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4607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515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422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330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2238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9146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6054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870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777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3685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0593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7501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409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1317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8225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5132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2040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8948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5856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2764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9672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6579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3487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30395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7303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4211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1119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8027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4934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8750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5658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2566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9474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6382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3289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0197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7105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4013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7829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4736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1644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68552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5460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2368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89276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96184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3091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9999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16907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23815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0723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7631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44539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51446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58354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65262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72170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79078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85986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92893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99801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6709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13617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20525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27433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34341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41248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48156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471738" y="1958343"/>
            <a:ext cx="6147987" cy="152400"/>
            <a:chOff x="1471711" y="1958343"/>
            <a:chExt cx="6147987" cy="152400"/>
          </a:xfrm>
        </p:grpSpPr>
        <p:sp>
          <p:nvSpPr>
            <p:cNvPr id="97" name="Rectangle 96"/>
            <p:cNvSpPr/>
            <p:nvPr/>
          </p:nvSpPr>
          <p:spPr>
            <a:xfrm>
              <a:off x="1471711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2959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718400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0918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550619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761972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68880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75788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2696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9603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96511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03419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10327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17235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24143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31050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2526295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1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14" name="Left Brace 113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34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100  4 </a:t>
            </a: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m/z-</a:t>
            </a: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wide windows = </a:t>
            </a:r>
            <a:r>
              <a:rPr lang="en-US" sz="1800" b="1" dirty="0" smtClean="0">
                <a:solidFill>
                  <a:srgbClr val="292934"/>
                </a:solidFill>
                <a:latin typeface="Calibri"/>
              </a:rPr>
              <a:t>400 </a:t>
            </a:r>
            <a:r>
              <a:rPr lang="en-US" sz="1800" b="1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b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i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400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800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3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1124E-6 L 0 0.09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Multiplexed DIA on a Q-</a:t>
            </a:r>
            <a:r>
              <a:rPr lang="en-US" dirty="0" err="1"/>
              <a:t>Exactive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818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26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634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542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450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358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265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081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989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897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805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620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436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344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252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3160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0068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975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3883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791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7699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4607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515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8422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330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2238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9146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6054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9870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6777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3685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0593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7501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4409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1317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8225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2040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8948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5856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2764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9672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6579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3487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0395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4211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1119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8027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4934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750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5658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2566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9474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6382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13289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0197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7105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4013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7829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54736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1644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8552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5460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2368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9276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6184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3091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09999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6907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23815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0723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7631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44539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51446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54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65262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2170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79078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85986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92893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99801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06709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3617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0525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27433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4341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41248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48156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471738" y="2590800"/>
            <a:ext cx="6147987" cy="152400"/>
            <a:chOff x="1471711" y="1958343"/>
            <a:chExt cx="6147987" cy="152400"/>
          </a:xfrm>
        </p:grpSpPr>
        <p:sp>
          <p:nvSpPr>
            <p:cNvPr id="93" name="Rectangle 92"/>
            <p:cNvSpPr/>
            <p:nvPr/>
          </p:nvSpPr>
          <p:spPr>
            <a:xfrm>
              <a:off x="1471711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12959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718400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40918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550619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761972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68880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75788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82696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89603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817103" y="1958343"/>
            <a:ext cx="6217066" cy="152400"/>
            <a:chOff x="1817103" y="1958343"/>
            <a:chExt cx="6217066" cy="152400"/>
          </a:xfrm>
        </p:grpSpPr>
        <p:sp>
          <p:nvSpPr>
            <p:cNvPr id="104" name="Rectangle 103"/>
            <p:cNvSpPr/>
            <p:nvPr/>
          </p:nvSpPr>
          <p:spPr>
            <a:xfrm>
              <a:off x="1817103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5526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751301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73008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96509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803419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10327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17235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24143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31050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2526295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1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15" name="Left Brace 114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34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100  4 </a:t>
            </a: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m/z-</a:t>
            </a: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wide windows = </a:t>
            </a:r>
            <a:r>
              <a:rPr lang="en-US" sz="1800" b="1" dirty="0" smtClean="0">
                <a:solidFill>
                  <a:srgbClr val="292934"/>
                </a:solidFill>
                <a:latin typeface="Calibri"/>
              </a:rPr>
              <a:t>400 </a:t>
            </a:r>
            <a:r>
              <a:rPr lang="en-US" sz="1800" b="1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b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i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400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800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0" y="2907295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2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5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1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Multiplexed DIA on a Q-</a:t>
            </a:r>
            <a:r>
              <a:rPr lang="en-US" dirty="0" err="1"/>
              <a:t>Exactive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6072" y="3288268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543" y="3288268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8154" y="3288268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5390" y="3288268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71738" y="2590800"/>
            <a:ext cx="6147987" cy="152400"/>
            <a:chOff x="1471711" y="1958343"/>
            <a:chExt cx="6147987" cy="152400"/>
          </a:xfrm>
        </p:grpSpPr>
        <p:sp>
          <p:nvSpPr>
            <p:cNvPr id="8" name="Rectangle 7"/>
            <p:cNvSpPr/>
            <p:nvPr/>
          </p:nvSpPr>
          <p:spPr>
            <a:xfrm>
              <a:off x="1471711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959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18400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0918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0619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826960" y="3288268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17103" y="2971800"/>
            <a:ext cx="6217066" cy="152400"/>
            <a:chOff x="1817103" y="1958343"/>
            <a:chExt cx="6217066" cy="152400"/>
          </a:xfrm>
        </p:grpSpPr>
        <p:sp>
          <p:nvSpPr>
            <p:cNvPr id="15" name="Rectangle 14"/>
            <p:cNvSpPr/>
            <p:nvPr/>
          </p:nvSpPr>
          <p:spPr>
            <a:xfrm>
              <a:off x="1817103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5526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51301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3008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96509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2526295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1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Book Antiqu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100  4 </a:t>
            </a: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m/z-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wide windows = </a:t>
            </a:r>
            <a:r>
              <a:rPr lang="en-US" sz="1800" b="1" kern="0" dirty="0" smtClean="0">
                <a:solidFill>
                  <a:sysClr val="windowText" lastClr="000000"/>
                </a:solidFill>
                <a:latin typeface="Calibri"/>
              </a:rPr>
              <a:t>400 </a:t>
            </a:r>
            <a:r>
              <a:rPr lang="en-US" sz="1800" b="1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i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400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800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2895627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2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212094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3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818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5726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2634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542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6450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3358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0265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4081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0989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897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4805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8620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2436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9344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6252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3160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0068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6975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3883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0791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7699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1515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8422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5330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2238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9146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9870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6777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3685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40593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7501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4409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1317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8225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2040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8948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95856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02764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09672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16579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3487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30395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4211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1119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8027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4934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8750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5658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92566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99474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06382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13289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0197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7105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4013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47829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54736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61644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68552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75460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82368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89276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96184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03091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09999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16907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30723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37631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51446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58354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65262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2170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9078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85986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92893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99801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06709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13617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20525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27433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34341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41248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48156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61972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8880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75788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89603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03419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810327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17235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24143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31050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588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Multiplexed DIA on a Q-</a:t>
            </a:r>
            <a:r>
              <a:rPr lang="en-US" dirty="0" err="1"/>
              <a:t>Exactive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31601" y="1981200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6072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0543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5799" y="1981200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4878" y="1981200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1840" y="1981200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8154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5390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43410" y="1981200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1738" y="2590800"/>
            <a:ext cx="6147987" cy="152400"/>
            <a:chOff x="1471711" y="1958343"/>
            <a:chExt cx="6147987" cy="152400"/>
          </a:xfrm>
        </p:grpSpPr>
        <p:sp>
          <p:nvSpPr>
            <p:cNvPr id="13" name="Rectangle 12"/>
            <p:cNvSpPr/>
            <p:nvPr/>
          </p:nvSpPr>
          <p:spPr>
            <a:xfrm>
              <a:off x="1471711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2959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18400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0918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0619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826960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17103" y="2971800"/>
            <a:ext cx="6217066" cy="152400"/>
            <a:chOff x="1817103" y="1958343"/>
            <a:chExt cx="6217066" cy="152400"/>
          </a:xfrm>
        </p:grpSpPr>
        <p:sp>
          <p:nvSpPr>
            <p:cNvPr id="20" name="Rectangle 19"/>
            <p:cNvSpPr/>
            <p:nvPr/>
          </p:nvSpPr>
          <p:spPr>
            <a:xfrm>
              <a:off x="1817103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5526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51301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73008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6509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2526295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1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Book Antiqu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100  4 </a:t>
            </a: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m/z-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wide windows = </a:t>
            </a:r>
            <a:r>
              <a:rPr lang="en-US" sz="1800" b="1" kern="0" dirty="0" smtClean="0">
                <a:solidFill>
                  <a:sysClr val="windowText" lastClr="000000"/>
                </a:solidFill>
                <a:latin typeface="Calibri"/>
              </a:rPr>
              <a:t>400 </a:t>
            </a:r>
            <a:r>
              <a:rPr lang="en-US" sz="1800" b="1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i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400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800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2895627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2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3212094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3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" y="4355068"/>
            <a:ext cx="907601" cy="369322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20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115376" y="3677752"/>
            <a:ext cx="860874" cy="580886"/>
          </a:xfrm>
          <a:prstGeom prst="rect">
            <a:avLst/>
          </a:prstGeom>
          <a:noFill/>
        </p:spPr>
        <p:txBody>
          <a:bodyPr wrap="none" lIns="91174" tIns="45589" rIns="91174" bIns="45589" rtlCol="0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Calibri"/>
              </a:rPr>
              <a:t>.  .  .</a:t>
            </a:r>
          </a:p>
        </p:txBody>
      </p:sp>
    </p:spTree>
    <p:extLst>
      <p:ext uri="{BB962C8B-B14F-4D97-AF65-F5344CB8AC3E}">
        <p14:creationId xmlns:p14="http://schemas.microsoft.com/office/powerpoint/2010/main" val="14410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Multiplexed DIA on a Q-</a:t>
            </a:r>
            <a:r>
              <a:rPr lang="en-US" dirty="0" err="1"/>
              <a:t>Exactive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6072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543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8154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5390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31574" y="1981200"/>
            <a:ext cx="5180888" cy="152400"/>
            <a:chOff x="2231574" y="1981200"/>
            <a:chExt cx="5180888" cy="152400"/>
          </a:xfrm>
          <a:solidFill>
            <a:srgbClr val="FFFF00"/>
          </a:solidFill>
        </p:grpSpPr>
        <p:sp>
          <p:nvSpPr>
            <p:cNvPr id="10" name="Rectangle 9"/>
            <p:cNvSpPr/>
            <p:nvPr/>
          </p:nvSpPr>
          <p:spPr>
            <a:xfrm>
              <a:off x="2231574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65772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34851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61813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43383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1738" y="2590800"/>
            <a:ext cx="6147987" cy="152400"/>
            <a:chOff x="1471711" y="1958343"/>
            <a:chExt cx="6147987" cy="152400"/>
          </a:xfrm>
        </p:grpSpPr>
        <p:sp>
          <p:nvSpPr>
            <p:cNvPr id="16" name="Rectangle 15"/>
            <p:cNvSpPr/>
            <p:nvPr/>
          </p:nvSpPr>
          <p:spPr>
            <a:xfrm>
              <a:off x="1471711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959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18400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0918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50619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826960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17103" y="2971800"/>
            <a:ext cx="6217066" cy="152400"/>
            <a:chOff x="1817103" y="1958343"/>
            <a:chExt cx="6217066" cy="152400"/>
          </a:xfrm>
        </p:grpSpPr>
        <p:sp>
          <p:nvSpPr>
            <p:cNvPr id="23" name="Rectangle 22"/>
            <p:cNvSpPr/>
            <p:nvPr/>
          </p:nvSpPr>
          <p:spPr>
            <a:xfrm>
              <a:off x="1817103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5526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51301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73008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6509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2526295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1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29" name="Left Brace 28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34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100  4 </a:t>
            </a: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m/z-</a:t>
            </a: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wide windows = </a:t>
            </a:r>
            <a:r>
              <a:rPr lang="en-US" sz="1800" b="1" dirty="0" smtClean="0">
                <a:solidFill>
                  <a:srgbClr val="292934"/>
                </a:solidFill>
                <a:latin typeface="Calibri"/>
              </a:rPr>
              <a:t>400 </a:t>
            </a:r>
            <a:r>
              <a:rPr lang="en-US" sz="1800" b="1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b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i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400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800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2895627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2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212094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3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" y="4355094"/>
            <a:ext cx="911209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20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115376" y="3677752"/>
            <a:ext cx="860874" cy="580886"/>
          </a:xfrm>
          <a:prstGeom prst="rect">
            <a:avLst/>
          </a:prstGeom>
          <a:noFill/>
        </p:spPr>
        <p:txBody>
          <a:bodyPr wrap="none" lIns="91174" tIns="45589" rIns="91174" bIns="45589" rtlCol="0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92934"/>
                </a:solidFill>
                <a:latin typeface="Calibri"/>
              </a:rPr>
              <a:t>.  .  .</a:t>
            </a:r>
          </a:p>
        </p:txBody>
      </p:sp>
    </p:spTree>
    <p:extLst>
      <p:ext uri="{BB962C8B-B14F-4D97-AF65-F5344CB8AC3E}">
        <p14:creationId xmlns:p14="http://schemas.microsoft.com/office/powerpoint/2010/main" val="22730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5.55112E-17 L -0.00226 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Multiplexed DIA on a Q-</a:t>
            </a:r>
            <a:r>
              <a:rPr lang="en-US" dirty="0" err="1"/>
              <a:t>Exactive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6072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543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8154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5390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31574" y="4463538"/>
            <a:ext cx="5180888" cy="152400"/>
            <a:chOff x="2231574" y="1981200"/>
            <a:chExt cx="5180888" cy="152400"/>
          </a:xfrm>
          <a:solidFill>
            <a:srgbClr val="FFFF00"/>
          </a:solidFill>
        </p:grpSpPr>
        <p:sp>
          <p:nvSpPr>
            <p:cNvPr id="10" name="Rectangle 9"/>
            <p:cNvSpPr/>
            <p:nvPr/>
          </p:nvSpPr>
          <p:spPr>
            <a:xfrm>
              <a:off x="2231574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65772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34851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61813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43383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1738" y="2590800"/>
            <a:ext cx="6147987" cy="152400"/>
            <a:chOff x="1471711" y="1958343"/>
            <a:chExt cx="6147987" cy="152400"/>
          </a:xfrm>
        </p:grpSpPr>
        <p:sp>
          <p:nvSpPr>
            <p:cNvPr id="16" name="Rectangle 15"/>
            <p:cNvSpPr/>
            <p:nvPr/>
          </p:nvSpPr>
          <p:spPr>
            <a:xfrm>
              <a:off x="1471711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959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18400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0918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50619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826960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17103" y="2971800"/>
            <a:ext cx="6217066" cy="152400"/>
            <a:chOff x="1817103" y="1958343"/>
            <a:chExt cx="6217066" cy="152400"/>
          </a:xfrm>
        </p:grpSpPr>
        <p:sp>
          <p:nvSpPr>
            <p:cNvPr id="23" name="Rectangle 22"/>
            <p:cNvSpPr/>
            <p:nvPr/>
          </p:nvSpPr>
          <p:spPr>
            <a:xfrm>
              <a:off x="1817103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5526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51301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73008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6509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2526295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1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29" name="Left Brace 28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34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100  4 </a:t>
            </a: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m/z-</a:t>
            </a: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wide windows = </a:t>
            </a:r>
            <a:r>
              <a:rPr lang="en-US" sz="1800" b="1" dirty="0" smtClean="0">
                <a:solidFill>
                  <a:srgbClr val="292934"/>
                </a:solidFill>
                <a:latin typeface="Calibri"/>
              </a:rPr>
              <a:t>400 </a:t>
            </a:r>
            <a:r>
              <a:rPr lang="en-US" sz="1800" b="1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b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i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400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800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2895627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2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212094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3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" y="4355094"/>
            <a:ext cx="911209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20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115376" y="3677752"/>
            <a:ext cx="860874" cy="580886"/>
          </a:xfrm>
          <a:prstGeom prst="rect">
            <a:avLst/>
          </a:prstGeom>
          <a:noFill/>
        </p:spPr>
        <p:txBody>
          <a:bodyPr wrap="none" lIns="91174" tIns="45589" rIns="91174" bIns="45589" rtlCol="0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92934"/>
                </a:solidFill>
                <a:latin typeface="Calibri"/>
              </a:rPr>
              <a:t>.  .  .</a:t>
            </a:r>
          </a:p>
        </p:txBody>
      </p:sp>
    </p:spTree>
    <p:extLst>
      <p:ext uri="{BB962C8B-B14F-4D97-AF65-F5344CB8AC3E}">
        <p14:creationId xmlns:p14="http://schemas.microsoft.com/office/powerpoint/2010/main" val="40013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Multiplexed DIA on a Q-</a:t>
            </a:r>
            <a:r>
              <a:rPr lang="en-US" dirty="0" err="1"/>
              <a:t>Exactive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6072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543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8154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5390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1574" y="4463538"/>
            <a:ext cx="5180888" cy="152400"/>
            <a:chOff x="2231574" y="1981200"/>
            <a:chExt cx="5180888" cy="152400"/>
          </a:xfrm>
          <a:solidFill>
            <a:srgbClr val="FFFF00"/>
          </a:solidFill>
        </p:grpSpPr>
        <p:sp>
          <p:nvSpPr>
            <p:cNvPr id="8" name="Rectangle 7"/>
            <p:cNvSpPr/>
            <p:nvPr/>
          </p:nvSpPr>
          <p:spPr>
            <a:xfrm>
              <a:off x="2231574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65772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34851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61813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43383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71738" y="2590800"/>
            <a:ext cx="6147987" cy="152400"/>
            <a:chOff x="1471711" y="1958343"/>
            <a:chExt cx="6147987" cy="152400"/>
          </a:xfrm>
        </p:grpSpPr>
        <p:sp>
          <p:nvSpPr>
            <p:cNvPr id="14" name="Rectangle 13"/>
            <p:cNvSpPr/>
            <p:nvPr/>
          </p:nvSpPr>
          <p:spPr>
            <a:xfrm>
              <a:off x="1471711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959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8400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0918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0619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826960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17103" y="2971800"/>
            <a:ext cx="6217066" cy="152400"/>
            <a:chOff x="1817103" y="1958343"/>
            <a:chExt cx="6217066" cy="152400"/>
          </a:xfrm>
        </p:grpSpPr>
        <p:sp>
          <p:nvSpPr>
            <p:cNvPr id="21" name="Rectangle 20"/>
            <p:cNvSpPr/>
            <p:nvPr/>
          </p:nvSpPr>
          <p:spPr>
            <a:xfrm>
              <a:off x="1817103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5526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1301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73008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6509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2526295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1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Left Brace 26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Book Antiqu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100  4 </a:t>
            </a: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m/z-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wide windows = </a:t>
            </a:r>
            <a:r>
              <a:rPr lang="en-US" sz="1800" b="1" kern="0" dirty="0" smtClean="0">
                <a:solidFill>
                  <a:sysClr val="windowText" lastClr="000000"/>
                </a:solidFill>
                <a:latin typeface="Calibri"/>
              </a:rPr>
              <a:t>400 </a:t>
            </a:r>
            <a:r>
              <a:rPr lang="en-US" sz="1800" b="1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i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400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800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895627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2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212094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3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" y="4355068"/>
            <a:ext cx="907601" cy="369322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20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115376" y="3677752"/>
            <a:ext cx="860874" cy="580886"/>
          </a:xfrm>
          <a:prstGeom prst="rect">
            <a:avLst/>
          </a:prstGeom>
          <a:noFill/>
        </p:spPr>
        <p:txBody>
          <a:bodyPr wrap="none" lIns="91174" tIns="45589" rIns="91174" bIns="45589" rtlCol="0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Calibri"/>
              </a:rPr>
              <a:t>.  .  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" y="4724400"/>
            <a:ext cx="907601" cy="369322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21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726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2634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9542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6450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3358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0265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7173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081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0989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7897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4805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1713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8620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5528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2436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9344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6252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0068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6975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3883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0791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7699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4607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1515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78422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5330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2238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9146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6054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2962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9870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6777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3685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0593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7501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4409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1317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68225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5132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82040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8948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95856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2764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9672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6579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3487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0395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7303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4211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51119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58027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4934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1842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8750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5658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92566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9474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06382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3289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27105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34013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0921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47829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54736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61644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68552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5460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82368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96184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03091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9999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16907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23815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30723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37631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44539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88188" y="1958343"/>
            <a:ext cx="5595359" cy="152400"/>
            <a:chOff x="988161" y="1958343"/>
            <a:chExt cx="5595359" cy="152400"/>
          </a:xfrm>
          <a:solidFill>
            <a:sysClr val="window" lastClr="FFFFFF"/>
          </a:solidFill>
        </p:grpSpPr>
        <p:sp>
          <p:nvSpPr>
            <p:cNvPr id="115" name="Rectangle 114"/>
            <p:cNvSpPr/>
            <p:nvPr/>
          </p:nvSpPr>
          <p:spPr>
            <a:xfrm>
              <a:off x="988161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231574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201950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892735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14441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658354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5262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170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79078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85986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92893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9801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06709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3617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20525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27433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34341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41248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48156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55064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61972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68880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75788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82696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89603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96511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03419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10327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817235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24143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31050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203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Multiplexed DIA on a Q-</a:t>
            </a:r>
            <a:r>
              <a:rPr lang="en-US" dirty="0" err="1"/>
              <a:t>Exactive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6072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543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8154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5390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1574" y="4463538"/>
            <a:ext cx="5180888" cy="152400"/>
            <a:chOff x="2231574" y="1981200"/>
            <a:chExt cx="5180888" cy="152400"/>
          </a:xfrm>
          <a:solidFill>
            <a:srgbClr val="FFFF00"/>
          </a:solidFill>
        </p:grpSpPr>
        <p:sp>
          <p:nvSpPr>
            <p:cNvPr id="8" name="Rectangle 7"/>
            <p:cNvSpPr/>
            <p:nvPr/>
          </p:nvSpPr>
          <p:spPr>
            <a:xfrm>
              <a:off x="2231574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65772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34851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61813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43383" y="1981200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71738" y="2590800"/>
            <a:ext cx="6147987" cy="152400"/>
            <a:chOff x="1471711" y="1958343"/>
            <a:chExt cx="6147987" cy="152400"/>
          </a:xfrm>
        </p:grpSpPr>
        <p:sp>
          <p:nvSpPr>
            <p:cNvPr id="14" name="Rectangle 13"/>
            <p:cNvSpPr/>
            <p:nvPr/>
          </p:nvSpPr>
          <p:spPr>
            <a:xfrm>
              <a:off x="1471711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959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8400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0918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0619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826960" y="3276604"/>
            <a:ext cx="69079" cy="152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17103" y="2971800"/>
            <a:ext cx="6217066" cy="152400"/>
            <a:chOff x="1817103" y="1958343"/>
            <a:chExt cx="6217066" cy="152400"/>
          </a:xfrm>
        </p:grpSpPr>
        <p:sp>
          <p:nvSpPr>
            <p:cNvPr id="21" name="Rectangle 20"/>
            <p:cNvSpPr/>
            <p:nvPr/>
          </p:nvSpPr>
          <p:spPr>
            <a:xfrm>
              <a:off x="1817103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5526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1301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73008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6509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2526295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1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Left Brace 26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Book Antiqu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100  4 </a:t>
            </a: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m/z-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wide windows = </a:t>
            </a:r>
            <a:r>
              <a:rPr lang="en-US" sz="1800" b="1" kern="0" dirty="0" smtClean="0">
                <a:solidFill>
                  <a:sysClr val="windowText" lastClr="000000"/>
                </a:solidFill>
                <a:latin typeface="Calibri"/>
              </a:rPr>
              <a:t>400 </a:t>
            </a:r>
            <a:r>
              <a:rPr lang="en-US" sz="1800" b="1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i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400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800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895627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2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212094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3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" y="4355068"/>
            <a:ext cx="907601" cy="369322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20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115376" y="3677752"/>
            <a:ext cx="860874" cy="580886"/>
          </a:xfrm>
          <a:prstGeom prst="rect">
            <a:avLst/>
          </a:prstGeom>
          <a:noFill/>
        </p:spPr>
        <p:txBody>
          <a:bodyPr wrap="none" lIns="91174" tIns="45589" rIns="91174" bIns="45589" rtlCol="0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Calibri"/>
              </a:rPr>
              <a:t>.  .  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" y="4724400"/>
            <a:ext cx="907601" cy="369322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21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726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2634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9542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6450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3358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0265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7173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081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0989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7897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4805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1713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8620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5528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2436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9344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6252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0068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6975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3883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0791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7699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4607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1515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78422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5330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2238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9146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6054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2962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9870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6777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3685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0593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7501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4409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1317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68225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5132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82040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8948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95856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2764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9672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6579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3487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0395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7303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4211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51119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58027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4934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1842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8750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5658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92566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9474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06382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3289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27105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34013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0921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47829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54736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61644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68552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5460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82368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96184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03091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9999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16907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23815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30723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37631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44539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88188" y="1958343"/>
            <a:ext cx="5595359" cy="152400"/>
            <a:chOff x="988161" y="1958343"/>
            <a:chExt cx="5595359" cy="152400"/>
          </a:xfrm>
          <a:solidFill>
            <a:srgbClr val="0000FF"/>
          </a:solidFill>
        </p:grpSpPr>
        <p:sp>
          <p:nvSpPr>
            <p:cNvPr id="115" name="Rectangle 114"/>
            <p:cNvSpPr/>
            <p:nvPr/>
          </p:nvSpPr>
          <p:spPr>
            <a:xfrm>
              <a:off x="988161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231574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201950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892735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14441" y="1958343"/>
              <a:ext cx="69079" cy="15240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Book Antiqua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658354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5262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170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79078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85986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92893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9801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06709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3617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20525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27433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34341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41248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48156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55064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61972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68880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75788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82696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89603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96511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03419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10327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817235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24143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31050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62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1.11111E-6 0.4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Multiplexed DIA on a Q-</a:t>
            </a:r>
            <a:r>
              <a:rPr lang="en-US" dirty="0" err="1"/>
              <a:t>Exactive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6072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543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8154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5390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1574" y="4463538"/>
            <a:ext cx="5180888" cy="152400"/>
            <a:chOff x="2231574" y="1981200"/>
            <a:chExt cx="5180888" cy="152400"/>
          </a:xfrm>
          <a:solidFill>
            <a:srgbClr val="FFFF00"/>
          </a:solidFill>
        </p:grpSpPr>
        <p:sp>
          <p:nvSpPr>
            <p:cNvPr id="8" name="Rectangle 7"/>
            <p:cNvSpPr/>
            <p:nvPr/>
          </p:nvSpPr>
          <p:spPr>
            <a:xfrm>
              <a:off x="2231574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65772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34851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61813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43383" y="1981200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71738" y="2590800"/>
            <a:ext cx="6147987" cy="152400"/>
            <a:chOff x="1471711" y="1958343"/>
            <a:chExt cx="6147987" cy="152400"/>
          </a:xfrm>
        </p:grpSpPr>
        <p:sp>
          <p:nvSpPr>
            <p:cNvPr id="14" name="Rectangle 13"/>
            <p:cNvSpPr/>
            <p:nvPr/>
          </p:nvSpPr>
          <p:spPr>
            <a:xfrm>
              <a:off x="1471711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959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8400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09185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0619" y="1958343"/>
              <a:ext cx="69079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826960" y="3276604"/>
            <a:ext cx="69079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17103" y="2971800"/>
            <a:ext cx="6217066" cy="152400"/>
            <a:chOff x="1817103" y="1958343"/>
            <a:chExt cx="6217066" cy="152400"/>
          </a:xfrm>
        </p:grpSpPr>
        <p:sp>
          <p:nvSpPr>
            <p:cNvPr id="21" name="Rectangle 20"/>
            <p:cNvSpPr/>
            <p:nvPr/>
          </p:nvSpPr>
          <p:spPr>
            <a:xfrm>
              <a:off x="1817103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5526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1301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73008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65090" y="1958343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2526295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1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27" name="Left Brace 26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3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100  4 </a:t>
            </a: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m/z-</a:t>
            </a: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wide windows = </a:t>
            </a:r>
            <a:r>
              <a:rPr lang="en-US" sz="1800" b="1" dirty="0" smtClean="0">
                <a:solidFill>
                  <a:srgbClr val="292934"/>
                </a:solidFill>
                <a:latin typeface="Calibri"/>
              </a:rPr>
              <a:t>400 </a:t>
            </a:r>
            <a:r>
              <a:rPr lang="en-US" sz="1800" b="1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b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292934"/>
                </a:solidFill>
                <a:latin typeface="Calibri"/>
              </a:rPr>
              <a:t>m/z</a:t>
            </a:r>
            <a:endParaRPr lang="en-US" sz="1800" i="1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400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800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895627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2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212094"/>
            <a:ext cx="79343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3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" y="4355094"/>
            <a:ext cx="911209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20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115376" y="3677752"/>
            <a:ext cx="860874" cy="580886"/>
          </a:xfrm>
          <a:prstGeom prst="rect">
            <a:avLst/>
          </a:prstGeom>
          <a:noFill/>
        </p:spPr>
        <p:txBody>
          <a:bodyPr wrap="none" lIns="91174" tIns="45589" rIns="91174" bIns="45589" rtlCol="0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92934"/>
                </a:solidFill>
                <a:latin typeface="Calibri"/>
              </a:rPr>
              <a:t>.  .  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" y="4724426"/>
            <a:ext cx="911209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Scan 21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726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2634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9542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6450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3358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0265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7173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081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0989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7897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4805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1713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8620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5528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2436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9344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6252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0068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6975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3883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0791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7699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4607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1515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78422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5330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2238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9146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6054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2962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9870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6777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3685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0593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7501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4409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1317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68225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5132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82040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8948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95856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2764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9672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6579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3487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0395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7303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4211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51119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58027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4934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1842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8750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5658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92566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9474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06382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3289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27105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34013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0921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47829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54736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61644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68552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5460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82368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96184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03091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9999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16907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23815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30723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37631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44539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88188" y="4822196"/>
            <a:ext cx="5595359" cy="152400"/>
            <a:chOff x="988161" y="1958343"/>
            <a:chExt cx="5595359" cy="152400"/>
          </a:xfrm>
          <a:solidFill>
            <a:srgbClr val="0000FF"/>
          </a:solidFill>
        </p:grpSpPr>
        <p:sp>
          <p:nvSpPr>
            <p:cNvPr id="115" name="Rectangle 114"/>
            <p:cNvSpPr/>
            <p:nvPr/>
          </p:nvSpPr>
          <p:spPr>
            <a:xfrm>
              <a:off x="988161" y="1958343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231574" y="1958343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201950" y="1958343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892735" y="1958343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14441" y="1958343"/>
              <a:ext cx="69079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658354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5262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170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79078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85986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92893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99801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06709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3617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20525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27433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34341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41248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48156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550646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61972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688803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75788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826960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896038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965117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034195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103274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8172352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241431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310509" y="1958343"/>
            <a:ext cx="6907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6" name="Right Brace 145"/>
          <p:cNvSpPr/>
          <p:nvPr/>
        </p:nvSpPr>
        <p:spPr>
          <a:xfrm>
            <a:off x="8199770" y="2579132"/>
            <a:ext cx="258457" cy="203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34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 rot="5400000">
            <a:off x="8018962" y="3411067"/>
            <a:ext cx="1400263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Cycle Time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6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2667000"/>
            <a:ext cx="5029200" cy="2162426"/>
            <a:chOff x="211502" y="3124200"/>
            <a:chExt cx="8041395" cy="3128665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1119318" y="3124200"/>
              <a:ext cx="7133579" cy="2565867"/>
              <a:chOff x="2971324" y="6874978"/>
              <a:chExt cx="2597014" cy="145388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3953584" y="7505905"/>
                <a:ext cx="0" cy="82296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496384" y="8058207"/>
                <a:ext cx="0" cy="270658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572584" y="7688785"/>
                <a:ext cx="0" cy="64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916909" y="7778657"/>
                <a:ext cx="0" cy="54864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4105984" y="7780225"/>
                <a:ext cx="0" cy="54864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4639384" y="7414464"/>
                <a:ext cx="0" cy="914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4182184" y="7109665"/>
                <a:ext cx="0" cy="36576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496384" y="8008825"/>
                <a:ext cx="0" cy="9144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191584" y="7536385"/>
                <a:ext cx="0" cy="18288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3191584" y="7475425"/>
                <a:ext cx="0" cy="914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4867984" y="7368745"/>
                <a:ext cx="0" cy="27432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4563184" y="7643065"/>
                <a:ext cx="0" cy="27432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4182184" y="7414465"/>
                <a:ext cx="0" cy="9144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3191584" y="7688785"/>
                <a:ext cx="0" cy="64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4563184" y="7871665"/>
                <a:ext cx="0" cy="4572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4867984" y="7597345"/>
                <a:ext cx="0" cy="73152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971324" y="6874978"/>
                <a:ext cx="0" cy="14523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3438203" y="7482308"/>
                <a:ext cx="0" cy="36967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3846722" y="7191846"/>
                <a:ext cx="0" cy="1135442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4029784" y="7688785"/>
                <a:ext cx="0" cy="64008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255241" y="8234869"/>
                <a:ext cx="0" cy="924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4255241" y="7486901"/>
                <a:ext cx="0" cy="765764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4809660" y="7640742"/>
                <a:ext cx="0" cy="686547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4809660" y="7112629"/>
                <a:ext cx="0" cy="52811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4371961" y="8116043"/>
                <a:ext cx="0" cy="2046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4488681" y="7825581"/>
                <a:ext cx="0" cy="495106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3671642" y="8036826"/>
                <a:ext cx="0" cy="5281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3671642" y="7984015"/>
                <a:ext cx="0" cy="5281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5096584" y="8056631"/>
                <a:ext cx="0" cy="270658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5247359" y="7951008"/>
                <a:ext cx="0" cy="3762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438203" y="7825581"/>
                <a:ext cx="0" cy="50170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3671642" y="8076435"/>
                <a:ext cx="0" cy="25085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971324" y="8327288"/>
                <a:ext cx="2597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4" name="Rectangle 1023"/>
            <p:cNvSpPr/>
            <p:nvPr/>
          </p:nvSpPr>
          <p:spPr>
            <a:xfrm>
              <a:off x="4272969" y="5791200"/>
              <a:ext cx="7585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smtClean="0">
                  <a:solidFill>
                    <a:srgbClr val="292934"/>
                  </a:solidFill>
                  <a:latin typeface="Calibri"/>
                </a:rPr>
                <a:t>m/z</a:t>
              </a:r>
              <a:endParaRPr lang="en-US" sz="2400" b="1" i="1" dirty="0">
                <a:solidFill>
                  <a:srgbClr val="292934"/>
                </a:solidFill>
                <a:latin typeface="Calibri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 rot="16200000">
              <a:off x="-228682" y="4392161"/>
              <a:ext cx="13420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292934"/>
                  </a:solidFill>
                  <a:latin typeface="Calibri"/>
                </a:rPr>
                <a:t>Intensity</a:t>
              </a:r>
              <a:endParaRPr lang="en-US" sz="2400" b="1" dirty="0">
                <a:solidFill>
                  <a:srgbClr val="292934"/>
                </a:solidFill>
                <a:latin typeface="Calibri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248400" y="1092470"/>
            <a:ext cx="2352392" cy="812529"/>
            <a:chOff x="5323303" y="2254486"/>
            <a:chExt cx="1153697" cy="260114"/>
          </a:xfrm>
        </p:grpSpPr>
        <p:cxnSp>
          <p:nvCxnSpPr>
            <p:cNvPr id="178" name="Straight Connector 177"/>
            <p:cNvCxnSpPr/>
            <p:nvPr/>
          </p:nvCxnSpPr>
          <p:spPr>
            <a:xfrm flipV="1">
              <a:off x="5757028" y="2280497"/>
              <a:ext cx="0" cy="23410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5858581" y="2254486"/>
              <a:ext cx="0" cy="26011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5418517" y="2332520"/>
              <a:ext cx="0" cy="1820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6027836" y="2384543"/>
              <a:ext cx="0" cy="13005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6163241" y="2306509"/>
              <a:ext cx="0" cy="20809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204"/>
            <p:cNvGrpSpPr/>
            <p:nvPr/>
          </p:nvGrpSpPr>
          <p:grpSpPr>
            <a:xfrm>
              <a:off x="5323303" y="2371882"/>
              <a:ext cx="1153697" cy="142718"/>
              <a:chOff x="855896" y="5242603"/>
              <a:chExt cx="4812028" cy="1027287"/>
            </a:xfrm>
          </p:grpSpPr>
          <p:cxnSp>
            <p:nvCxnSpPr>
              <p:cNvPr id="207" name="Straight Connector 206"/>
              <p:cNvCxnSpPr/>
              <p:nvPr/>
            </p:nvCxnSpPr>
            <p:spPr>
              <a:xfrm flipV="1">
                <a:off x="3451147" y="5837348"/>
                <a:ext cx="0" cy="41902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V="1">
                <a:off x="5073179" y="5499425"/>
                <a:ext cx="0" cy="77046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720979" y="5242603"/>
                <a:ext cx="0" cy="102728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V="1">
                <a:off x="2153521" y="5756247"/>
                <a:ext cx="0" cy="51364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855896" y="6269890"/>
                <a:ext cx="48120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/>
          <p:cNvGrpSpPr/>
          <p:nvPr/>
        </p:nvGrpSpPr>
        <p:grpSpPr>
          <a:xfrm>
            <a:off x="6248400" y="2312498"/>
            <a:ext cx="2342105" cy="811701"/>
            <a:chOff x="1790519" y="4420508"/>
            <a:chExt cx="1148652" cy="259849"/>
          </a:xfrm>
        </p:grpSpPr>
        <p:cxnSp>
          <p:nvCxnSpPr>
            <p:cNvPr id="213" name="Straight Connector 212"/>
            <p:cNvCxnSpPr/>
            <p:nvPr/>
          </p:nvCxnSpPr>
          <p:spPr>
            <a:xfrm flipV="1">
              <a:off x="2056455" y="4498463"/>
              <a:ext cx="0" cy="1818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V="1">
              <a:off x="2528297" y="4420508"/>
              <a:ext cx="0" cy="2598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1887939" y="4648200"/>
              <a:ext cx="0" cy="259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1997018" y="4572000"/>
              <a:ext cx="0" cy="1050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2358392" y="4653646"/>
              <a:ext cx="0" cy="262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790519" y="4679909"/>
              <a:ext cx="11486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/>
          <p:cNvGrpSpPr>
            <a:grpSpLocks/>
          </p:cNvGrpSpPr>
          <p:nvPr/>
        </p:nvGrpSpPr>
        <p:grpSpPr>
          <a:xfrm>
            <a:off x="6192295" y="5797239"/>
            <a:ext cx="2342105" cy="679760"/>
            <a:chOff x="2971324" y="7563106"/>
            <a:chExt cx="2597014" cy="765767"/>
          </a:xfrm>
        </p:grpSpPr>
        <p:cxnSp>
          <p:nvCxnSpPr>
            <p:cNvPr id="220" name="Straight Connector 219"/>
            <p:cNvCxnSpPr/>
            <p:nvPr/>
          </p:nvCxnSpPr>
          <p:spPr>
            <a:xfrm flipV="1">
              <a:off x="3916909" y="7778657"/>
              <a:ext cx="0" cy="54864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V="1">
              <a:off x="3496385" y="8237429"/>
              <a:ext cx="0" cy="9144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3191583" y="8145992"/>
              <a:ext cx="0" cy="18288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4563184" y="8054548"/>
              <a:ext cx="0" cy="27432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4255241" y="7563106"/>
              <a:ext cx="0" cy="76576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4488681" y="7825581"/>
              <a:ext cx="0" cy="49510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3671643" y="8276057"/>
              <a:ext cx="0" cy="5281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2971324" y="8327288"/>
              <a:ext cx="2597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>
            <a:grpSpLocks/>
          </p:cNvGrpSpPr>
          <p:nvPr/>
        </p:nvGrpSpPr>
        <p:grpSpPr>
          <a:xfrm>
            <a:off x="6192295" y="3486485"/>
            <a:ext cx="2342105" cy="1009315"/>
            <a:chOff x="2971324" y="7191846"/>
            <a:chExt cx="2597014" cy="1137019"/>
          </a:xfrm>
        </p:grpSpPr>
        <p:cxnSp>
          <p:nvCxnSpPr>
            <p:cNvPr id="229" name="Straight Connector 228"/>
            <p:cNvCxnSpPr/>
            <p:nvPr/>
          </p:nvCxnSpPr>
          <p:spPr>
            <a:xfrm flipV="1">
              <a:off x="4105984" y="7780225"/>
              <a:ext cx="0" cy="54864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4182184" y="7947560"/>
              <a:ext cx="0" cy="365762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3846722" y="7191846"/>
              <a:ext cx="0" cy="1135442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V="1">
              <a:off x="4809660" y="7640742"/>
              <a:ext cx="0" cy="686547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V="1">
              <a:off x="3671643" y="8269335"/>
              <a:ext cx="0" cy="5281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2971324" y="8327288"/>
              <a:ext cx="2597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>
            <a:grpSpLocks/>
          </p:cNvGrpSpPr>
          <p:nvPr/>
        </p:nvGrpSpPr>
        <p:grpSpPr>
          <a:xfrm>
            <a:off x="6192295" y="4842010"/>
            <a:ext cx="2342105" cy="568189"/>
            <a:chOff x="2971324" y="7688785"/>
            <a:chExt cx="2597014" cy="640080"/>
          </a:xfrm>
        </p:grpSpPr>
        <p:cxnSp>
          <p:nvCxnSpPr>
            <p:cNvPr id="236" name="Straight Connector 235"/>
            <p:cNvCxnSpPr/>
            <p:nvPr/>
          </p:nvCxnSpPr>
          <p:spPr>
            <a:xfrm flipV="1">
              <a:off x="3496384" y="8058207"/>
              <a:ext cx="0" cy="27065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867983" y="8054544"/>
              <a:ext cx="0" cy="27432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4029784" y="7688785"/>
              <a:ext cx="0" cy="64008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4809660" y="7800752"/>
              <a:ext cx="0" cy="52811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5096584" y="8056631"/>
              <a:ext cx="0" cy="27065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2971324" y="8327288"/>
              <a:ext cx="2597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5286893" y="1737820"/>
            <a:ext cx="656707" cy="8181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V="1">
            <a:off x="5286893" y="2806974"/>
            <a:ext cx="656707" cy="8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5334000" y="3581401"/>
            <a:ext cx="656707" cy="5511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5334000" y="4077388"/>
            <a:ext cx="656707" cy="7646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5286893" y="4645578"/>
            <a:ext cx="703814" cy="1343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/>
          <p:cNvSpPr/>
          <p:nvPr/>
        </p:nvSpPr>
        <p:spPr>
          <a:xfrm>
            <a:off x="975519" y="1910996"/>
            <a:ext cx="74183" cy="246219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1295400" y="1910996"/>
            <a:ext cx="74183" cy="24621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1600200" y="1910996"/>
            <a:ext cx="74183" cy="246219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1905000" y="1910996"/>
            <a:ext cx="74183" cy="24621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2209800" y="1910996"/>
            <a:ext cx="74183" cy="246219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6104403" y="1578672"/>
            <a:ext cx="74183" cy="246219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104402" y="2669105"/>
            <a:ext cx="74183" cy="24621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6110957" y="4097181"/>
            <a:ext cx="74183" cy="246219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096000" y="4935381"/>
            <a:ext cx="74183" cy="24621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6098017" y="6002181"/>
            <a:ext cx="74183" cy="246219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Edge DIA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Precursor Selectivity with </a:t>
            </a:r>
            <a:r>
              <a:rPr lang="en-US" dirty="0" err="1" smtClean="0"/>
              <a:t>Demultiplexing</a:t>
            </a:r>
            <a:endParaRPr lang="en-US" dirty="0" smtClean="0"/>
          </a:p>
          <a:p>
            <a:pPr lvl="1"/>
            <a:r>
              <a:rPr lang="en-US" dirty="0" smtClean="0"/>
              <a:t>MSX on Q-</a:t>
            </a:r>
            <a:r>
              <a:rPr lang="en-US" dirty="0" err="1" smtClean="0"/>
              <a:t>Exactive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Egertson JD, Kuehn A, </a:t>
            </a:r>
            <a:r>
              <a:rPr lang="en-US" i="1" dirty="0" smtClean="0"/>
              <a:t>et. al. </a:t>
            </a:r>
            <a:r>
              <a:rPr lang="en-US" dirty="0" smtClean="0"/>
              <a:t>Nature Methods 2013</a:t>
            </a:r>
          </a:p>
          <a:p>
            <a:r>
              <a:rPr lang="en-US" dirty="0" smtClean="0"/>
              <a:t>DIA on Future Instrument Platforms</a:t>
            </a:r>
          </a:p>
          <a:p>
            <a:pPr lvl="1"/>
            <a:r>
              <a:rPr lang="en-US" dirty="0" smtClean="0"/>
              <a:t>DDA becomes DIA</a:t>
            </a:r>
          </a:p>
          <a:p>
            <a:pPr lvl="1"/>
            <a:r>
              <a:rPr lang="en-US" dirty="0" smtClean="0"/>
              <a:t>What is the Ideal DIA Instrument??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900437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</a:t>
            </a:r>
            <a:r>
              <a:rPr lang="en-US" dirty="0" err="1" smtClean="0"/>
              <a:t>Demultiplexing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200400"/>
            <a:ext cx="80772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2743200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SLQDIIAILGMDELSEEDKLTVSR+++</a:t>
            </a:r>
          </a:p>
          <a:p>
            <a:pPr algn="ctr"/>
            <a:r>
              <a:rPr lang="en-US" dirty="0" smtClean="0"/>
              <a:t>(892.47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4067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SLQDIIAILG</a:t>
            </a:r>
            <a:r>
              <a:rPr lang="en-US" b="1" dirty="0">
                <a:solidFill>
                  <a:srgbClr val="003BFF"/>
                </a:solidFill>
              </a:rPr>
              <a:t>M</a:t>
            </a:r>
            <a:r>
              <a:rPr lang="en-US" dirty="0"/>
              <a:t>DELSEEDKLTVSR</a:t>
            </a:r>
            <a:r>
              <a:rPr lang="en-US" dirty="0" smtClean="0"/>
              <a:t>+++</a:t>
            </a:r>
          </a:p>
          <a:p>
            <a:pPr algn="ctr"/>
            <a:r>
              <a:rPr lang="en-US" dirty="0" smtClean="0"/>
              <a:t>(897.8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1367135"/>
            <a:ext cx="3942795" cy="1299864"/>
            <a:chOff x="1780210" y="4419600"/>
            <a:chExt cx="1313510" cy="2144243"/>
          </a:xfrm>
        </p:grpSpPr>
        <p:sp>
          <p:nvSpPr>
            <p:cNvPr id="10" name="Rectangle 9"/>
            <p:cNvSpPr>
              <a:spLocks/>
            </p:cNvSpPr>
            <p:nvPr/>
          </p:nvSpPr>
          <p:spPr>
            <a:xfrm>
              <a:off x="1905000" y="4419600"/>
              <a:ext cx="1188720" cy="1382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0210" y="5802285"/>
              <a:ext cx="299815" cy="761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890 </a:t>
              </a:r>
              <a:endParaRPr lang="en-US" sz="24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08585" y="2205335"/>
            <a:ext cx="89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900 </a:t>
            </a:r>
            <a:endParaRPr lang="en-US" sz="2400" b="1" dirty="0"/>
          </a:p>
        </p:txBody>
      </p:sp>
      <p:sp>
        <p:nvSpPr>
          <p:cNvPr id="14" name="Lightning Bolt 13"/>
          <p:cNvSpPr/>
          <p:nvPr/>
        </p:nvSpPr>
        <p:spPr>
          <a:xfrm>
            <a:off x="4260785" y="1367135"/>
            <a:ext cx="520006" cy="7620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8369" y="1447800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232" y="1487340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426262"/>
            <a:ext cx="457200" cy="15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53855" y="327660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4495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51861" y="4230469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999" y="3109687"/>
            <a:ext cx="228601" cy="39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/>
          </p:cNvSpPr>
          <p:nvPr/>
        </p:nvSpPr>
        <p:spPr>
          <a:xfrm>
            <a:off x="5650631" y="1295400"/>
            <a:ext cx="914400" cy="838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…After </a:t>
            </a:r>
            <a:r>
              <a:rPr lang="en-US" dirty="0" err="1" smtClean="0"/>
              <a:t>Demultiplexing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749613" y="1295400"/>
            <a:ext cx="1288985" cy="1299864"/>
            <a:chOff x="1780210" y="4419600"/>
            <a:chExt cx="429415" cy="2144243"/>
          </a:xfrm>
        </p:grpSpPr>
        <p:sp>
          <p:nvSpPr>
            <p:cNvPr id="9" name="Rectangle 8"/>
            <p:cNvSpPr>
              <a:spLocks/>
            </p:cNvSpPr>
            <p:nvPr/>
          </p:nvSpPr>
          <p:spPr>
            <a:xfrm>
              <a:off x="1905000" y="4419600"/>
              <a:ext cx="304625" cy="1382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80210" y="5802285"/>
              <a:ext cx="299815" cy="761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890 </a:t>
              </a:r>
              <a:endParaRPr lang="en-US" sz="24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6000" y="2133600"/>
            <a:ext cx="89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900 </a:t>
            </a:r>
            <a:endParaRPr lang="en-US" sz="2400" b="1" dirty="0"/>
          </a:p>
        </p:txBody>
      </p:sp>
      <p:sp>
        <p:nvSpPr>
          <p:cNvPr id="12" name="Lightning Bolt 11"/>
          <p:cNvSpPr/>
          <p:nvPr/>
        </p:nvSpPr>
        <p:spPr>
          <a:xfrm>
            <a:off x="4648200" y="1295400"/>
            <a:ext cx="520006" cy="7620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432004" y="1657393"/>
            <a:ext cx="454196" cy="3429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15000" y="1524000"/>
            <a:ext cx="457200" cy="4763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3238499"/>
            <a:ext cx="6858000" cy="2781301"/>
          </a:xfrm>
          <a:prstGeom prst="rect">
            <a:avLst/>
          </a:prstGeom>
        </p:spPr>
      </p:pic>
      <p:sp>
        <p:nvSpPr>
          <p:cNvPr id="17" name="Isosceles Triangle 16"/>
          <p:cNvSpPr/>
          <p:nvPr/>
        </p:nvSpPr>
        <p:spPr>
          <a:xfrm>
            <a:off x="5868902" y="2905123"/>
            <a:ext cx="454196" cy="3429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990600"/>
            <a:ext cx="1278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10 m/z DIA and MSX Analysis of ISGLIYEETR++ peptide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A118-2422-8A41-B021-2EBEF2EB30AF}" type="slidenum">
              <a:rPr lang="en-US" smtClean="0">
                <a:solidFill>
                  <a:srgbClr val="FFFFFF">
                    <a:lumMod val="95000"/>
                  </a:srgbClr>
                </a:solidFill>
              </a:rPr>
              <a:pPr/>
              <a:t>23</a:t>
            </a:fld>
            <a:endParaRPr lang="en-US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620" t="7520" r="801"/>
          <a:stretch/>
        </p:blipFill>
        <p:spPr>
          <a:xfrm>
            <a:off x="4844660" y="1295778"/>
            <a:ext cx="3830594" cy="5156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83" y="1184382"/>
            <a:ext cx="4048095" cy="5267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667265" y="2224214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92934"/>
                </a:solidFill>
              </a:rPr>
              <a:t>10 m/z DIA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76170" y="476146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92934"/>
                </a:solidFill>
              </a:rPr>
              <a:t>MSX</a:t>
            </a: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10 m/z DIA and MSX Analysis of NIPGVDVMNVER++ peptide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B77A118-2422-8A41-B021-2EBEF2EB30AF}" type="slidenum">
              <a:rPr lang="en-US" smtClean="0">
                <a:solidFill>
                  <a:srgbClr val="FFFFFF">
                    <a:lumMod val="95000"/>
                  </a:srgbClr>
                </a:solidFill>
              </a:rPr>
              <a:pPr/>
              <a:t>24</a:t>
            </a:fld>
            <a:endParaRPr lang="en-US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67265" y="2360739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92934"/>
                </a:solidFill>
              </a:rPr>
              <a:t>10 m/z DIA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76170" y="489799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92934"/>
                </a:solidFill>
              </a:rPr>
              <a:t>MSX</a:t>
            </a:r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196" y="1338877"/>
            <a:ext cx="3954166" cy="527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96" y="1207867"/>
            <a:ext cx="4267570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MS1 </a:t>
            </a:r>
            <a:r>
              <a:rPr lang="en-US" dirty="0" err="1" smtClean="0"/>
              <a:t>vs</a:t>
            </a:r>
            <a:r>
              <a:rPr lang="en-US" dirty="0" smtClean="0"/>
              <a:t> MSX Quantitation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01000" cy="57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" y="1049736"/>
            <a:ext cx="9085688" cy="28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what’s the problem?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A118-2422-8A41-B021-2EBEF2EB30AF}" type="slidenum">
              <a:rPr lang="en-US" smtClean="0">
                <a:solidFill>
                  <a:srgbClr val="FFFFFF">
                    <a:lumMod val="95000"/>
                  </a:srgbClr>
                </a:solidFill>
              </a:rPr>
              <a:pPr/>
              <a:t>26</a:t>
            </a:fld>
            <a:endParaRPr lang="en-US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" y="3994003"/>
            <a:ext cx="9080967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Multiplexed DIA Fill Issue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71711" y="2200223"/>
            <a:ext cx="69079" cy="152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0" y="2135691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988161" y="16002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37300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m/z</a:t>
            </a:r>
            <a:endParaRPr lang="en-US" i="1" dirty="0"/>
          </a:p>
        </p:txBody>
      </p:sp>
      <p:sp>
        <p:nvSpPr>
          <p:cNvPr id="128" name="Rectangle 127"/>
          <p:cNvSpPr/>
          <p:nvPr/>
        </p:nvSpPr>
        <p:spPr>
          <a:xfrm>
            <a:off x="90967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917223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7540" y="5410200"/>
            <a:ext cx="56804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Jarrett\AppData\Local\Microsoft\Windows\Temporary Internet Files\Content.IE5\UX10LW83\MP900289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31594"/>
            <a:ext cx="8380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7754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9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15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77540" y="5257800"/>
            <a:ext cx="110846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Multiplexed DIA Fill Issue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0" y="2135691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988161" y="16002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37300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m/z</a:t>
            </a:r>
            <a:endParaRPr lang="en-US" i="1" dirty="0"/>
          </a:p>
        </p:txBody>
      </p:sp>
      <p:sp>
        <p:nvSpPr>
          <p:cNvPr id="128" name="Rectangle 127"/>
          <p:cNvSpPr/>
          <p:nvPr/>
        </p:nvSpPr>
        <p:spPr>
          <a:xfrm>
            <a:off x="90967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917223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7540" y="5410200"/>
            <a:ext cx="56804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Jarrett\AppData\Local\Microsoft\Windows\Temporary Internet Files\Content.IE5\UX10LW83\MP900289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31594"/>
            <a:ext cx="8380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7754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9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15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5257800"/>
            <a:ext cx="1147313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20-40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29595" y="2209800"/>
            <a:ext cx="69079" cy="152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Multiplexed DIA Fill Issue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0" y="2135691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988161" y="16002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37300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m/z</a:t>
            </a:r>
            <a:endParaRPr lang="en-US" i="1" dirty="0"/>
          </a:p>
        </p:txBody>
      </p:sp>
      <p:sp>
        <p:nvSpPr>
          <p:cNvPr id="128" name="Rectangle 127"/>
          <p:cNvSpPr/>
          <p:nvPr/>
        </p:nvSpPr>
        <p:spPr>
          <a:xfrm>
            <a:off x="90967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917223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7540" y="5410200"/>
            <a:ext cx="56804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Jarrett\AppData\Local\Microsoft\Windows\Temporary Internet Files\Content.IE5\UX10LW83\MP900289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31594"/>
            <a:ext cx="8380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7754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9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15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29000" y="5257800"/>
            <a:ext cx="1143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40-60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718400" y="2200223"/>
            <a:ext cx="69079" cy="152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Precursor Selectivity of DIA Must be Improved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Multiplexed DIA Fill Issue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0" y="2135691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988161" y="16002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37300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m/z</a:t>
            </a:r>
            <a:endParaRPr lang="en-US" i="1" dirty="0"/>
          </a:p>
        </p:txBody>
      </p:sp>
      <p:sp>
        <p:nvSpPr>
          <p:cNvPr id="128" name="Rectangle 127"/>
          <p:cNvSpPr/>
          <p:nvPr/>
        </p:nvSpPr>
        <p:spPr>
          <a:xfrm>
            <a:off x="90967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917223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7540" y="5410200"/>
            <a:ext cx="56804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Jarrett\AppData\Local\Microsoft\Windows\Temporary Internet Files\Content.IE5\UX10LW83\MP900289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31594"/>
            <a:ext cx="8380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7754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9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15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0" y="5257800"/>
            <a:ext cx="1143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60-80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09185" y="2200223"/>
            <a:ext cx="69079" cy="152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Multiplexed DIA Fill Issue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0" y="2135691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988161" y="16002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37300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m/z</a:t>
            </a:r>
            <a:endParaRPr lang="en-US" i="1" dirty="0"/>
          </a:p>
        </p:txBody>
      </p:sp>
      <p:sp>
        <p:nvSpPr>
          <p:cNvPr id="128" name="Rectangle 127"/>
          <p:cNvSpPr/>
          <p:nvPr/>
        </p:nvSpPr>
        <p:spPr>
          <a:xfrm>
            <a:off x="909678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917223" y="16002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7540" y="5410200"/>
            <a:ext cx="56804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Jarrett\AppData\Local\Microsoft\Windows\Temporary Internet Files\Content.IE5\UX10LW83\MP900289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31594"/>
            <a:ext cx="8380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7754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9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15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0" y="525780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5000" y="5257800"/>
            <a:ext cx="1143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80-100 </a:t>
            </a:r>
            <a:r>
              <a:rPr lang="en-US" sz="1600" dirty="0" err="1" smtClean="0"/>
              <a:t>ms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7550619" y="2200223"/>
            <a:ext cx="69079" cy="152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1371600" y="4940645"/>
            <a:ext cx="64008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SzPct val="100000"/>
            </a:pPr>
            <a:r>
              <a:rPr lang="en-US" sz="3600" dirty="0">
                <a:solidFill>
                  <a:schemeClr val="tx1"/>
                </a:solidFill>
              </a:rPr>
              <a:t>Modify Experiment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74068" y="6600852"/>
            <a:ext cx="769937" cy="358775"/>
          </a:xfrm>
          <a:prstGeom prst="rect">
            <a:avLst/>
          </a:prstGeom>
        </p:spPr>
        <p:txBody>
          <a:bodyPr/>
          <a:lstStyle/>
          <a:p>
            <a:fld id="{9B77A118-2422-8A41-B021-2EBEF2EB30AF}" type="slidenum">
              <a:rPr lang="en-US" smtClean="0">
                <a:solidFill>
                  <a:srgbClr val="FFFFFF">
                    <a:lumMod val="95000"/>
                  </a:srgbClr>
                </a:solidFill>
              </a:rPr>
              <a:pPr/>
              <a:t>32</a:t>
            </a:fld>
            <a:endParaRPr lang="en-US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8541" y="1235678"/>
            <a:ext cx="6956854" cy="334868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Wide precursor window fragments multiple peptides at </a:t>
            </a:r>
            <a:r>
              <a:rPr lang="en-US" sz="3200" b="1" dirty="0" smtClean="0">
                <a:solidFill>
                  <a:srgbClr val="000000"/>
                </a:solidFill>
              </a:rPr>
              <a:t>once.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MSX does </a:t>
            </a:r>
            <a:r>
              <a:rPr lang="en-US" dirty="0">
                <a:solidFill>
                  <a:srgbClr val="000000"/>
                </a:solidFill>
              </a:rPr>
              <a:t>not work on all instruments 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Can be limited by fill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How </a:t>
            </a:r>
            <a:r>
              <a:rPr lang="en-US" dirty="0">
                <a:solidFill>
                  <a:srgbClr val="000000"/>
                </a:solidFill>
              </a:rPr>
              <a:t>do we improve </a:t>
            </a:r>
            <a:r>
              <a:rPr lang="en-US" dirty="0">
                <a:solidFill>
                  <a:srgbClr val="FF0000"/>
                </a:solidFill>
              </a:rPr>
              <a:t>DIA </a:t>
            </a:r>
            <a:r>
              <a:rPr lang="en-US" dirty="0" smtClean="0">
                <a:solidFill>
                  <a:srgbClr val="FF0000"/>
                </a:solidFill>
              </a:rPr>
              <a:t>selectivity</a:t>
            </a:r>
            <a:r>
              <a:rPr lang="en-US" dirty="0" smtClean="0">
                <a:solidFill>
                  <a:srgbClr val="000000"/>
                </a:solidFill>
              </a:rPr>
              <a:t> without using MSX?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8541" y="6019800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Overlapping isolation windows: Egertson JD – ASMS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we use in our lab on the Q-Exactive HF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258804"/>
              </p:ext>
            </p:extLst>
          </p:nvPr>
        </p:nvGraphicFramePr>
        <p:xfrm>
          <a:off x="457200" y="1676400"/>
          <a:ext cx="8412480" cy="4389120"/>
        </p:xfrm>
        <a:graphic>
          <a:graphicData uri="http://schemas.openxmlformats.org/drawingml/2006/table">
            <a:tbl>
              <a:tblPr firstRow="1" bandRow="1"/>
              <a:tblGrid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Acquisition Method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Precursor Selectivity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Fragment Selectivity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Max Inject Time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x 20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windows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isolation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30k</a:t>
                      </a:r>
                      <a:r>
                        <a:rPr lang="en-US" baseline="0" dirty="0" smtClean="0"/>
                        <a:t>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i="0" baseline="0" dirty="0" smtClean="0"/>
                        <a:t>20 x 20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overlapping windows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~10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m/z </a:t>
                      </a:r>
                      <a:r>
                        <a:rPr lang="en-US" i="0" baseline="0" dirty="0" smtClean="0"/>
                        <a:t>isolation after </a:t>
                      </a:r>
                      <a:r>
                        <a:rPr lang="en-US" i="0" baseline="0" dirty="0" err="1" smtClean="0"/>
                        <a:t>demultiplexing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30k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60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i="0" baseline="0" dirty="0" smtClean="0"/>
                        <a:t>40 x 10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windows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10 </a:t>
                      </a:r>
                      <a:r>
                        <a:rPr lang="en-US" i="1" dirty="0" smtClean="0"/>
                        <a:t>m/z</a:t>
                      </a:r>
                      <a:r>
                        <a:rPr lang="en-US" i="0" dirty="0" smtClean="0"/>
                        <a:t> isolation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15k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17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i="0" baseline="0" dirty="0" smtClean="0"/>
                        <a:t>40 x 10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overlapping windows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~5 </a:t>
                      </a:r>
                      <a:r>
                        <a:rPr lang="en-US" i="1" dirty="0" smtClean="0"/>
                        <a:t>m/z</a:t>
                      </a:r>
                      <a:r>
                        <a:rPr lang="en-US" i="0" dirty="0" smtClean="0"/>
                        <a:t> isolation after </a:t>
                      </a:r>
                      <a:r>
                        <a:rPr lang="en-US" i="0" dirty="0" err="1" smtClean="0"/>
                        <a:t>demultiplexing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15k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17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i="0" baseline="0" dirty="0" smtClean="0"/>
                        <a:t>4 x 5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MSX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~5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isolation after </a:t>
                      </a:r>
                      <a:r>
                        <a:rPr lang="en-US" i="0" baseline="0" dirty="0" err="1" smtClean="0"/>
                        <a:t>demultiplexing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30k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28613" y="2316924"/>
            <a:ext cx="8643937" cy="1569276"/>
            <a:chOff x="328613" y="2316924"/>
            <a:chExt cx="8643937" cy="1569276"/>
          </a:xfrm>
        </p:grpSpPr>
        <p:sp>
          <p:nvSpPr>
            <p:cNvPr id="2" name="Rectangle 1"/>
            <p:cNvSpPr/>
            <p:nvPr/>
          </p:nvSpPr>
          <p:spPr>
            <a:xfrm>
              <a:off x="328613" y="2928938"/>
              <a:ext cx="8643937" cy="95726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613" y="2316924"/>
              <a:ext cx="1725152" cy="5755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  <a:cs typeface="Corbel"/>
                </a:rPr>
                <a:t>Sensitivity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5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we use in our lab on the Q-Exactive HF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457200" y="1676400"/>
          <a:ext cx="8412480" cy="4389120"/>
        </p:xfrm>
        <a:graphic>
          <a:graphicData uri="http://schemas.openxmlformats.org/drawingml/2006/table">
            <a:tbl>
              <a:tblPr firstRow="1" bandRow="1"/>
              <a:tblGrid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Acquisition Method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Precursor Selectivity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Fragment Selectivity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Max Inject Time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x 20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windows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isolation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30k</a:t>
                      </a:r>
                      <a:r>
                        <a:rPr lang="en-US" baseline="0" dirty="0" smtClean="0"/>
                        <a:t>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i="0" baseline="0" dirty="0" smtClean="0"/>
                        <a:t>20 x 20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overlapping windows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~10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m/z </a:t>
                      </a:r>
                      <a:r>
                        <a:rPr lang="en-US" i="0" baseline="0" dirty="0" smtClean="0"/>
                        <a:t>isolation after </a:t>
                      </a:r>
                      <a:r>
                        <a:rPr lang="en-US" i="0" baseline="0" dirty="0" err="1" smtClean="0"/>
                        <a:t>demultiplexing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30k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60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i="0" baseline="0" dirty="0" smtClean="0"/>
                        <a:t>40 x 10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windows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10 </a:t>
                      </a:r>
                      <a:r>
                        <a:rPr lang="en-US" i="1" dirty="0" smtClean="0"/>
                        <a:t>m/z</a:t>
                      </a:r>
                      <a:r>
                        <a:rPr lang="en-US" i="0" dirty="0" smtClean="0"/>
                        <a:t> isolation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15k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17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i="0" baseline="0" dirty="0" smtClean="0"/>
                        <a:t>40 x 10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overlapping windows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~5 </a:t>
                      </a:r>
                      <a:r>
                        <a:rPr lang="en-US" i="1" dirty="0" smtClean="0"/>
                        <a:t>m/z</a:t>
                      </a:r>
                      <a:r>
                        <a:rPr lang="en-US" i="0" dirty="0" smtClean="0"/>
                        <a:t> isolation after </a:t>
                      </a:r>
                      <a:r>
                        <a:rPr lang="en-US" i="0" dirty="0" err="1" smtClean="0"/>
                        <a:t>demultiplexing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15k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17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i="0" baseline="0" dirty="0" smtClean="0"/>
                        <a:t>4 x 5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MSX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~5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m/z</a:t>
                      </a:r>
                      <a:r>
                        <a:rPr lang="en-US" i="0" baseline="0" dirty="0" smtClean="0"/>
                        <a:t> isolation after </a:t>
                      </a:r>
                      <a:r>
                        <a:rPr lang="en-US" i="0" baseline="0" dirty="0" err="1" smtClean="0"/>
                        <a:t>demultiplexing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30k R.P.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7188" y="4817239"/>
            <a:ext cx="8643937" cy="1269235"/>
            <a:chOff x="328613" y="3259902"/>
            <a:chExt cx="8643937" cy="1269235"/>
          </a:xfrm>
        </p:grpSpPr>
        <p:sp>
          <p:nvSpPr>
            <p:cNvPr id="2" name="Rectangle 1"/>
            <p:cNvSpPr/>
            <p:nvPr/>
          </p:nvSpPr>
          <p:spPr>
            <a:xfrm>
              <a:off x="328613" y="3829050"/>
              <a:ext cx="8643937" cy="70008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613" y="3259902"/>
              <a:ext cx="1721946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  <a:cs typeface="Corbel"/>
                </a:rPr>
                <a:t>Selectivity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8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dirty="0" err="1" smtClean="0"/>
              <a:t>Demultiplexing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66800" y="1900535"/>
            <a:ext cx="0" cy="419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6800" y="6091535"/>
            <a:ext cx="6781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000" y="4643735"/>
            <a:ext cx="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86000" y="3653135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0" y="2814935"/>
            <a:ext cx="0" cy="3276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33800" y="5367635"/>
            <a:ext cx="0" cy="72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19600" y="5824835"/>
            <a:ext cx="0" cy="266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19600" y="3195935"/>
            <a:ext cx="0" cy="220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419600" y="5729585"/>
            <a:ext cx="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19600" y="5634335"/>
            <a:ext cx="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19600" y="5367635"/>
            <a:ext cx="0" cy="342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867400" y="4110335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67400" y="2586335"/>
            <a:ext cx="0" cy="15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24400" y="5481935"/>
            <a:ext cx="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4643735"/>
            <a:ext cx="0" cy="142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95600" y="5367635"/>
            <a:ext cx="0" cy="72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895600" y="5253335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95600" y="5100935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05600" y="5310485"/>
            <a:ext cx="0" cy="781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10400" y="5005685"/>
            <a:ext cx="0" cy="1085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6243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m/z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381001" y="391760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</a:t>
            </a:r>
            <a:endParaRPr lang="en-US" sz="24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52" y="6107665"/>
            <a:ext cx="667109" cy="431397"/>
          </a:xfrm>
          <a:prstGeom prst="rect">
            <a:avLst/>
          </a:prstGeom>
        </p:spPr>
      </p:pic>
      <p:sp>
        <p:nvSpPr>
          <p:cNvPr id="15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1981200" y="838200"/>
            <a:ext cx="5334000" cy="1219200"/>
            <a:chOff x="1981200" y="838200"/>
            <a:chExt cx="5334000" cy="1219200"/>
          </a:xfrm>
        </p:grpSpPr>
        <p:sp>
          <p:nvSpPr>
            <p:cNvPr id="156" name="Rectangle 155"/>
            <p:cNvSpPr/>
            <p:nvPr/>
          </p:nvSpPr>
          <p:spPr>
            <a:xfrm>
              <a:off x="1981200" y="838200"/>
              <a:ext cx="53340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286000" y="1828800"/>
              <a:ext cx="4572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3276600" y="1828800"/>
              <a:ext cx="4572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419600" y="1828800"/>
              <a:ext cx="457200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5562600" y="1828800"/>
              <a:ext cx="457200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6477000" y="1828800"/>
              <a:ext cx="457200" cy="0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22479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238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381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28</a:t>
              </a:r>
              <a:endParaRPr lang="en-US" sz="24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524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81</a:t>
              </a:r>
              <a:endParaRPr lang="en-US" sz="24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4389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84</a:t>
              </a:r>
              <a:endParaRPr lang="en-US" sz="24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400300" y="838200"/>
              <a:ext cx="445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Isolation Windows</a:t>
              </a:r>
              <a:endParaRPr lang="en-US" sz="2400" dirty="0"/>
            </a:p>
          </p:txBody>
        </p:sp>
        <p:cxnSp>
          <p:nvCxnSpPr>
            <p:cNvPr id="168" name="Straight Connector 167"/>
            <p:cNvCxnSpPr/>
            <p:nvPr/>
          </p:nvCxnSpPr>
          <p:spPr>
            <a:xfrm>
              <a:off x="1981200" y="1295400"/>
              <a:ext cx="533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1219200" y="2209800"/>
            <a:ext cx="6907851" cy="228600"/>
            <a:chOff x="1219200" y="2209800"/>
            <a:chExt cx="6907851" cy="228600"/>
          </a:xfrm>
        </p:grpSpPr>
        <p:sp>
          <p:nvSpPr>
            <p:cNvPr id="170" name="Rectangle 169"/>
            <p:cNvSpPr/>
            <p:nvPr/>
          </p:nvSpPr>
          <p:spPr>
            <a:xfrm>
              <a:off x="128827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35735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42643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49551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56459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633671" y="2286000"/>
              <a:ext cx="69079" cy="152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70275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77182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84090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90998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97906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04814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11722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18629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25537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32445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39353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53169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60077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66984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73892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80800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87708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94616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01524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084320" y="2286000"/>
              <a:ext cx="69079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15339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22247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29155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36063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42971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49879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56786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63694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70602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77510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84418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91326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98234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05141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12049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18957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25865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32773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39681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46589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53496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60404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67312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74220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81128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88036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94943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1851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08759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15667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22575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29483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36391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50206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7114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64022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70930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77838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84746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91653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98561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05469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9285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26193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33100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40008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46916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653824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60732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667640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219200" y="2286000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246261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543298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12377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745480" y="2286000"/>
              <a:ext cx="69079" cy="1524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81455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88363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6952716" y="2286000"/>
              <a:ext cx="69079" cy="1524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702179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709087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715995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22903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729810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736718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43626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750534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57442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64350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71257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78165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785073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91981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98889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805797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56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900535"/>
            <a:ext cx="0" cy="419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000" y="4643735"/>
            <a:ext cx="0" cy="144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86000" y="3653135"/>
            <a:ext cx="0" cy="10668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0" y="2814935"/>
            <a:ext cx="0" cy="3276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33800" y="5367635"/>
            <a:ext cx="0" cy="72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19600" y="5824835"/>
            <a:ext cx="0" cy="266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19600" y="3195935"/>
            <a:ext cx="0" cy="2209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419600" y="5729585"/>
            <a:ext cx="0" cy="1333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19600" y="5634335"/>
            <a:ext cx="0" cy="1333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19600" y="5367635"/>
            <a:ext cx="0" cy="3429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867400" y="4110335"/>
            <a:ext cx="0" cy="198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67400" y="2586335"/>
            <a:ext cx="0" cy="15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24400" y="5481935"/>
            <a:ext cx="0" cy="5905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4643735"/>
            <a:ext cx="0" cy="14287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95600" y="5367635"/>
            <a:ext cx="0" cy="7239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895600" y="5253335"/>
            <a:ext cx="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95600" y="5100935"/>
            <a:ext cx="0" cy="152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05600" y="5310485"/>
            <a:ext cx="0" cy="7810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10400" y="5005685"/>
            <a:ext cx="0" cy="108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6243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m/z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381001" y="391760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6091535"/>
            <a:ext cx="6781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981200" y="838200"/>
            <a:ext cx="5334000" cy="1219200"/>
            <a:chOff x="1981200" y="838200"/>
            <a:chExt cx="5334000" cy="1219200"/>
          </a:xfrm>
        </p:grpSpPr>
        <p:sp>
          <p:nvSpPr>
            <p:cNvPr id="4" name="Rectangle 3"/>
            <p:cNvSpPr/>
            <p:nvPr/>
          </p:nvSpPr>
          <p:spPr>
            <a:xfrm>
              <a:off x="1981200" y="838200"/>
              <a:ext cx="53340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286000" y="1828800"/>
              <a:ext cx="4572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276600" y="1828800"/>
              <a:ext cx="4572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419600" y="1828800"/>
              <a:ext cx="457200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62600" y="1828800"/>
              <a:ext cx="457200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77000" y="1828800"/>
              <a:ext cx="457200" cy="0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2479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38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81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28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24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81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389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84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00300" y="838200"/>
              <a:ext cx="445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Isolation Windows</a:t>
              </a:r>
              <a:endParaRPr lang="en-US" sz="24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81200" y="1295400"/>
              <a:ext cx="533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219200" y="2209800"/>
            <a:ext cx="6907851" cy="228600"/>
            <a:chOff x="1219200" y="2209800"/>
            <a:chExt cx="6907851" cy="228600"/>
          </a:xfrm>
        </p:grpSpPr>
        <p:sp>
          <p:nvSpPr>
            <p:cNvPr id="49" name="Rectangle 48"/>
            <p:cNvSpPr/>
            <p:nvPr/>
          </p:nvSpPr>
          <p:spPr>
            <a:xfrm>
              <a:off x="128827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5735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2643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9551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6459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33671" y="2286000"/>
              <a:ext cx="69079" cy="152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0275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7182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090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0998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7906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4814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1722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8629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5537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32445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9353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3169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60077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6984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73892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0800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87708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4616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1524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84320" y="2286000"/>
              <a:ext cx="69079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15339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2247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9155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6063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42971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49879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6786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63694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70602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77510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84418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1326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98234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05141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12049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18957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25865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32773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39681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46589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3496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0404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67312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74220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81128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88036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4943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01851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8759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5667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22575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29483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36391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0206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7114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64022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70930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7838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4746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91653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98561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05469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19285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6193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33100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40008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46916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53824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60732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67640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219200" y="2286000"/>
              <a:ext cx="69079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46261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3298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12377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45480" y="2286000"/>
              <a:ext cx="69079" cy="1524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1455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88363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952716" y="2286000"/>
              <a:ext cx="69079" cy="1524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02179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09087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15995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229030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29810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367187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43626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505344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57442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643501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712579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781658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850736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919815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988893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057972" y="2209800"/>
              <a:ext cx="6907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64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900535"/>
            <a:ext cx="0" cy="419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000" y="4643735"/>
            <a:ext cx="0" cy="144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2800" y="2814935"/>
            <a:ext cx="0" cy="3276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33800" y="5367635"/>
            <a:ext cx="0" cy="72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19600" y="5824835"/>
            <a:ext cx="0" cy="266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867400" y="4110335"/>
            <a:ext cx="0" cy="198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10400" y="5005685"/>
            <a:ext cx="0" cy="108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6243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m/z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381001" y="391760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6091535"/>
            <a:ext cx="6781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981200" y="838200"/>
            <a:ext cx="5334000" cy="1219200"/>
            <a:chOff x="1981200" y="838200"/>
            <a:chExt cx="5334000" cy="1219200"/>
          </a:xfrm>
        </p:grpSpPr>
        <p:sp>
          <p:nvSpPr>
            <p:cNvPr id="50" name="Rectangle 49"/>
            <p:cNvSpPr/>
            <p:nvPr/>
          </p:nvSpPr>
          <p:spPr>
            <a:xfrm>
              <a:off x="1981200" y="838200"/>
              <a:ext cx="53340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286000" y="1828800"/>
              <a:ext cx="4572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2479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00300" y="838200"/>
              <a:ext cx="445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Isolation Windows</a:t>
              </a:r>
              <a:endParaRPr lang="en-US" sz="24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981200" y="1295400"/>
              <a:ext cx="533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5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900535"/>
            <a:ext cx="0" cy="419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19600" y="5824835"/>
            <a:ext cx="0" cy="266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19600" y="3195935"/>
            <a:ext cx="0" cy="22098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419600" y="5729585"/>
            <a:ext cx="0" cy="1333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19600" y="5634335"/>
            <a:ext cx="0" cy="1333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19600" y="5367635"/>
            <a:ext cx="0" cy="3429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6243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m/z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381001" y="391760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6091535"/>
            <a:ext cx="6781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981200" y="838200"/>
            <a:ext cx="5334000" cy="1219200"/>
            <a:chOff x="1981200" y="838200"/>
            <a:chExt cx="5334000" cy="1219200"/>
          </a:xfrm>
        </p:grpSpPr>
        <p:sp>
          <p:nvSpPr>
            <p:cNvPr id="4" name="Rectangle 3"/>
            <p:cNvSpPr/>
            <p:nvPr/>
          </p:nvSpPr>
          <p:spPr>
            <a:xfrm>
              <a:off x="1981200" y="838200"/>
              <a:ext cx="53340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286000" y="1828800"/>
              <a:ext cx="4572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276600" y="1828800"/>
              <a:ext cx="4572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419600" y="1828800"/>
              <a:ext cx="457200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62600" y="1828800"/>
              <a:ext cx="457200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77000" y="1828800"/>
              <a:ext cx="457200" cy="0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2479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38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81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28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24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81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389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84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00300" y="838200"/>
              <a:ext cx="445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Isolation Windows</a:t>
              </a:r>
              <a:endParaRPr lang="en-US" sz="24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81200" y="1295400"/>
              <a:ext cx="533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752600" y="2362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Intensity(100) =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84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" y="3715817"/>
            <a:ext cx="8682038" cy="291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PS Makes Picking Peaks Difficult….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590675"/>
            <a:ext cx="7858125" cy="225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261646"/>
            <a:ext cx="8316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292934"/>
                </a:solidFill>
                <a:latin typeface="Calibri"/>
              </a:rPr>
              <a:t>FEIELLSLDDDSIVNHEQDLPK </a:t>
            </a:r>
            <a:r>
              <a:rPr lang="en-US" sz="1600" i="1" dirty="0" smtClean="0">
                <a:solidFill>
                  <a:srgbClr val="292934"/>
                </a:solidFill>
                <a:latin typeface="Calibri"/>
              </a:rPr>
              <a:t>S. </a:t>
            </a:r>
            <a:r>
              <a:rPr lang="en-US" sz="1600" i="1" dirty="0" err="1" smtClean="0">
                <a:solidFill>
                  <a:srgbClr val="292934"/>
                </a:solidFill>
                <a:latin typeface="Calibri"/>
              </a:rPr>
              <a:t>cerevisiae</a:t>
            </a:r>
            <a:r>
              <a:rPr lang="en-US" sz="1600" i="1" dirty="0" smtClean="0">
                <a:solidFill>
                  <a:srgbClr val="292934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292934"/>
                </a:solidFill>
                <a:latin typeface="Calibri"/>
              </a:rPr>
              <a:t>lysate (soluble) 10 </a:t>
            </a:r>
            <a:r>
              <a:rPr lang="en-US" sz="1600" i="1" dirty="0" smtClean="0">
                <a:solidFill>
                  <a:srgbClr val="292934"/>
                </a:solidFill>
                <a:latin typeface="Calibri"/>
              </a:rPr>
              <a:t>m/z </a:t>
            </a:r>
            <a:r>
              <a:rPr lang="en-US" sz="1600" dirty="0" smtClean="0">
                <a:solidFill>
                  <a:srgbClr val="292934"/>
                </a:solidFill>
                <a:latin typeface="Calibri"/>
              </a:rPr>
              <a:t>wide window DIA (Q-</a:t>
            </a:r>
            <a:r>
              <a:rPr lang="en-US" sz="1600" dirty="0" err="1" smtClean="0">
                <a:solidFill>
                  <a:srgbClr val="292934"/>
                </a:solidFill>
                <a:latin typeface="Calibri"/>
              </a:rPr>
              <a:t>Exactive</a:t>
            </a:r>
            <a:r>
              <a:rPr lang="en-US" sz="1600" dirty="0" smtClean="0">
                <a:solidFill>
                  <a:srgbClr val="292934"/>
                </a:solidFill>
                <a:latin typeface="Calibri"/>
              </a:rPr>
              <a:t>)</a:t>
            </a:r>
            <a:endParaRPr lang="en-US" sz="1600" dirty="0">
              <a:solidFill>
                <a:srgbClr val="29293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3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900535"/>
            <a:ext cx="0" cy="419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19600" y="5824835"/>
            <a:ext cx="0" cy="2667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19600" y="5081885"/>
            <a:ext cx="0" cy="30926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419600" y="5729585"/>
            <a:ext cx="0" cy="13335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19600" y="5539085"/>
            <a:ext cx="0" cy="228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19600" y="5391150"/>
            <a:ext cx="0" cy="17145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6243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m/z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381001" y="391760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6091535"/>
            <a:ext cx="6781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981200" y="838200"/>
            <a:ext cx="5334000" cy="1219200"/>
            <a:chOff x="1981200" y="838200"/>
            <a:chExt cx="5334000" cy="1219200"/>
          </a:xfrm>
        </p:grpSpPr>
        <p:sp>
          <p:nvSpPr>
            <p:cNvPr id="4" name="Rectangle 3"/>
            <p:cNvSpPr/>
            <p:nvPr/>
          </p:nvSpPr>
          <p:spPr>
            <a:xfrm>
              <a:off x="1981200" y="838200"/>
              <a:ext cx="53340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286000" y="1828800"/>
              <a:ext cx="457200" cy="0"/>
            </a:xfrm>
            <a:prstGeom prst="line">
              <a:avLst/>
            </a:prstGeom>
            <a:ln w="635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276600" y="1828800"/>
              <a:ext cx="457200" cy="0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419600" y="1828800"/>
              <a:ext cx="4572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62600" y="1828800"/>
              <a:ext cx="457200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77000" y="1828800"/>
              <a:ext cx="457200" cy="0"/>
            </a:xfrm>
            <a:prstGeom prst="line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2479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38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81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74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245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75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38900" y="1367135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92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00300" y="838200"/>
              <a:ext cx="445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Isolation Windows</a:t>
              </a:r>
              <a:endParaRPr lang="en-US" sz="24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81200" y="1295400"/>
              <a:ext cx="533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752600" y="2362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Intensity(99) = 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92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900535"/>
            <a:ext cx="0" cy="419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6243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m/z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381001" y="391760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6091535"/>
            <a:ext cx="6781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05000" y="1762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Intensity(99) = 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92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600" y="2362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Intensity(100) =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84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676400"/>
            <a:ext cx="3429000" cy="1295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29711" y="3244334"/>
            <a:ext cx="1928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Unknowns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1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900535"/>
            <a:ext cx="0" cy="419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6243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m/z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381001" y="391760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6091535"/>
            <a:ext cx="6781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81200" y="3244334"/>
            <a:ext cx="1928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Knowns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929711" y="3244334"/>
            <a:ext cx="1928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Unknowns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1762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Intensity(99) = 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92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362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Intensity(100) =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84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1676400"/>
            <a:ext cx="3429000" cy="1295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5400000">
            <a:off x="3296295" y="373893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6243270" y="373893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26009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Intensity(99) = 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92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3200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Intensity(100) =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84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3271470" y="198633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6218445" y="198633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12293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Intensity(50) = 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42773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Intensity(150) =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99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905000" y="1371600"/>
            <a:ext cx="228600" cy="3429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09800"/>
            <a:ext cx="171072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 Scans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Duty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Cycles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~15 seconds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-5400000">
            <a:off x="3219452" y="3892702"/>
            <a:ext cx="152400" cy="201930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-5400000">
            <a:off x="6134599" y="3295876"/>
            <a:ext cx="177952" cy="323850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45658" y="5105400"/>
            <a:ext cx="168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knowns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5404729" y="5105400"/>
            <a:ext cx="19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 unknowns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156945" y="6099810"/>
            <a:ext cx="7225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Solve by non-negative least squares optimization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400800" y="5567065"/>
            <a:ext cx="228600" cy="5282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Demultiplexing</a:t>
            </a:r>
            <a:r>
              <a:rPr lang="en-US" dirty="0" smtClean="0"/>
              <a:t> by NNLS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1143000" y="1295399"/>
            <a:ext cx="6858000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8" y="1371600"/>
            <a:ext cx="8951026" cy="41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477000"/>
            <a:ext cx="731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Terence Tao “Compressed Sensing: Or the equation Ax = b, revisited”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Pursuit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1600"/>
            <a:ext cx="8713785" cy="41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477000"/>
            <a:ext cx="731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Terence Tao “Compressed Sensing: Or the equation Ax = b, revisited”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 on Future Instruments</a:t>
            </a:r>
            <a:endParaRPr lang="en-US" dirty="0"/>
          </a:p>
        </p:txBody>
      </p:sp>
      <p:pic>
        <p:nvPicPr>
          <p:cNvPr id="15" name="Gen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75" y="1828800"/>
            <a:ext cx="4515695" cy="4572000"/>
          </a:xfrm>
          <a:prstGeom prst="rect">
            <a:avLst/>
          </a:prstGeom>
        </p:spPr>
      </p:pic>
      <p:pic>
        <p:nvPicPr>
          <p:cNvPr id="16" name="Gen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75" y="1828800"/>
            <a:ext cx="4515695" cy="4572000"/>
          </a:xfrm>
          <a:prstGeom prst="rect">
            <a:avLst/>
          </a:prstGeom>
        </p:spPr>
      </p:pic>
      <p:pic>
        <p:nvPicPr>
          <p:cNvPr id="17" name="Gen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75" y="1828800"/>
            <a:ext cx="4515695" cy="4572000"/>
          </a:xfrm>
          <a:prstGeom prst="rect">
            <a:avLst/>
          </a:prstGeom>
        </p:spPr>
      </p:pic>
      <p:pic>
        <p:nvPicPr>
          <p:cNvPr id="18" name="Gen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828800"/>
            <a:ext cx="4523242" cy="4572000"/>
          </a:xfrm>
          <a:prstGeom prst="rect">
            <a:avLst/>
          </a:prstGeom>
        </p:spPr>
      </p:pic>
      <p:pic>
        <p:nvPicPr>
          <p:cNvPr id="19" name="Gen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84" y="1828800"/>
            <a:ext cx="4461476" cy="45720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195286" y="1707847"/>
            <a:ext cx="49675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95286" y="1676400"/>
            <a:ext cx="14514" cy="5029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58733" y="11531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m/z</a:t>
            </a:r>
            <a:endParaRPr lang="en-US" sz="2800" b="1" i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462240" y="3886837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Retention Time</a:t>
            </a:r>
            <a:endParaRPr lang="en-US" sz="2800" b="1" dirty="0"/>
          </a:p>
        </p:txBody>
      </p:sp>
      <p:sp>
        <p:nvSpPr>
          <p:cNvPr id="32" name="Rectangle 31"/>
          <p:cNvSpPr/>
          <p:nvPr/>
        </p:nvSpPr>
        <p:spPr>
          <a:xfrm>
            <a:off x="2577079" y="2171700"/>
            <a:ext cx="3989843" cy="2514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At some point, DIA will be a no-brainer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Multiplexing greatly improves precursor selectivity</a:t>
            </a:r>
          </a:p>
          <a:p>
            <a:r>
              <a:rPr lang="en-US" dirty="0" smtClean="0"/>
              <a:t>Substantial room for improvement of multiplexing</a:t>
            </a:r>
          </a:p>
          <a:p>
            <a:pPr lvl="1"/>
            <a:r>
              <a:rPr lang="en-US" dirty="0" smtClean="0"/>
              <a:t>Hardware innovations</a:t>
            </a:r>
          </a:p>
          <a:p>
            <a:pPr lvl="1"/>
            <a:r>
              <a:rPr lang="en-US" dirty="0" err="1" smtClean="0"/>
              <a:t>Demultiplexing</a:t>
            </a:r>
            <a:r>
              <a:rPr lang="en-US" dirty="0" smtClean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12552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…Especially When Modified Forms are Present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200400"/>
            <a:ext cx="80772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2743200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SLQDIIAILGMDELSEEDKLTVSR+++</a:t>
            </a:r>
          </a:p>
          <a:p>
            <a:pPr algn="ctr"/>
            <a:r>
              <a:rPr lang="en-US" dirty="0" smtClean="0"/>
              <a:t>(892.47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4067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SLQDIIAILG</a:t>
            </a:r>
            <a:r>
              <a:rPr lang="en-US" b="1" dirty="0">
                <a:solidFill>
                  <a:srgbClr val="003BFF"/>
                </a:solidFill>
              </a:rPr>
              <a:t>M</a:t>
            </a:r>
            <a:r>
              <a:rPr lang="en-US" dirty="0"/>
              <a:t>DELSEEDKLTVSR</a:t>
            </a:r>
            <a:r>
              <a:rPr lang="en-US" dirty="0" smtClean="0"/>
              <a:t>+++</a:t>
            </a:r>
          </a:p>
          <a:p>
            <a:pPr algn="ctr"/>
            <a:r>
              <a:rPr lang="en-US" dirty="0" smtClean="0"/>
              <a:t>(897.8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1367135"/>
            <a:ext cx="3942795" cy="1299864"/>
            <a:chOff x="1780210" y="4419600"/>
            <a:chExt cx="1313510" cy="2144243"/>
          </a:xfrm>
        </p:grpSpPr>
        <p:sp>
          <p:nvSpPr>
            <p:cNvPr id="10" name="Rectangle 9"/>
            <p:cNvSpPr>
              <a:spLocks/>
            </p:cNvSpPr>
            <p:nvPr/>
          </p:nvSpPr>
          <p:spPr>
            <a:xfrm>
              <a:off x="1905000" y="4419600"/>
              <a:ext cx="1188720" cy="1382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0210" y="5802285"/>
              <a:ext cx="299815" cy="761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890 </a:t>
              </a:r>
              <a:endParaRPr lang="en-US" sz="24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08585" y="2205335"/>
            <a:ext cx="89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900 </a:t>
            </a:r>
            <a:endParaRPr lang="en-US" sz="2400" b="1" dirty="0"/>
          </a:p>
        </p:txBody>
      </p:sp>
      <p:sp>
        <p:nvSpPr>
          <p:cNvPr id="14" name="Lightning Bolt 13"/>
          <p:cNvSpPr/>
          <p:nvPr/>
        </p:nvSpPr>
        <p:spPr>
          <a:xfrm>
            <a:off x="4260785" y="1367135"/>
            <a:ext cx="520006" cy="7620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8369" y="1447800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232" y="1487340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426262"/>
            <a:ext cx="457200" cy="15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53855" y="327660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4495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51861" y="4230469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999" y="3109687"/>
            <a:ext cx="228601" cy="39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1" y="591319"/>
            <a:ext cx="4222433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9" y="3818389"/>
            <a:ext cx="4191476" cy="2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617513"/>
            <a:ext cx="329184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3314993"/>
            <a:ext cx="4236720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71" y="576481"/>
            <a:ext cx="4154329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68" y="3885321"/>
            <a:ext cx="4160520" cy="265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965"/>
            <a:ext cx="8229600" cy="72684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rbel" panose="020B0503020204020204" pitchFamily="34" charset="0"/>
              </a:rPr>
              <a:t>Example: AYIDSTDSR, charge 2</a:t>
            </a:r>
            <a:endParaRPr lang="en-US" sz="3200" b="1" dirty="0">
              <a:latin typeface="Corbel" panose="020B0503020204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184032" y="1279865"/>
            <a:ext cx="152400" cy="304800"/>
          </a:xfrm>
          <a:prstGeom prst="downArrow">
            <a:avLst>
              <a:gd name="adj1" fmla="val 50000"/>
              <a:gd name="adj2" fmla="val 5865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184032" y="4808513"/>
            <a:ext cx="152400" cy="304800"/>
          </a:xfrm>
          <a:prstGeom prst="downArrow">
            <a:avLst>
              <a:gd name="adj1" fmla="val 50000"/>
              <a:gd name="adj2" fmla="val 5865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858000" y="533400"/>
            <a:ext cx="152400" cy="304800"/>
          </a:xfrm>
          <a:prstGeom prst="downArrow">
            <a:avLst>
              <a:gd name="adj1" fmla="val 50000"/>
              <a:gd name="adj2" fmla="val 5865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858000" y="3827181"/>
            <a:ext cx="152400" cy="304800"/>
          </a:xfrm>
          <a:prstGeom prst="downArrow">
            <a:avLst>
              <a:gd name="adj1" fmla="val 50000"/>
              <a:gd name="adj2" fmla="val 5865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5324" y="647850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Sonia Ting</a:t>
            </a:r>
          </a:p>
        </p:txBody>
      </p:sp>
    </p:spTree>
    <p:extLst>
      <p:ext uri="{BB962C8B-B14F-4D97-AF65-F5344CB8AC3E}">
        <p14:creationId xmlns:p14="http://schemas.microsoft.com/office/powerpoint/2010/main" val="40756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48876"/>
          <a:stretch/>
        </p:blipFill>
        <p:spPr>
          <a:xfrm>
            <a:off x="5057657" y="1600200"/>
            <a:ext cx="3393040" cy="26003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t="52284"/>
          <a:stretch/>
        </p:blipFill>
        <p:spPr>
          <a:xfrm>
            <a:off x="5057657" y="4599759"/>
            <a:ext cx="3393040" cy="2410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Precursor Selectivity Hinders Peak Detection and Quantification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4800" y="4160447"/>
            <a:ext cx="2681234" cy="400110"/>
            <a:chOff x="631986" y="2091564"/>
            <a:chExt cx="2681234" cy="400110"/>
          </a:xfrm>
        </p:grpSpPr>
        <p:sp>
          <p:nvSpPr>
            <p:cNvPr id="28" name="Rectangle 27"/>
            <p:cNvSpPr/>
            <p:nvPr/>
          </p:nvSpPr>
          <p:spPr>
            <a:xfrm>
              <a:off x="954719" y="2091564"/>
              <a:ext cx="23585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10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en-US" sz="1800" i="1" dirty="0" smtClean="0">
                  <a:solidFill>
                    <a:prstClr val="black"/>
                  </a:solidFill>
                  <a:latin typeface="Calibri"/>
                  <a:cs typeface="+mn-cs"/>
                </a:rPr>
                <a:t>m/z-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wide windows</a:t>
              </a:r>
              <a:endParaRPr lang="en-US" sz="18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1986" y="2198917"/>
              <a:ext cx="147905" cy="185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1295400"/>
            <a:ext cx="2469574" cy="400110"/>
            <a:chOff x="252608" y="1502663"/>
            <a:chExt cx="2469574" cy="400110"/>
          </a:xfrm>
        </p:grpSpPr>
        <p:sp>
          <p:nvSpPr>
            <p:cNvPr id="18" name="Rectangle 17"/>
            <p:cNvSpPr/>
            <p:nvPr/>
          </p:nvSpPr>
          <p:spPr>
            <a:xfrm>
              <a:off x="252608" y="1611278"/>
              <a:ext cx="73926" cy="1828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499" y="1502663"/>
              <a:ext cx="23256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  5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en-US" sz="1800" i="1" dirty="0" smtClean="0">
                  <a:solidFill>
                    <a:prstClr val="black"/>
                  </a:solidFill>
                  <a:latin typeface="Calibri"/>
                  <a:cs typeface="+mn-cs"/>
                </a:rPr>
                <a:t>m/z-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cs typeface="+mn-cs"/>
                </a:rPr>
                <a:t>wide windows</a:t>
              </a:r>
              <a:endParaRPr lang="en-US" sz="18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7" r="16860"/>
          <a:stretch/>
        </p:blipFill>
        <p:spPr>
          <a:xfrm>
            <a:off x="637025" y="4774225"/>
            <a:ext cx="4011175" cy="2053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r="17135"/>
          <a:stretch/>
        </p:blipFill>
        <p:spPr>
          <a:xfrm>
            <a:off x="637025" y="1909177"/>
            <a:ext cx="4011167" cy="20376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98554" y="1326178"/>
            <a:ext cx="322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Corbel"/>
              </a:rPr>
              <a:t>Peptide: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Corbel"/>
              </a:rPr>
              <a:t>VTSAYLQDIENAYKK +++ </a:t>
            </a:r>
          </a:p>
        </p:txBody>
      </p:sp>
    </p:spTree>
    <p:extLst>
      <p:ext uri="{BB962C8B-B14F-4D97-AF65-F5344CB8AC3E}">
        <p14:creationId xmlns:p14="http://schemas.microsoft.com/office/powerpoint/2010/main" val="361674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Multiplexed DIA on a Q-</a:t>
            </a:r>
            <a:r>
              <a:rPr lang="en-US" dirty="0" err="1" smtClean="0">
                <a:solidFill>
                  <a:schemeClr val="tx1"/>
                </a:solidFill>
              </a:rPr>
              <a:t>Exactive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105" y="1512428"/>
            <a:ext cx="3437681" cy="5671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srgbClr val="FFFFFF"/>
                </a:solidFill>
              </a:rPr>
              <a:t>Orbitrap</a:t>
            </a:r>
            <a:r>
              <a:rPr lang="en-US" sz="1800" b="1" dirty="0" smtClean="0">
                <a:solidFill>
                  <a:srgbClr val="FFFFFF"/>
                </a:solidFill>
              </a:rPr>
              <a:t> FTMS </a:t>
            </a:r>
            <a:r>
              <a:rPr lang="en-US" sz="1800" b="1" dirty="0" err="1" smtClean="0">
                <a:solidFill>
                  <a:srgbClr val="FFFFFF"/>
                </a:solidFill>
              </a:rPr>
              <a:t>Acquistion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3956" y="1512427"/>
            <a:ext cx="3437681" cy="5671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srgbClr val="FFFFFF"/>
                </a:solidFill>
              </a:rPr>
              <a:t>Orbitrap</a:t>
            </a:r>
            <a:r>
              <a:rPr lang="en-US" sz="1800" b="1" dirty="0" smtClean="0">
                <a:solidFill>
                  <a:srgbClr val="FFFFFF"/>
                </a:solidFill>
              </a:rPr>
              <a:t> FTMS Acquisition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7357" y="1512428"/>
            <a:ext cx="173620" cy="12886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9727" y="2233917"/>
            <a:ext cx="625032" cy="567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D2533C">
                    <a:lumMod val="75000"/>
                  </a:srgbClr>
                </a:solidFill>
              </a:rPr>
              <a:t>C-trap Fill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04167" y="1763239"/>
            <a:ext cx="0" cy="787079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4952" y="1085220"/>
            <a:ext cx="32789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174" tIns="45589" rIns="91174" bIns="45589" rtlCol="0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92934"/>
                </a:solidFill>
                <a:latin typeface="Calibri"/>
              </a:rPr>
              <a:t>Standard MS/MS on a Q-</a:t>
            </a:r>
            <a:r>
              <a:rPr lang="en-US" sz="1800" dirty="0" err="1" smtClean="0">
                <a:solidFill>
                  <a:srgbClr val="292934"/>
                </a:solidFill>
                <a:latin typeface="Calibri"/>
              </a:rPr>
              <a:t>Exactive</a:t>
            </a:r>
            <a:endParaRPr lang="en-US" sz="1800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105" y="3079395"/>
            <a:ext cx="710451" cy="369332"/>
          </a:xfrm>
          <a:prstGeom prst="rect">
            <a:avLst/>
          </a:prstGeom>
          <a:noFill/>
        </p:spPr>
        <p:txBody>
          <a:bodyPr wrap="none" lIns="91174" tIns="45589" rIns="91174" bIns="45589" rtlCol="0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292934"/>
                </a:solidFill>
                <a:latin typeface="Calibri"/>
              </a:rPr>
              <a:t>Time </a:t>
            </a:r>
            <a:endParaRPr lang="en-US" sz="1800" b="1" i="1" dirty="0">
              <a:solidFill>
                <a:srgbClr val="292934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1497529" y="3264061"/>
            <a:ext cx="581767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400196" y="2233916"/>
            <a:ext cx="625032" cy="567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D2533C">
                    <a:lumMod val="75000"/>
                  </a:srgbClr>
                </a:solidFill>
              </a:rPr>
              <a:t>C-trap Fill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94696" y="3930196"/>
            <a:ext cx="7305657" cy="2240511"/>
            <a:chOff x="649410" y="3930196"/>
            <a:chExt cx="7305657" cy="2240511"/>
          </a:xfrm>
        </p:grpSpPr>
        <p:sp>
          <p:nvSpPr>
            <p:cNvPr id="11" name="Rectangle 10"/>
            <p:cNvSpPr/>
            <p:nvPr/>
          </p:nvSpPr>
          <p:spPr>
            <a:xfrm>
              <a:off x="730436" y="4357404"/>
              <a:ext cx="3437681" cy="5671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err="1" smtClean="0">
                  <a:solidFill>
                    <a:srgbClr val="FFFFFF"/>
                  </a:solidFill>
                </a:rPr>
                <a:t>Orbitrap</a:t>
              </a:r>
              <a:r>
                <a:rPr lang="en-US" sz="1800" b="1" dirty="0" smtClean="0">
                  <a:solidFill>
                    <a:srgbClr val="FFFFFF"/>
                  </a:solidFill>
                </a:rPr>
                <a:t> FTMS </a:t>
              </a:r>
              <a:r>
                <a:rPr lang="en-US" sz="1800" b="1" dirty="0" err="1" smtClean="0">
                  <a:solidFill>
                    <a:srgbClr val="FFFFFF"/>
                  </a:solidFill>
                </a:rPr>
                <a:t>Acquistion</a:t>
              </a:r>
              <a:endParaRPr lang="en-U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17287" y="4357403"/>
              <a:ext cx="3437681" cy="5671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err="1" smtClean="0">
                  <a:solidFill>
                    <a:srgbClr val="FFFFFF"/>
                  </a:solidFill>
                </a:rPr>
                <a:t>Orbitrap</a:t>
              </a:r>
              <a:r>
                <a:rPr lang="en-US" sz="1800" b="1" dirty="0" smtClean="0">
                  <a:solidFill>
                    <a:srgbClr val="FFFFFF"/>
                  </a:solidFill>
                </a:rPr>
                <a:t> FTMS Acquisition</a:t>
              </a:r>
              <a:endParaRPr lang="en-U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0715" y="4357404"/>
              <a:ext cx="173620" cy="12886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43085" y="50557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347525" y="4608188"/>
              <a:ext cx="0" cy="7870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49410" y="3930196"/>
              <a:ext cx="355424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292934"/>
                  </a:solidFill>
                  <a:latin typeface="Calibri"/>
                </a:rPr>
                <a:t>Multiplexed MS/MS on a Q-</a:t>
              </a:r>
              <a:r>
                <a:rPr lang="en-US" sz="1800" dirty="0" err="1" smtClean="0">
                  <a:solidFill>
                    <a:srgbClr val="292934"/>
                  </a:solidFill>
                  <a:latin typeface="Calibri"/>
                </a:rPr>
                <a:t>Exactive</a:t>
              </a:r>
              <a:endParaRPr lang="en-US" sz="1800" dirty="0">
                <a:solidFill>
                  <a:srgbClr val="292934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070" y="580137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1" dirty="0" smtClean="0">
                  <a:solidFill>
                    <a:srgbClr val="292934"/>
                  </a:solidFill>
                  <a:latin typeface="Calibri"/>
                </a:rPr>
                <a:t>Time </a:t>
              </a:r>
              <a:endParaRPr lang="en-US" sz="1800" b="1" i="1" dirty="0">
                <a:solidFill>
                  <a:srgbClr val="292934"/>
                </a:solidFill>
                <a:latin typeface="Calibri"/>
              </a:endParaRP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>
              <a:off x="1408521" y="5986041"/>
              <a:ext cx="581767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842324" y="50557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41561" y="50557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40798" y="50557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0035" y="50557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30035" y="50692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9274" y="50692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28511" y="50692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27748" y="50692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26985" y="5069237"/>
              <a:ext cx="625032" cy="56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 dirty="0">
                  <a:solidFill>
                    <a:srgbClr val="D2533C">
                      <a:lumMod val="75000"/>
                    </a:srgbClr>
                  </a:solidFill>
                </a:rPr>
                <a:t>C-trap Fill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5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Multiplexed DIA on a Q-</a:t>
            </a:r>
            <a:r>
              <a:rPr lang="en-US" dirty="0" err="1" smtClean="0">
                <a:solidFill>
                  <a:schemeClr val="tx1"/>
                </a:solidFill>
              </a:rPr>
              <a:t>Exactive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18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26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634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542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450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358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265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173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081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989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897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4805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713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620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528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436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344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6252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160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0068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975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3883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0791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7699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4607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515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8422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5330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2238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146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6054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2962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9870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777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3685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0593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7501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4409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1317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8225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5132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2040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8948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5856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2764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9672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6579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3487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0395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7303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4211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1119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8027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4934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1842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8750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5658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2566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9474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06382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3289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0197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7105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4013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0921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7829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4736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61644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8552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75460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82368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9276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6184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03091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09999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16907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23815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30723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37631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44539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51446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58354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5262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72170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79078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85986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92893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9801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06709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13617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0525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7433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4341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1248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48156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550646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61972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688803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75788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26960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96038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965117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034195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103274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172352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241431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310509" y="1958343"/>
            <a:ext cx="69079" cy="152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0" y="2526295"/>
            <a:ext cx="795350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Scan 1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3" name="Left Brace 112"/>
          <p:cNvSpPr/>
          <p:nvPr/>
        </p:nvSpPr>
        <p:spPr>
          <a:xfrm rot="5400000">
            <a:off x="4528434" y="-1988784"/>
            <a:ext cx="310854" cy="7391400"/>
          </a:xfrm>
          <a:prstGeom prst="leftBrac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174" tIns="45589" rIns="91174" bIns="45589" rtlCol="0" anchor="ctr"/>
          <a:lstStyle/>
          <a:p>
            <a:pPr algn="ctr" defTabSz="911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Book Antiqua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43227" y="1166054"/>
            <a:ext cx="3833857" cy="369332"/>
          </a:xfrm>
          <a:prstGeom prst="rect">
            <a:avLst/>
          </a:prstGeom>
        </p:spPr>
        <p:txBody>
          <a:bodyPr wrap="squar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100  4 </a:t>
            </a: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m/z-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wide windows = </a:t>
            </a:r>
            <a:r>
              <a:rPr lang="en-US" sz="1800" b="1" kern="0" dirty="0" smtClean="0">
                <a:solidFill>
                  <a:sysClr val="windowText" lastClr="000000"/>
                </a:solidFill>
                <a:latin typeface="Calibri"/>
              </a:rPr>
              <a:t>400 </a:t>
            </a:r>
            <a:r>
              <a:rPr lang="en-US" sz="1800" b="1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988188" y="2209800"/>
            <a:ext cx="7470039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16" name="Rectangle 115"/>
          <p:cNvSpPr/>
          <p:nvPr/>
        </p:nvSpPr>
        <p:spPr>
          <a:xfrm>
            <a:off x="4373034" y="2209826"/>
            <a:ext cx="551067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ysClr val="windowText" lastClr="000000"/>
                </a:solidFill>
                <a:latin typeface="Calibri"/>
              </a:rPr>
              <a:t>m/z</a:t>
            </a:r>
            <a:endParaRPr lang="en-US" sz="1800" i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09705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400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917250" y="2209826"/>
            <a:ext cx="537981" cy="371541"/>
          </a:xfrm>
          <a:prstGeom prst="rect">
            <a:avLst/>
          </a:prstGeom>
        </p:spPr>
        <p:txBody>
          <a:bodyPr wrap="none" lIns="91174" tIns="45589" rIns="91174" bIns="45589">
            <a:spAutoFit/>
          </a:bodyPr>
          <a:lstStyle/>
          <a:p>
            <a:pPr defTabSz="911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</a:rPr>
              <a:t>800</a:t>
            </a:r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4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On-screen Show (4:3)</PresentationFormat>
  <Paragraphs>373</Paragraphs>
  <Slides>48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Book Antiqua</vt:lpstr>
      <vt:lpstr>Calibri</vt:lpstr>
      <vt:lpstr>Corbel</vt:lpstr>
      <vt:lpstr>Times New Roman</vt:lpstr>
      <vt:lpstr>Wingdings</vt:lpstr>
      <vt:lpstr>Office Theme</vt:lpstr>
      <vt:lpstr>DIA: The Cutting Edge</vt:lpstr>
      <vt:lpstr>Cutting Edge DIA Research</vt:lpstr>
      <vt:lpstr>The Precursor Selectivity of DIA Must be Improved</vt:lpstr>
      <vt:lpstr>Low PS Makes Picking Peaks Difficult….</vt:lpstr>
      <vt:lpstr>…Especially When Modified Forms are Present</vt:lpstr>
      <vt:lpstr>Example: AYIDSTDSR, charge 2</vt:lpstr>
      <vt:lpstr>Low Precursor Selectivity Hinders Peak Detection and Quantification</vt:lpstr>
      <vt:lpstr>Multiplexed DIA on a Q-Exactive</vt:lpstr>
      <vt:lpstr>Multiplexed DIA on a Q-Exactive</vt:lpstr>
      <vt:lpstr>Multiplexed DIA on a Q-Exactive</vt:lpstr>
      <vt:lpstr>Multiplexed DIA on a Q-Exactive</vt:lpstr>
      <vt:lpstr>Multiplexed DIA on a Q-Exactive</vt:lpstr>
      <vt:lpstr>Multiplexed DIA on a Q-Exactive</vt:lpstr>
      <vt:lpstr>Multiplexed DIA on a Q-Exactive</vt:lpstr>
      <vt:lpstr>Multiplexed DIA on a Q-Exactive</vt:lpstr>
      <vt:lpstr>Multiplexed DIA on a Q-Exactive</vt:lpstr>
      <vt:lpstr>Multiplexed DIA on a Q-Exactive</vt:lpstr>
      <vt:lpstr>Multiplexed DIA on a Q-Exactive</vt:lpstr>
      <vt:lpstr>Demultiplexing</vt:lpstr>
      <vt:lpstr>Demultiplexing</vt:lpstr>
      <vt:lpstr>Before Demultiplexing…</vt:lpstr>
      <vt:lpstr>…After Demultiplexing</vt:lpstr>
      <vt:lpstr>10 m/z DIA and MSX Analysis of ISGLIYEETR++ peptide </vt:lpstr>
      <vt:lpstr>10 m/z DIA and MSX Analysis of NIPGVDVMNVER++ peptide</vt:lpstr>
      <vt:lpstr>MS1 vs MSX Quantitation</vt:lpstr>
      <vt:lpstr>So what’s the problem?</vt:lpstr>
      <vt:lpstr>Multiplexed DIA Fill Issue</vt:lpstr>
      <vt:lpstr>Multiplexed DIA Fill Issue</vt:lpstr>
      <vt:lpstr>Multiplexed DIA Fill Issue</vt:lpstr>
      <vt:lpstr>Multiplexed DIA Fill Issue</vt:lpstr>
      <vt:lpstr>Multiplexed DIA Fill Issue</vt:lpstr>
      <vt:lpstr>PowerPoint Presentation</vt:lpstr>
      <vt:lpstr>Methods we use in our lab on the Q-Exactive HF</vt:lpstr>
      <vt:lpstr>Methods we use in our lab on the Q-Exactive HF</vt:lpstr>
      <vt:lpstr>Improved Demultiplexing Algorithm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 by NNLS</vt:lpstr>
      <vt:lpstr>Least Squares</vt:lpstr>
      <vt:lpstr>Basis Pursuit</vt:lpstr>
      <vt:lpstr>DDA on Future Instruments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2015-03-29T22:13:54Z</dcterms:created>
  <dcterms:modified xsi:type="dcterms:W3CDTF">2015-03-30T19:24:28Z</dcterms:modified>
</cp:coreProperties>
</file>