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4"/>
  </p:notesMasterIdLst>
  <p:sldIdLst>
    <p:sldId id="256" r:id="rId2"/>
    <p:sldId id="300" r:id="rId3"/>
    <p:sldId id="257" r:id="rId4"/>
    <p:sldId id="259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80" r:id="rId20"/>
    <p:sldId id="284" r:id="rId21"/>
    <p:sldId id="285" r:id="rId22"/>
    <p:sldId id="286" r:id="rId23"/>
    <p:sldId id="287" r:id="rId24"/>
    <p:sldId id="288" r:id="rId25"/>
    <p:sldId id="289" r:id="rId26"/>
    <p:sldId id="276" r:id="rId27"/>
    <p:sldId id="277" r:id="rId28"/>
    <p:sldId id="290" r:id="rId29"/>
    <p:sldId id="278" r:id="rId30"/>
    <p:sldId id="281" r:id="rId31"/>
    <p:sldId id="282" r:id="rId32"/>
    <p:sldId id="292" r:id="rId33"/>
    <p:sldId id="291" r:id="rId34"/>
    <p:sldId id="293" r:id="rId35"/>
    <p:sldId id="294" r:id="rId36"/>
    <p:sldId id="295" r:id="rId37"/>
    <p:sldId id="297" r:id="rId38"/>
    <p:sldId id="299" r:id="rId39"/>
    <p:sldId id="304" r:id="rId40"/>
    <p:sldId id="313" r:id="rId41"/>
    <p:sldId id="306" r:id="rId42"/>
    <p:sldId id="307" r:id="rId43"/>
    <p:sldId id="314" r:id="rId44"/>
    <p:sldId id="312" r:id="rId45"/>
    <p:sldId id="308" r:id="rId46"/>
    <p:sldId id="309" r:id="rId47"/>
    <p:sldId id="315" r:id="rId48"/>
    <p:sldId id="317" r:id="rId49"/>
    <p:sldId id="318" r:id="rId50"/>
    <p:sldId id="319" r:id="rId51"/>
    <p:sldId id="320" r:id="rId52"/>
    <p:sldId id="321" r:id="rId53"/>
    <p:sldId id="322" r:id="rId54"/>
    <p:sldId id="325" r:id="rId55"/>
    <p:sldId id="326" r:id="rId56"/>
    <p:sldId id="327" r:id="rId57"/>
    <p:sldId id="301" r:id="rId58"/>
    <p:sldId id="347" r:id="rId59"/>
    <p:sldId id="329" r:id="rId60"/>
    <p:sldId id="348" r:id="rId61"/>
    <p:sldId id="330" r:id="rId62"/>
    <p:sldId id="34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53" autoAdjust="0"/>
  </p:normalViewPr>
  <p:slideViewPr>
    <p:cSldViewPr>
      <p:cViewPr varScale="1">
        <p:scale>
          <a:sx n="91" d="100"/>
          <a:sy n="91" d="100"/>
        </p:scale>
        <p:origin x="21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CE30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reCID</c:v>
                </c:pt>
                <c:pt idx="1">
                  <c:v>HCD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10933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CE35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reCID</c:v>
                </c:pt>
                <c:pt idx="1">
                  <c:v>HCD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10737</c:v>
                </c:pt>
                <c:pt idx="1">
                  <c:v>7898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Ramped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reCID</c:v>
                </c:pt>
                <c:pt idx="1">
                  <c:v>HCD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10928"/>
        <c:axId val="90711488"/>
      </c:barChart>
      <c:catAx>
        <c:axId val="9071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0711488"/>
        <c:crosses val="autoZero"/>
        <c:auto val="1"/>
        <c:lblAlgn val="ctr"/>
        <c:lblOffset val="100"/>
        <c:noMultiLvlLbl val="0"/>
      </c:catAx>
      <c:valAx>
        <c:axId val="90711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Unique Peptides</a:t>
                </a:r>
                <a:r>
                  <a:rPr lang="en-US" baseline="0" dirty="0" smtClean="0"/>
                  <a:t> (q &lt;= 0.01)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710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C457-7F09-452F-BB2E-8D7C11A286E2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186D1-DD50-4FA5-A049-2465867EF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4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86D1-DD50-4FA5-A049-2465867EF4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6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86D1-DD50-4FA5-A049-2465867EF4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4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86D1-DD50-4FA5-A049-2465867EF4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67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73F61-172F-47BD-827B-47F3F7A35F9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46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F6DB-19DD-4661-BE37-E0802516420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42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F6DB-19DD-4661-BE37-E0802516420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76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F6DB-19DD-4661-BE37-E0802516420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1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85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F6DB-19DD-4661-BE37-E0802516420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42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3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B231-74EA-4DE8-A659-B2E678E725A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6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8B231-74EA-4DE8-A659-B2E678E725A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8480-CB15-4632-8A10-006FD25C45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6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86D1-DD50-4FA5-A049-2465867EF4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8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5D0-7151-4BDF-BBE8-2D14048114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8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3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7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4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6652B-E7F3-486A-89F3-B860C7AE04A4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3173-B6C5-4467-B041-C01DAFC7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 Method Design, Data Acquisition, and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Jarrett Egertson,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98448"/>
            <a:ext cx="9144000" cy="54288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Precursor Selectivity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59552" y="2286000"/>
            <a:ext cx="9144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14975" y="2875002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10 </a:t>
            </a:r>
            <a:r>
              <a:rPr lang="en-US" sz="2400" b="1" i="1" dirty="0" smtClean="0"/>
              <a:t>m/z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5486400" y="327213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ANFQGAITNR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66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Precursor Selectivity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98448"/>
            <a:ext cx="9144000" cy="54288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2286000"/>
            <a:ext cx="18288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14975" y="2875002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20 </a:t>
            </a:r>
            <a:r>
              <a:rPr lang="en-US" sz="2400" b="1" i="1" dirty="0" smtClean="0"/>
              <a:t>m/z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486400" y="327213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ANFQGAITNR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649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Precursor Selectivity</a:t>
            </a:r>
            <a:endParaRPr lang="en-US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263" y="1143000"/>
            <a:ext cx="8535537" cy="24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 rot="16200000">
            <a:off x="-436658" y="1884458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Intensity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153" y="914400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4e7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19400" y="3581400"/>
            <a:ext cx="3195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Retention Time (min)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08876" y="361217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662301" y="361217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26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6750177" y="1463933"/>
            <a:ext cx="9144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2052935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10 </a:t>
            </a:r>
            <a:r>
              <a:rPr lang="en-US" sz="2400" b="1" i="1" dirty="0" smtClean="0"/>
              <a:t>m/z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" y="3608980"/>
            <a:ext cx="8535536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3400" y="1123239"/>
            <a:ext cx="0" cy="250550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99665" y="249489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ANFQGAITNR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71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Precursor Selectivity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914400"/>
            <a:ext cx="9067800" cy="2694580"/>
            <a:chOff x="0" y="914400"/>
            <a:chExt cx="9067800" cy="2694580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2263" y="1143000"/>
              <a:ext cx="8535537" cy="246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-436658" y="1884458"/>
              <a:ext cx="1396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Intensity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53" y="914400"/>
              <a:ext cx="6014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4e7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50177" y="1463933"/>
              <a:ext cx="91440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05600" y="2052935"/>
              <a:ext cx="1101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10 </a:t>
              </a:r>
              <a:r>
                <a:rPr lang="en-US" sz="2400" b="1" i="1" dirty="0" smtClean="0"/>
                <a:t>m/z</a:t>
              </a:r>
              <a:endParaRPr lang="en-US" sz="24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3593068"/>
            <a:ext cx="9135507" cy="3254752"/>
            <a:chOff x="0" y="3593068"/>
            <a:chExt cx="9135507" cy="3254752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3593068"/>
              <a:ext cx="9135507" cy="3254752"/>
              <a:chOff x="0" y="3593068"/>
              <a:chExt cx="9135507" cy="325475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2263" y="3819099"/>
                <a:ext cx="8535536" cy="2505502"/>
                <a:chOff x="532263" y="3819099"/>
                <a:chExt cx="8535536" cy="2505502"/>
              </a:xfrm>
            </p:grpSpPr>
            <p:pic>
              <p:nvPicPr>
                <p:cNvPr id="1037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32263" y="3819099"/>
                  <a:ext cx="8535536" cy="25055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3" name="Straight Arrow Connector 2"/>
                <p:cNvCxnSpPr/>
                <p:nvPr/>
              </p:nvCxnSpPr>
              <p:spPr>
                <a:xfrm>
                  <a:off x="532263" y="6324600"/>
                  <a:ext cx="8535536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533400" y="3819099"/>
                  <a:ext cx="0" cy="250550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2819400" y="6324600"/>
                <a:ext cx="3195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Retention Time (min)</a:t>
                </a:r>
                <a:endParaRPr lang="en-US" sz="2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-436658" y="4810239"/>
                <a:ext cx="13965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Intensity</a:t>
                </a:r>
                <a:endParaRPr lang="en-US" sz="28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53" y="3593068"/>
                <a:ext cx="6014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4e7</a:t>
                </a:r>
                <a:endParaRPr lang="en-US" sz="2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8876" y="6355377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25</a:t>
                </a:r>
                <a:endParaRPr lang="en-US" sz="2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662301" y="6355377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26</a:t>
                </a:r>
                <a:endParaRPr lang="en-US" sz="2400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6753225" y="4054733"/>
              <a:ext cx="182880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05600" y="4643735"/>
              <a:ext cx="11240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20 </a:t>
              </a:r>
              <a:r>
                <a:rPr lang="en-US" sz="2400" b="1" i="1" dirty="0" smtClean="0"/>
                <a:t>m/z</a:t>
              </a:r>
              <a:endParaRPr lang="en-US" sz="2400" b="1" dirty="0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533400" y="3608980"/>
            <a:ext cx="8535536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3400" y="1123239"/>
            <a:ext cx="0" cy="2505502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99665" y="249489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ANFQGAITNR</a:t>
            </a:r>
            <a:endParaRPr lang="en-US" sz="24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2667000" y="3581400"/>
            <a:ext cx="3348211" cy="584775"/>
            <a:chOff x="2667000" y="3581400"/>
            <a:chExt cx="3348211" cy="584775"/>
          </a:xfrm>
        </p:grpSpPr>
        <p:sp>
          <p:nvSpPr>
            <p:cNvPr id="36" name="TextBox 35"/>
            <p:cNvSpPr txBox="1"/>
            <p:nvPr/>
          </p:nvSpPr>
          <p:spPr>
            <a:xfrm>
              <a:off x="5551623" y="3582548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rial Black" pitchFamily="34" charset="0"/>
                </a:rPr>
                <a:t>X</a:t>
              </a:r>
              <a:endParaRPr lang="en-US" sz="2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67000" y="3581400"/>
              <a:ext cx="5068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sym typeface="Wingdings"/>
                </a:rPr>
                <a:t>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62800" y="762000"/>
            <a:ext cx="996988" cy="3962400"/>
            <a:chOff x="7162800" y="762000"/>
            <a:chExt cx="996988" cy="3962400"/>
          </a:xfrm>
        </p:grpSpPr>
        <p:grpSp>
          <p:nvGrpSpPr>
            <p:cNvPr id="39" name="Group 38"/>
            <p:cNvGrpSpPr/>
            <p:nvPr/>
          </p:nvGrpSpPr>
          <p:grpSpPr>
            <a:xfrm>
              <a:off x="7193280" y="762000"/>
              <a:ext cx="966508" cy="3962400"/>
              <a:chOff x="7193280" y="762000"/>
              <a:chExt cx="966508" cy="39624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391400" y="772180"/>
                <a:ext cx="768388" cy="3952220"/>
                <a:chOff x="7391400" y="772180"/>
                <a:chExt cx="768388" cy="395222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7391400" y="1219200"/>
                  <a:ext cx="0" cy="8506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924800" y="1219200"/>
                  <a:ext cx="0" cy="8506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391400" y="3873732"/>
                  <a:ext cx="0" cy="8506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7924800" y="3873732"/>
                  <a:ext cx="0" cy="85066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7693006" y="772180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Arial Black" pitchFamily="34" charset="0"/>
                    </a:rPr>
                    <a:t>X</a:t>
                  </a:r>
                  <a:endParaRPr lang="en-US" sz="2800" dirty="0">
                    <a:solidFill>
                      <a:srgbClr val="FF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696200" y="3429000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  <a:latin typeface="Arial Black" pitchFamily="34" charset="0"/>
                    </a:rPr>
                    <a:t>X</a:t>
                  </a:r>
                  <a:endParaRPr lang="en-US" sz="2800" dirty="0">
                    <a:solidFill>
                      <a:srgbClr val="FF0000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7193280" y="762000"/>
                <a:ext cx="5068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sym typeface="Wingdings"/>
                  </a:rPr>
                  <a:t>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7162800" y="3453825"/>
              <a:ext cx="5068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sym typeface="Wingdings"/>
                </a:rPr>
                <a:t>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35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Precursor Selectivity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200400"/>
            <a:ext cx="80772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2743200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SLQDIIAILGMDELSEEDKLTVSR+++</a:t>
            </a:r>
          </a:p>
          <a:p>
            <a:pPr algn="ctr"/>
            <a:r>
              <a:rPr lang="en-US" dirty="0" smtClean="0"/>
              <a:t>(892.47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4067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SLQDIIAILG</a:t>
            </a:r>
            <a:r>
              <a:rPr lang="en-US" b="1" dirty="0">
                <a:solidFill>
                  <a:srgbClr val="003BFF"/>
                </a:solidFill>
              </a:rPr>
              <a:t>M</a:t>
            </a:r>
            <a:r>
              <a:rPr lang="en-US" dirty="0"/>
              <a:t>DELSEEDKLTVSR</a:t>
            </a:r>
            <a:r>
              <a:rPr lang="en-US" dirty="0" smtClean="0"/>
              <a:t>+++</a:t>
            </a:r>
          </a:p>
          <a:p>
            <a:pPr algn="ctr"/>
            <a:r>
              <a:rPr lang="en-US" dirty="0" smtClean="0"/>
              <a:t>(897.8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1367135"/>
            <a:ext cx="3942795" cy="1299864"/>
            <a:chOff x="1780210" y="4419600"/>
            <a:chExt cx="1313510" cy="2144243"/>
          </a:xfrm>
        </p:grpSpPr>
        <p:sp>
          <p:nvSpPr>
            <p:cNvPr id="10" name="Rectangle 9"/>
            <p:cNvSpPr>
              <a:spLocks/>
            </p:cNvSpPr>
            <p:nvPr/>
          </p:nvSpPr>
          <p:spPr>
            <a:xfrm>
              <a:off x="1905000" y="4419600"/>
              <a:ext cx="1188720" cy="1382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0210" y="5802285"/>
              <a:ext cx="299815" cy="761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890 </a:t>
              </a:r>
              <a:endParaRPr lang="en-US" sz="24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08585" y="2205335"/>
            <a:ext cx="89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900 </a:t>
            </a:r>
            <a:endParaRPr lang="en-US" sz="2400" b="1" dirty="0"/>
          </a:p>
        </p:txBody>
      </p:sp>
      <p:sp>
        <p:nvSpPr>
          <p:cNvPr id="14" name="Lightning Bolt 13"/>
          <p:cNvSpPr/>
          <p:nvPr/>
        </p:nvSpPr>
        <p:spPr>
          <a:xfrm>
            <a:off x="4260785" y="1367135"/>
            <a:ext cx="520006" cy="7620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8369" y="1447800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232" y="1487340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426262"/>
            <a:ext cx="457200" cy="15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53855" y="327660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4495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51861" y="4230469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999" y="3109687"/>
            <a:ext cx="228601" cy="39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Precursor Selectivity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143000"/>
            <a:ext cx="491682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490787"/>
            <a:ext cx="3952875" cy="283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2519362"/>
            <a:ext cx="4181475" cy="2809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Power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2"/>
          <a:stretch/>
        </p:blipFill>
        <p:spPr bwMode="auto">
          <a:xfrm>
            <a:off x="76200" y="1301365"/>
            <a:ext cx="4953000" cy="55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84" y="4088733"/>
            <a:ext cx="3882404" cy="2769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53" y="1260283"/>
            <a:ext cx="4271549" cy="2778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Precursor Selectivity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200400"/>
            <a:ext cx="80772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2743200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SLQDIIAILGMDELSEEDKLTVSR+++</a:t>
            </a:r>
          </a:p>
          <a:p>
            <a:pPr algn="ctr"/>
            <a:r>
              <a:rPr lang="en-US" dirty="0" smtClean="0"/>
              <a:t>(892.47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4067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SLQDIIAILG</a:t>
            </a:r>
            <a:r>
              <a:rPr lang="en-US" b="1" dirty="0">
                <a:solidFill>
                  <a:srgbClr val="003BFF"/>
                </a:solidFill>
              </a:rPr>
              <a:t>M</a:t>
            </a:r>
            <a:r>
              <a:rPr lang="en-US" dirty="0"/>
              <a:t>DELSEEDKLTVSR</a:t>
            </a:r>
            <a:r>
              <a:rPr lang="en-US" dirty="0" smtClean="0"/>
              <a:t>+++</a:t>
            </a:r>
          </a:p>
          <a:p>
            <a:pPr algn="ctr"/>
            <a:r>
              <a:rPr lang="en-US" dirty="0" smtClean="0"/>
              <a:t>(897.8 </a:t>
            </a:r>
            <a:r>
              <a:rPr lang="en-US" i="1" dirty="0" smtClean="0"/>
              <a:t>m/z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1367135"/>
            <a:ext cx="3942795" cy="1299864"/>
            <a:chOff x="1780210" y="4419600"/>
            <a:chExt cx="1313510" cy="2144243"/>
          </a:xfrm>
        </p:grpSpPr>
        <p:sp>
          <p:nvSpPr>
            <p:cNvPr id="10" name="Rectangle 9"/>
            <p:cNvSpPr>
              <a:spLocks/>
            </p:cNvSpPr>
            <p:nvPr/>
          </p:nvSpPr>
          <p:spPr>
            <a:xfrm>
              <a:off x="1905000" y="4419600"/>
              <a:ext cx="1188720" cy="1382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0210" y="5802285"/>
              <a:ext cx="299815" cy="761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890 </a:t>
              </a:r>
              <a:endParaRPr lang="en-US" sz="24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08585" y="2205335"/>
            <a:ext cx="89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900 </a:t>
            </a:r>
            <a:endParaRPr lang="en-US" sz="2400" b="1" dirty="0"/>
          </a:p>
        </p:txBody>
      </p:sp>
      <p:sp>
        <p:nvSpPr>
          <p:cNvPr id="14" name="Lightning Bolt 13"/>
          <p:cNvSpPr/>
          <p:nvPr/>
        </p:nvSpPr>
        <p:spPr>
          <a:xfrm>
            <a:off x="4260785" y="1367135"/>
            <a:ext cx="520006" cy="7620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8369" y="1447800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232" y="1487340"/>
            <a:ext cx="729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426262"/>
            <a:ext cx="457200" cy="15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53855" y="327660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4495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51861" y="4230469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X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999" y="3109687"/>
            <a:ext cx="228601" cy="395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3066365"/>
            <a:ext cx="1828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04995" y="3062738"/>
            <a:ext cx="200080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Precursor and Fragment Ion Selectivity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5819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48" y="6346763"/>
            <a:ext cx="6083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dirty="0" err="1" smtClean="0"/>
              <a:t>Gallien</a:t>
            </a:r>
            <a:r>
              <a:rPr lang="en-US" sz="2000" dirty="0" smtClean="0"/>
              <a:t> S, </a:t>
            </a:r>
            <a:r>
              <a:rPr lang="en-US" sz="2000" dirty="0" err="1" smtClean="0"/>
              <a:t>Duriez</a:t>
            </a:r>
            <a:r>
              <a:rPr lang="en-US" sz="2000" dirty="0" smtClean="0"/>
              <a:t> E., </a:t>
            </a:r>
            <a:r>
              <a:rPr lang="en-US" sz="2000" dirty="0" err="1" smtClean="0"/>
              <a:t>Demeure</a:t>
            </a:r>
            <a:r>
              <a:rPr lang="en-US" sz="2000" dirty="0" smtClean="0"/>
              <a:t> K, </a:t>
            </a:r>
            <a:r>
              <a:rPr lang="en-US" sz="2000" b="1" dirty="0" err="1" smtClean="0"/>
              <a:t>Domon</a:t>
            </a:r>
            <a:r>
              <a:rPr lang="en-US" sz="2000" dirty="0" smtClean="0"/>
              <a:t> B JPR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9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</a:t>
            </a:r>
            <a:r>
              <a:rPr lang="en-US" i="1" dirty="0" smtClean="0"/>
              <a:t>m/z</a:t>
            </a:r>
            <a:r>
              <a:rPr lang="en-US" dirty="0" smtClean="0"/>
              <a:t> is Key Number for Isolation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" y="1524000"/>
            <a:ext cx="2815836" cy="4913529"/>
            <a:chOff x="685800" y="1524000"/>
            <a:chExt cx="2815836" cy="49135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524000"/>
              <a:ext cx="2815836" cy="32460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39345" y="5791198"/>
              <a:ext cx="1508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Valine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6164" y="1544960"/>
            <a:ext cx="2815836" cy="4892570"/>
            <a:chOff x="5257800" y="1544960"/>
            <a:chExt cx="2815836" cy="48925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544960"/>
              <a:ext cx="2815836" cy="41700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39448" y="5791199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Isoleucine</a:t>
              </a:r>
              <a:endParaRPr lang="en-US" sz="2800" dirty="0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3590905" y="3020380"/>
            <a:ext cx="1981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 CH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4550229"/>
            <a:ext cx="25891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+2: +7.01 </a:t>
            </a:r>
            <a:r>
              <a:rPr lang="en-US" sz="3200" i="1" dirty="0" smtClean="0"/>
              <a:t>m/z</a:t>
            </a:r>
            <a:endParaRPr lang="en-US" sz="3200" dirty="0" smtClean="0"/>
          </a:p>
          <a:p>
            <a:r>
              <a:rPr lang="en-US" sz="3200" dirty="0" smtClean="0"/>
              <a:t>+3: +</a:t>
            </a:r>
            <a:r>
              <a:rPr lang="en-US" sz="3200" b="1" dirty="0" smtClean="0"/>
              <a:t>4.67 </a:t>
            </a:r>
            <a:r>
              <a:rPr lang="en-US" sz="3200" b="1" i="1" dirty="0" smtClean="0"/>
              <a:t>m/z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59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One: Fundamental Method Design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Better Precursor Selectivity is Useful when using Isotope-Labeled Standards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74957" y="2503944"/>
            <a:ext cx="49690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FDSPESHVGVAW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R[+10]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FDSPE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SHVGVAWR[+10]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FDSPES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HVGVAWR[+10]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FDSPESH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VGVAWR[+10]</a:t>
            </a:r>
          </a:p>
          <a:p>
            <a:endParaRPr lang="en-US" sz="2800" b="1" dirty="0" smtClean="0"/>
          </a:p>
          <a:p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76725" y="25039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FDSPESHVGVAW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R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2800" dirty="0">
                <a:solidFill>
                  <a:prstClr val="white">
                    <a:lumMod val="50000"/>
                  </a:prstClr>
                </a:solidFill>
              </a:rPr>
              <a:t>FDSPE</a:t>
            </a:r>
            <a:r>
              <a:rPr lang="en-US" sz="2800" dirty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SHVGVAWR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FDSPES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HVGVAWR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FDSPESH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VGVAWR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672" y="1817738"/>
            <a:ext cx="3018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solidFill>
                  <a:schemeClr val="bg1">
                    <a:lumMod val="50000"/>
                  </a:schemeClr>
                </a:solidFill>
              </a:rPr>
              <a:t>Light Precursor</a:t>
            </a:r>
            <a:endParaRPr lang="en-US" sz="32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3056" y="1817738"/>
            <a:ext cx="3273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Heavy Precursor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19548" y="3051131"/>
            <a:ext cx="554926" cy="1268695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0200" y="3051130"/>
            <a:ext cx="554926" cy="1268696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152203" y="1800225"/>
            <a:ext cx="13878" cy="45215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44964" y="4575130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Heavy y - 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635" y="457513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Light b - ions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220" y="457513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Light b - ions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8430" y="4575129"/>
            <a:ext cx="198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Light y - ions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Selection for DIA – y-ions only!</a:t>
            </a:r>
            <a:endParaRPr lang="en-US" dirty="0"/>
          </a:p>
        </p:txBody>
      </p:sp>
      <p:grpSp>
        <p:nvGrpSpPr>
          <p:cNvPr id="3131" name="Group 3130"/>
          <p:cNvGrpSpPr/>
          <p:nvPr/>
        </p:nvGrpSpPr>
        <p:grpSpPr>
          <a:xfrm>
            <a:off x="579231" y="1482880"/>
            <a:ext cx="7293473" cy="4425627"/>
            <a:chOff x="772308" y="1482880"/>
            <a:chExt cx="7315786" cy="2910352"/>
          </a:xfrm>
        </p:grpSpPr>
        <p:grpSp>
          <p:nvGrpSpPr>
            <p:cNvPr id="3125" name="Group 3124"/>
            <p:cNvGrpSpPr/>
            <p:nvPr/>
          </p:nvGrpSpPr>
          <p:grpSpPr>
            <a:xfrm>
              <a:off x="2234221" y="1947823"/>
              <a:ext cx="4659466" cy="1492251"/>
              <a:chOff x="3688080" y="1947823"/>
              <a:chExt cx="4659466" cy="1492251"/>
            </a:xfrm>
          </p:grpSpPr>
          <p:grpSp>
            <p:nvGrpSpPr>
              <p:cNvPr id="3122" name="Group 3121"/>
              <p:cNvGrpSpPr/>
              <p:nvPr/>
            </p:nvGrpSpPr>
            <p:grpSpPr>
              <a:xfrm>
                <a:off x="7571232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38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68" name="Group 1167"/>
              <p:cNvGrpSpPr/>
              <p:nvPr/>
            </p:nvGrpSpPr>
            <p:grpSpPr>
              <a:xfrm>
                <a:off x="3688080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69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23" name="Rectangle 3122"/>
            <p:cNvSpPr/>
            <p:nvPr/>
          </p:nvSpPr>
          <p:spPr>
            <a:xfrm>
              <a:off x="4884821" y="1482880"/>
              <a:ext cx="3203273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FDSPESHVGVAW</a:t>
              </a:r>
              <a:r>
                <a:rPr lang="en-US" b="1" dirty="0" smtClean="0">
                  <a:solidFill>
                    <a:srgbClr val="FF0000"/>
                  </a:solidFill>
                  <a:effectLst/>
                </a:rPr>
                <a:t>R[+10]++</a:t>
              </a:r>
            </a:p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748.86 </a:t>
              </a:r>
              <a:r>
                <a:rPr lang="en-US" b="1" i="1" dirty="0" smtClean="0">
                  <a:solidFill>
                    <a:srgbClr val="FF0000"/>
                  </a:solidFill>
                </a:rPr>
                <a:t>m/z</a:t>
              </a:r>
              <a:endParaRPr lang="en-US" b="1" dirty="0" smtClean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198" name="Rectangle 1197"/>
            <p:cNvSpPr/>
            <p:nvPr/>
          </p:nvSpPr>
          <p:spPr>
            <a:xfrm>
              <a:off x="772308" y="1498175"/>
              <a:ext cx="2568149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FDSPESHVGVAW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ffectLst/>
                </a:rPr>
                <a:t>R++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743.86 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m/z</a:t>
              </a:r>
              <a:endParaRPr lang="en-US" dirty="0" smtClean="0"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126" name="Right Bracket 3125"/>
            <p:cNvSpPr/>
            <p:nvPr/>
          </p:nvSpPr>
          <p:spPr>
            <a:xfrm rot="5400000">
              <a:off x="4031983" y="1884654"/>
              <a:ext cx="328614" cy="3907744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TextBox 3126"/>
            <p:cNvSpPr txBox="1"/>
            <p:nvPr/>
          </p:nvSpPr>
          <p:spPr>
            <a:xfrm>
              <a:off x="3749693" y="4089635"/>
              <a:ext cx="884671" cy="303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 </a:t>
              </a:r>
              <a:r>
                <a:rPr lang="en-US" sz="2400" i="1" dirty="0" smtClean="0"/>
                <a:t>m/z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6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Selection for DIA – y-ions only!</a:t>
            </a:r>
            <a:endParaRPr lang="en-US" dirty="0"/>
          </a:p>
        </p:txBody>
      </p:sp>
      <p:grpSp>
        <p:nvGrpSpPr>
          <p:cNvPr id="3131" name="Group 3130"/>
          <p:cNvGrpSpPr/>
          <p:nvPr/>
        </p:nvGrpSpPr>
        <p:grpSpPr>
          <a:xfrm>
            <a:off x="579231" y="1482879"/>
            <a:ext cx="7293473" cy="4388304"/>
            <a:chOff x="772308" y="1482880"/>
            <a:chExt cx="7315786" cy="2885808"/>
          </a:xfrm>
        </p:grpSpPr>
        <p:grpSp>
          <p:nvGrpSpPr>
            <p:cNvPr id="3125" name="Group 3124"/>
            <p:cNvGrpSpPr/>
            <p:nvPr/>
          </p:nvGrpSpPr>
          <p:grpSpPr>
            <a:xfrm>
              <a:off x="2234221" y="1947823"/>
              <a:ext cx="4659466" cy="1492251"/>
              <a:chOff x="3688080" y="1947823"/>
              <a:chExt cx="4659466" cy="1492251"/>
            </a:xfrm>
          </p:grpSpPr>
          <p:grpSp>
            <p:nvGrpSpPr>
              <p:cNvPr id="3122" name="Group 3121"/>
              <p:cNvGrpSpPr/>
              <p:nvPr/>
            </p:nvGrpSpPr>
            <p:grpSpPr>
              <a:xfrm>
                <a:off x="7571232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38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68" name="Group 1167"/>
              <p:cNvGrpSpPr/>
              <p:nvPr/>
            </p:nvGrpSpPr>
            <p:grpSpPr>
              <a:xfrm>
                <a:off x="3688080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69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23" name="Rectangle 3122"/>
            <p:cNvSpPr/>
            <p:nvPr/>
          </p:nvSpPr>
          <p:spPr>
            <a:xfrm>
              <a:off x="4884821" y="1482880"/>
              <a:ext cx="3203273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FDSPESHVGVAW</a:t>
              </a:r>
              <a:r>
                <a:rPr lang="en-US" b="1" dirty="0" smtClean="0">
                  <a:solidFill>
                    <a:srgbClr val="FF0000"/>
                  </a:solidFill>
                  <a:effectLst/>
                </a:rPr>
                <a:t>R[+10]++</a:t>
              </a:r>
            </a:p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748.86 </a:t>
              </a:r>
              <a:r>
                <a:rPr lang="en-US" b="1" i="1" dirty="0" smtClean="0">
                  <a:solidFill>
                    <a:srgbClr val="FF0000"/>
                  </a:solidFill>
                </a:rPr>
                <a:t>m/z</a:t>
              </a:r>
              <a:endParaRPr lang="en-US" b="1" dirty="0" smtClean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198" name="Rectangle 1197"/>
            <p:cNvSpPr/>
            <p:nvPr/>
          </p:nvSpPr>
          <p:spPr>
            <a:xfrm>
              <a:off x="772308" y="1498175"/>
              <a:ext cx="2568149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FDSPESHVGVAW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ffectLst/>
                </a:rPr>
                <a:t>R++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743.86 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m/z</a:t>
              </a:r>
              <a:endParaRPr lang="en-US" dirty="0" smtClean="0"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126" name="Right Bracket 3125"/>
            <p:cNvSpPr/>
            <p:nvPr/>
          </p:nvSpPr>
          <p:spPr>
            <a:xfrm rot="5400000">
              <a:off x="4031983" y="1884654"/>
              <a:ext cx="328614" cy="3907744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TextBox 3126"/>
            <p:cNvSpPr txBox="1"/>
            <p:nvPr/>
          </p:nvSpPr>
          <p:spPr>
            <a:xfrm>
              <a:off x="3884100" y="4065091"/>
              <a:ext cx="884671" cy="303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 </a:t>
              </a:r>
              <a:r>
                <a:rPr lang="en-US" sz="2400" i="1" dirty="0" smtClean="0"/>
                <a:t>m/z</a:t>
              </a:r>
              <a:endParaRPr lang="en-US" sz="2400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1759943" y="2074732"/>
            <a:ext cx="570378" cy="24075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177638" y="2508874"/>
            <a:ext cx="1655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SRM Isolation</a:t>
            </a:r>
          </a:p>
          <a:p>
            <a:pPr algn="ctr"/>
            <a:r>
              <a:rPr lang="en-US" sz="2400" dirty="0" smtClean="0"/>
              <a:t>0.7 </a:t>
            </a:r>
            <a:r>
              <a:rPr lang="en-US" sz="2400" i="1" dirty="0" smtClean="0"/>
              <a:t>m/z, </a:t>
            </a:r>
            <a:r>
              <a:rPr lang="en-US" sz="2400" dirty="0" smtClean="0"/>
              <a:t>centered</a:t>
            </a:r>
          </a:p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OK b or y</a:t>
            </a:r>
            <a:endParaRPr lang="en-US" sz="2400" b="1" dirty="0">
              <a:solidFill>
                <a:srgbClr val="92D050"/>
              </a:solidFill>
            </a:endParaRPr>
          </a:p>
        </p:txBody>
      </p:sp>
      <p:cxnSp>
        <p:nvCxnSpPr>
          <p:cNvPr id="68" name="Straight Arrow Connector 67"/>
          <p:cNvCxnSpPr>
            <a:stCxn id="67" idx="1"/>
            <a:endCxn id="65" idx="3"/>
          </p:cNvCxnSpPr>
          <p:nvPr/>
        </p:nvCxnSpPr>
        <p:spPr>
          <a:xfrm flipH="1" flipV="1">
            <a:off x="2330321" y="3278517"/>
            <a:ext cx="847317" cy="5076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7" idx="3"/>
            <a:endCxn id="73" idx="1"/>
          </p:cNvCxnSpPr>
          <p:nvPr/>
        </p:nvCxnSpPr>
        <p:spPr>
          <a:xfrm flipV="1">
            <a:off x="4833053" y="3285543"/>
            <a:ext cx="819324" cy="5006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652377" y="2081758"/>
            <a:ext cx="570378" cy="24075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Selection for DIA – y-ions only!</a:t>
            </a:r>
            <a:endParaRPr lang="en-US" dirty="0"/>
          </a:p>
        </p:txBody>
      </p:sp>
      <p:grpSp>
        <p:nvGrpSpPr>
          <p:cNvPr id="3131" name="Group 3130"/>
          <p:cNvGrpSpPr/>
          <p:nvPr/>
        </p:nvGrpSpPr>
        <p:grpSpPr>
          <a:xfrm>
            <a:off x="579231" y="1482879"/>
            <a:ext cx="7293473" cy="4388304"/>
            <a:chOff x="772308" y="1482880"/>
            <a:chExt cx="7315786" cy="2885808"/>
          </a:xfrm>
        </p:grpSpPr>
        <p:grpSp>
          <p:nvGrpSpPr>
            <p:cNvPr id="3125" name="Group 3124"/>
            <p:cNvGrpSpPr/>
            <p:nvPr/>
          </p:nvGrpSpPr>
          <p:grpSpPr>
            <a:xfrm>
              <a:off x="2234221" y="1947823"/>
              <a:ext cx="4659466" cy="1492251"/>
              <a:chOff x="3688080" y="1947823"/>
              <a:chExt cx="4659466" cy="1492251"/>
            </a:xfrm>
          </p:grpSpPr>
          <p:grpSp>
            <p:nvGrpSpPr>
              <p:cNvPr id="3122" name="Group 3121"/>
              <p:cNvGrpSpPr/>
              <p:nvPr/>
            </p:nvGrpSpPr>
            <p:grpSpPr>
              <a:xfrm>
                <a:off x="7571232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38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68" name="Group 1167"/>
              <p:cNvGrpSpPr/>
              <p:nvPr/>
            </p:nvGrpSpPr>
            <p:grpSpPr>
              <a:xfrm>
                <a:off x="3688080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69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23" name="Rectangle 3122"/>
            <p:cNvSpPr/>
            <p:nvPr/>
          </p:nvSpPr>
          <p:spPr>
            <a:xfrm>
              <a:off x="4884821" y="1482880"/>
              <a:ext cx="3203273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FDSPESHVGVAW</a:t>
              </a:r>
              <a:r>
                <a:rPr lang="en-US" b="1" dirty="0" smtClean="0">
                  <a:solidFill>
                    <a:srgbClr val="FF0000"/>
                  </a:solidFill>
                  <a:effectLst/>
                </a:rPr>
                <a:t>R[+10]++</a:t>
              </a:r>
            </a:p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748.86 </a:t>
              </a:r>
              <a:r>
                <a:rPr lang="en-US" b="1" i="1" dirty="0" smtClean="0">
                  <a:solidFill>
                    <a:srgbClr val="FF0000"/>
                  </a:solidFill>
                </a:rPr>
                <a:t>m/z</a:t>
              </a:r>
              <a:endParaRPr lang="en-US" b="1" dirty="0" smtClean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198" name="Rectangle 1197"/>
            <p:cNvSpPr/>
            <p:nvPr/>
          </p:nvSpPr>
          <p:spPr>
            <a:xfrm>
              <a:off x="772308" y="1498175"/>
              <a:ext cx="2568149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FDSPESHVGVAW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ffectLst/>
                </a:rPr>
                <a:t>R++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743.86 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m/z</a:t>
              </a:r>
              <a:endParaRPr lang="en-US" dirty="0" smtClean="0"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126" name="Right Bracket 3125"/>
            <p:cNvSpPr/>
            <p:nvPr/>
          </p:nvSpPr>
          <p:spPr>
            <a:xfrm rot="5400000">
              <a:off x="4031983" y="1884654"/>
              <a:ext cx="328614" cy="3907744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TextBox 3126"/>
            <p:cNvSpPr txBox="1"/>
            <p:nvPr/>
          </p:nvSpPr>
          <p:spPr>
            <a:xfrm>
              <a:off x="3884100" y="4065091"/>
              <a:ext cx="884671" cy="303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 </a:t>
              </a:r>
              <a:r>
                <a:rPr lang="en-US" sz="2400" i="1" dirty="0" smtClean="0"/>
                <a:t>m/z</a:t>
              </a:r>
              <a:endParaRPr lang="en-US" sz="2400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-1063689" y="2074732"/>
            <a:ext cx="10349981" cy="24075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177638" y="2286000"/>
            <a:ext cx="16554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DIA Isolation</a:t>
            </a:r>
          </a:p>
          <a:p>
            <a:pPr algn="ctr"/>
            <a:r>
              <a:rPr lang="en-US" sz="2400" dirty="0" smtClean="0"/>
              <a:t>20 </a:t>
            </a:r>
            <a:r>
              <a:rPr lang="en-US" sz="2400" i="1" dirty="0" smtClean="0"/>
              <a:t>m/z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BAD only 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Selection for DIA – y-ions only!</a:t>
            </a:r>
            <a:endParaRPr lang="en-US" dirty="0"/>
          </a:p>
        </p:txBody>
      </p:sp>
      <p:grpSp>
        <p:nvGrpSpPr>
          <p:cNvPr id="3131" name="Group 3130"/>
          <p:cNvGrpSpPr/>
          <p:nvPr/>
        </p:nvGrpSpPr>
        <p:grpSpPr>
          <a:xfrm>
            <a:off x="579231" y="1482879"/>
            <a:ext cx="7293473" cy="4388304"/>
            <a:chOff x="772308" y="1482880"/>
            <a:chExt cx="7315786" cy="2885808"/>
          </a:xfrm>
        </p:grpSpPr>
        <p:grpSp>
          <p:nvGrpSpPr>
            <p:cNvPr id="3125" name="Group 3124"/>
            <p:cNvGrpSpPr/>
            <p:nvPr/>
          </p:nvGrpSpPr>
          <p:grpSpPr>
            <a:xfrm>
              <a:off x="2234221" y="1947823"/>
              <a:ext cx="4659466" cy="1492251"/>
              <a:chOff x="3688080" y="1947823"/>
              <a:chExt cx="4659466" cy="1492251"/>
            </a:xfrm>
          </p:grpSpPr>
          <p:grpSp>
            <p:nvGrpSpPr>
              <p:cNvPr id="3122" name="Group 3121"/>
              <p:cNvGrpSpPr/>
              <p:nvPr/>
            </p:nvGrpSpPr>
            <p:grpSpPr>
              <a:xfrm>
                <a:off x="7571232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38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68" name="Group 1167"/>
              <p:cNvGrpSpPr/>
              <p:nvPr/>
            </p:nvGrpSpPr>
            <p:grpSpPr>
              <a:xfrm>
                <a:off x="3688080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69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23" name="Rectangle 3122"/>
            <p:cNvSpPr/>
            <p:nvPr/>
          </p:nvSpPr>
          <p:spPr>
            <a:xfrm>
              <a:off x="4884821" y="1482880"/>
              <a:ext cx="3203273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FDSPESHVGVAW</a:t>
              </a:r>
              <a:r>
                <a:rPr lang="en-US" b="1" dirty="0" smtClean="0">
                  <a:solidFill>
                    <a:srgbClr val="FF0000"/>
                  </a:solidFill>
                  <a:effectLst/>
                </a:rPr>
                <a:t>R[+10]++</a:t>
              </a:r>
            </a:p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748.86 </a:t>
              </a:r>
              <a:r>
                <a:rPr lang="en-US" b="1" i="1" dirty="0" smtClean="0">
                  <a:solidFill>
                    <a:srgbClr val="FF0000"/>
                  </a:solidFill>
                </a:rPr>
                <a:t>m/z</a:t>
              </a:r>
              <a:endParaRPr lang="en-US" b="1" dirty="0" smtClean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198" name="Rectangle 1197"/>
            <p:cNvSpPr/>
            <p:nvPr/>
          </p:nvSpPr>
          <p:spPr>
            <a:xfrm>
              <a:off x="772308" y="1498175"/>
              <a:ext cx="2568149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FDSPESHVGVAW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ffectLst/>
                </a:rPr>
                <a:t>R++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743.86 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m/z</a:t>
              </a:r>
              <a:endParaRPr lang="en-US" dirty="0" smtClean="0"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126" name="Right Bracket 3125"/>
            <p:cNvSpPr/>
            <p:nvPr/>
          </p:nvSpPr>
          <p:spPr>
            <a:xfrm rot="5400000">
              <a:off x="4031983" y="1884654"/>
              <a:ext cx="328614" cy="3907744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TextBox 3126"/>
            <p:cNvSpPr txBox="1"/>
            <p:nvPr/>
          </p:nvSpPr>
          <p:spPr>
            <a:xfrm>
              <a:off x="3884100" y="4065091"/>
              <a:ext cx="884671" cy="303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 </a:t>
              </a:r>
              <a:r>
                <a:rPr lang="en-US" sz="2400" i="1" dirty="0" smtClean="0"/>
                <a:t>m/z</a:t>
              </a:r>
              <a:endParaRPr lang="en-US" sz="2400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-1063689" y="2074732"/>
            <a:ext cx="5039663" cy="24075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027700" y="2362200"/>
            <a:ext cx="16554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DIA Isolation</a:t>
            </a:r>
          </a:p>
          <a:p>
            <a:pPr algn="ctr"/>
            <a:r>
              <a:rPr lang="en-US" sz="2400" dirty="0" smtClean="0"/>
              <a:t>20 </a:t>
            </a:r>
            <a:r>
              <a:rPr lang="en-US" sz="2400" i="1" dirty="0" smtClean="0"/>
              <a:t>m/z</a:t>
            </a:r>
          </a:p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OK b or y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975975" y="2072480"/>
            <a:ext cx="5039663" cy="24075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Selection for DIA – y-ions only!</a:t>
            </a:r>
            <a:endParaRPr lang="en-US" dirty="0"/>
          </a:p>
        </p:txBody>
      </p:sp>
      <p:grpSp>
        <p:nvGrpSpPr>
          <p:cNvPr id="3131" name="Group 3130"/>
          <p:cNvGrpSpPr/>
          <p:nvPr/>
        </p:nvGrpSpPr>
        <p:grpSpPr>
          <a:xfrm>
            <a:off x="579231" y="1482879"/>
            <a:ext cx="7293473" cy="4388304"/>
            <a:chOff x="772308" y="1482880"/>
            <a:chExt cx="7315786" cy="2885808"/>
          </a:xfrm>
        </p:grpSpPr>
        <p:grpSp>
          <p:nvGrpSpPr>
            <p:cNvPr id="3125" name="Group 3124"/>
            <p:cNvGrpSpPr/>
            <p:nvPr/>
          </p:nvGrpSpPr>
          <p:grpSpPr>
            <a:xfrm>
              <a:off x="2234221" y="1947823"/>
              <a:ext cx="4659466" cy="1492251"/>
              <a:chOff x="3688080" y="1947823"/>
              <a:chExt cx="4659466" cy="1492251"/>
            </a:xfrm>
          </p:grpSpPr>
          <p:grpSp>
            <p:nvGrpSpPr>
              <p:cNvPr id="3122" name="Group 3121"/>
              <p:cNvGrpSpPr/>
              <p:nvPr/>
            </p:nvGrpSpPr>
            <p:grpSpPr>
              <a:xfrm>
                <a:off x="7571232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38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rgbClr val="FF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68" name="Group 1167"/>
              <p:cNvGrpSpPr/>
              <p:nvPr/>
            </p:nvGrpSpPr>
            <p:grpSpPr>
              <a:xfrm>
                <a:off x="3688080" y="1947823"/>
                <a:ext cx="776314" cy="1492251"/>
                <a:chOff x="3894138" y="2817813"/>
                <a:chExt cx="1503362" cy="3551238"/>
              </a:xfrm>
            </p:grpSpPr>
            <p:sp>
              <p:nvSpPr>
                <p:cNvPr id="1169" name="Line 1024"/>
                <p:cNvSpPr>
                  <a:spLocks noChangeShapeType="1"/>
                </p:cNvSpPr>
                <p:nvPr/>
              </p:nvSpPr>
              <p:spPr bwMode="auto">
                <a:xfrm>
                  <a:off x="5334000" y="6310313"/>
                  <a:ext cx="0" cy="587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Line 1025"/>
                <p:cNvSpPr>
                  <a:spLocks noChangeShapeType="1"/>
                </p:cNvSpPr>
                <p:nvPr/>
              </p:nvSpPr>
              <p:spPr bwMode="auto">
                <a:xfrm>
                  <a:off x="5341938" y="6126163"/>
                  <a:ext cx="0" cy="2428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Line 1026"/>
                <p:cNvSpPr>
                  <a:spLocks noChangeShapeType="1"/>
                </p:cNvSpPr>
                <p:nvPr/>
              </p:nvSpPr>
              <p:spPr bwMode="auto">
                <a:xfrm>
                  <a:off x="5349875" y="5786438"/>
                  <a:ext cx="0" cy="582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Line 1027"/>
                <p:cNvSpPr>
                  <a:spLocks noChangeShapeType="1"/>
                </p:cNvSpPr>
                <p:nvPr/>
              </p:nvSpPr>
              <p:spPr bwMode="auto">
                <a:xfrm>
                  <a:off x="5357813" y="5419726"/>
                  <a:ext cx="0" cy="9493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Line 1028"/>
                <p:cNvSpPr>
                  <a:spLocks noChangeShapeType="1"/>
                </p:cNvSpPr>
                <p:nvPr/>
              </p:nvSpPr>
              <p:spPr bwMode="auto">
                <a:xfrm>
                  <a:off x="5365750" y="5275263"/>
                  <a:ext cx="0" cy="10937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Line 1029"/>
                <p:cNvSpPr>
                  <a:spLocks noChangeShapeType="1"/>
                </p:cNvSpPr>
                <p:nvPr/>
              </p:nvSpPr>
              <p:spPr bwMode="auto">
                <a:xfrm>
                  <a:off x="5373688" y="5573713"/>
                  <a:ext cx="0" cy="7953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Line 1030"/>
                <p:cNvSpPr>
                  <a:spLocks noChangeShapeType="1"/>
                </p:cNvSpPr>
                <p:nvPr/>
              </p:nvSpPr>
              <p:spPr bwMode="auto">
                <a:xfrm>
                  <a:off x="5381625" y="5911851"/>
                  <a:ext cx="0" cy="457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Line 1031"/>
                <p:cNvSpPr>
                  <a:spLocks noChangeShapeType="1"/>
                </p:cNvSpPr>
                <p:nvPr/>
              </p:nvSpPr>
              <p:spPr bwMode="auto">
                <a:xfrm>
                  <a:off x="5389563" y="6202363"/>
                  <a:ext cx="0" cy="1666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Line 1032"/>
                <p:cNvSpPr>
                  <a:spLocks noChangeShapeType="1"/>
                </p:cNvSpPr>
                <p:nvPr/>
              </p:nvSpPr>
              <p:spPr bwMode="auto">
                <a:xfrm>
                  <a:off x="5397500" y="6324601"/>
                  <a:ext cx="0" cy="44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Line 1033"/>
                <p:cNvSpPr>
                  <a:spLocks noChangeShapeType="1"/>
                </p:cNvSpPr>
                <p:nvPr/>
              </p:nvSpPr>
              <p:spPr bwMode="auto">
                <a:xfrm>
                  <a:off x="4614863" y="6148388"/>
                  <a:ext cx="0" cy="220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Line 1034"/>
                <p:cNvSpPr>
                  <a:spLocks noChangeShapeType="1"/>
                </p:cNvSpPr>
                <p:nvPr/>
              </p:nvSpPr>
              <p:spPr bwMode="auto">
                <a:xfrm>
                  <a:off x="4622800" y="5591176"/>
                  <a:ext cx="0" cy="7778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Line 1035"/>
                <p:cNvSpPr>
                  <a:spLocks noChangeShapeType="1"/>
                </p:cNvSpPr>
                <p:nvPr/>
              </p:nvSpPr>
              <p:spPr bwMode="auto">
                <a:xfrm>
                  <a:off x="4630738" y="4643438"/>
                  <a:ext cx="0" cy="172561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Line 1036"/>
                <p:cNvSpPr>
                  <a:spLocks noChangeShapeType="1"/>
                </p:cNvSpPr>
                <p:nvPr/>
              </p:nvSpPr>
              <p:spPr bwMode="auto">
                <a:xfrm>
                  <a:off x="4638675" y="3625851"/>
                  <a:ext cx="0" cy="27432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Line 1037"/>
                <p:cNvSpPr>
                  <a:spLocks noChangeShapeType="1"/>
                </p:cNvSpPr>
                <p:nvPr/>
              </p:nvSpPr>
              <p:spPr bwMode="auto">
                <a:xfrm>
                  <a:off x="4646613" y="3367088"/>
                  <a:ext cx="0" cy="30019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Line 1038"/>
                <p:cNvSpPr>
                  <a:spLocks noChangeShapeType="1"/>
                </p:cNvSpPr>
                <p:nvPr/>
              </p:nvSpPr>
              <p:spPr bwMode="auto">
                <a:xfrm>
                  <a:off x="4654550" y="4283076"/>
                  <a:ext cx="0" cy="20859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Line 1039"/>
                <p:cNvSpPr>
                  <a:spLocks noChangeShapeType="1"/>
                </p:cNvSpPr>
                <p:nvPr/>
              </p:nvSpPr>
              <p:spPr bwMode="auto">
                <a:xfrm>
                  <a:off x="4660900" y="5232401"/>
                  <a:ext cx="0" cy="11366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Line 1040"/>
                <p:cNvSpPr>
                  <a:spLocks noChangeShapeType="1"/>
                </p:cNvSpPr>
                <p:nvPr/>
              </p:nvSpPr>
              <p:spPr bwMode="auto">
                <a:xfrm>
                  <a:off x="4668838" y="6003926"/>
                  <a:ext cx="0" cy="3651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Line 1041"/>
                <p:cNvSpPr>
                  <a:spLocks noChangeShapeType="1"/>
                </p:cNvSpPr>
                <p:nvPr/>
              </p:nvSpPr>
              <p:spPr bwMode="auto">
                <a:xfrm>
                  <a:off x="4676775" y="6275388"/>
                  <a:ext cx="0" cy="93663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Line 1042"/>
                <p:cNvSpPr>
                  <a:spLocks noChangeShapeType="1"/>
                </p:cNvSpPr>
                <p:nvPr/>
              </p:nvSpPr>
              <p:spPr bwMode="auto">
                <a:xfrm>
                  <a:off x="3894138" y="6070601"/>
                  <a:ext cx="0" cy="2984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Line 1043"/>
                <p:cNvSpPr>
                  <a:spLocks noChangeShapeType="1"/>
                </p:cNvSpPr>
                <p:nvPr/>
              </p:nvSpPr>
              <p:spPr bwMode="auto">
                <a:xfrm>
                  <a:off x="3902075" y="5324476"/>
                  <a:ext cx="0" cy="10445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Line 1044"/>
                <p:cNvSpPr>
                  <a:spLocks noChangeShapeType="1"/>
                </p:cNvSpPr>
                <p:nvPr/>
              </p:nvSpPr>
              <p:spPr bwMode="auto">
                <a:xfrm>
                  <a:off x="3910013" y="4187826"/>
                  <a:ext cx="0" cy="218122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Line 1045"/>
                <p:cNvSpPr>
                  <a:spLocks noChangeShapeType="1"/>
                </p:cNvSpPr>
                <p:nvPr/>
              </p:nvSpPr>
              <p:spPr bwMode="auto">
                <a:xfrm>
                  <a:off x="3917950" y="2974976"/>
                  <a:ext cx="0" cy="3394075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Line 1046"/>
                <p:cNvSpPr>
                  <a:spLocks noChangeShapeType="1"/>
                </p:cNvSpPr>
                <p:nvPr/>
              </p:nvSpPr>
              <p:spPr bwMode="auto">
                <a:xfrm>
                  <a:off x="3925888" y="2817813"/>
                  <a:ext cx="0" cy="35512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Line 1047"/>
                <p:cNvSpPr>
                  <a:spLocks noChangeShapeType="1"/>
                </p:cNvSpPr>
                <p:nvPr/>
              </p:nvSpPr>
              <p:spPr bwMode="auto">
                <a:xfrm>
                  <a:off x="3933825" y="3973513"/>
                  <a:ext cx="0" cy="239553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Line 1048"/>
                <p:cNvSpPr>
                  <a:spLocks noChangeShapeType="1"/>
                </p:cNvSpPr>
                <p:nvPr/>
              </p:nvSpPr>
              <p:spPr bwMode="auto">
                <a:xfrm>
                  <a:off x="3941763" y="5111751"/>
                  <a:ext cx="0" cy="125730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Line 1049"/>
                <p:cNvSpPr>
                  <a:spLocks noChangeShapeType="1"/>
                </p:cNvSpPr>
                <p:nvPr/>
              </p:nvSpPr>
              <p:spPr bwMode="auto">
                <a:xfrm>
                  <a:off x="3949700" y="5969001"/>
                  <a:ext cx="0" cy="400050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Line 1050"/>
                <p:cNvSpPr>
                  <a:spLocks noChangeShapeType="1"/>
                </p:cNvSpPr>
                <p:nvPr/>
              </p:nvSpPr>
              <p:spPr bwMode="auto">
                <a:xfrm>
                  <a:off x="3957638" y="6265863"/>
                  <a:ext cx="0" cy="103188"/>
                </a:xfrm>
                <a:prstGeom prst="line">
                  <a:avLst/>
                </a:prstGeom>
                <a:noFill/>
                <a:ln w="1270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23" name="Rectangle 3122"/>
            <p:cNvSpPr/>
            <p:nvPr/>
          </p:nvSpPr>
          <p:spPr>
            <a:xfrm>
              <a:off x="4884821" y="1482880"/>
              <a:ext cx="3203273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FDSPESHVGVAW</a:t>
              </a:r>
              <a:r>
                <a:rPr lang="en-US" b="1" dirty="0" smtClean="0">
                  <a:solidFill>
                    <a:srgbClr val="FF0000"/>
                  </a:solidFill>
                  <a:effectLst/>
                </a:rPr>
                <a:t>R[+10]++</a:t>
              </a:r>
            </a:p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748.86 </a:t>
              </a:r>
              <a:r>
                <a:rPr lang="en-US" b="1" i="1" dirty="0" smtClean="0">
                  <a:solidFill>
                    <a:srgbClr val="FF0000"/>
                  </a:solidFill>
                </a:rPr>
                <a:t>m/z</a:t>
              </a:r>
              <a:endParaRPr lang="en-US" b="1" dirty="0" smtClean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198" name="Rectangle 1197"/>
            <p:cNvSpPr/>
            <p:nvPr/>
          </p:nvSpPr>
          <p:spPr>
            <a:xfrm>
              <a:off x="772308" y="1498175"/>
              <a:ext cx="2568149" cy="425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FDSPESHVGVAW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ffectLst/>
                </a:rPr>
                <a:t>R++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743.86 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m/z</a:t>
              </a:r>
              <a:endParaRPr lang="en-US" dirty="0" smtClean="0"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3126" name="Right Bracket 3125"/>
            <p:cNvSpPr/>
            <p:nvPr/>
          </p:nvSpPr>
          <p:spPr>
            <a:xfrm rot="5400000">
              <a:off x="4031983" y="1884654"/>
              <a:ext cx="328614" cy="3907744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TextBox 3126"/>
            <p:cNvSpPr txBox="1"/>
            <p:nvPr/>
          </p:nvSpPr>
          <p:spPr>
            <a:xfrm>
              <a:off x="3884100" y="4065091"/>
              <a:ext cx="884671" cy="303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 </a:t>
              </a:r>
              <a:r>
                <a:rPr lang="en-US" sz="2400" i="1" dirty="0" smtClean="0"/>
                <a:t>m/z</a:t>
              </a:r>
              <a:endParaRPr lang="en-US" sz="2400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-2486724" y="2074732"/>
            <a:ext cx="5039663" cy="24075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552940" y="2072480"/>
            <a:ext cx="7351156" cy="24075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141875" y="2527518"/>
            <a:ext cx="2192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DIA Isolation</a:t>
            </a:r>
          </a:p>
          <a:p>
            <a:pPr algn="ctr"/>
            <a:r>
              <a:rPr lang="en-US" sz="2400" dirty="0" smtClean="0"/>
              <a:t>20 </a:t>
            </a:r>
            <a:r>
              <a:rPr lang="en-US" sz="2400" i="1" dirty="0" smtClean="0"/>
              <a:t>m/z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Still Bad – y only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AGC Target / Max 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DDA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MS/MS for peptide identification</a:t>
            </a:r>
          </a:p>
          <a:p>
            <a:r>
              <a:rPr lang="en-US" dirty="0" smtClean="0"/>
              <a:t>For detection – only enough ions to generate peptide-spectrum match</a:t>
            </a:r>
          </a:p>
          <a:p>
            <a:r>
              <a:rPr lang="en-US" dirty="0" smtClean="0"/>
              <a:t>Long fill times may mean slower acquisition rate, less ID’s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DIA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4419601" cy="3951288"/>
          </a:xfrm>
        </p:spPr>
        <p:txBody>
          <a:bodyPr/>
          <a:lstStyle/>
          <a:p>
            <a:r>
              <a:rPr lang="en-US" dirty="0" smtClean="0"/>
              <a:t>MS/MS for peptide detection and quantification</a:t>
            </a:r>
          </a:p>
          <a:p>
            <a:r>
              <a:rPr lang="en-US" dirty="0" smtClean="0"/>
              <a:t>For quantification – want as many ions as possible</a:t>
            </a:r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Sensitivity</a:t>
            </a:r>
          </a:p>
          <a:p>
            <a:pPr lvl="1"/>
            <a:r>
              <a:rPr lang="en-US" dirty="0" smtClean="0"/>
              <a:t>Intra-scan dynamic range</a:t>
            </a:r>
          </a:p>
          <a:p>
            <a:r>
              <a:rPr lang="en-US" dirty="0" smtClean="0"/>
              <a:t>Long fill times can slow down duty cycle, hinder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33047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 Parameters Influence Each Other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1553029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Duty cycle </a:t>
            </a:r>
          </a:p>
          <a:p>
            <a:r>
              <a:rPr lang="en-US" dirty="0" smtClean="0"/>
              <a:t>Number of Injections</a:t>
            </a:r>
          </a:p>
          <a:p>
            <a:r>
              <a:rPr lang="en-US" i="1" dirty="0" smtClean="0"/>
              <a:t>m/z</a:t>
            </a:r>
            <a:r>
              <a:rPr lang="en-US" dirty="0" smtClean="0"/>
              <a:t> Range Covered</a:t>
            </a:r>
          </a:p>
          <a:p>
            <a:r>
              <a:rPr lang="en-US" dirty="0" smtClean="0"/>
              <a:t>Isolation Width</a:t>
            </a:r>
          </a:p>
          <a:p>
            <a:r>
              <a:rPr lang="en-US" dirty="0" smtClean="0"/>
              <a:t>Resolving Power</a:t>
            </a:r>
          </a:p>
          <a:p>
            <a:r>
              <a:rPr lang="en-US" dirty="0" smtClean="0"/>
              <a:t>AGC Target / Max Inject Time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553029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Duty cycle </a:t>
            </a:r>
          </a:p>
          <a:p>
            <a:r>
              <a:rPr lang="en-US" dirty="0" smtClean="0"/>
              <a:t>Number of Injections</a:t>
            </a:r>
          </a:p>
          <a:p>
            <a:r>
              <a:rPr lang="en-US" i="1" dirty="0" smtClean="0"/>
              <a:t>m/z</a:t>
            </a:r>
            <a:r>
              <a:rPr lang="en-US" dirty="0" smtClean="0"/>
              <a:t> Range Covered</a:t>
            </a:r>
          </a:p>
          <a:p>
            <a:r>
              <a:rPr lang="en-US" dirty="0" smtClean="0"/>
              <a:t>Isolation Width</a:t>
            </a:r>
          </a:p>
          <a:p>
            <a:r>
              <a:rPr lang="en-US" dirty="0" smtClean="0"/>
              <a:t>Resolving Power</a:t>
            </a:r>
          </a:p>
          <a:p>
            <a:r>
              <a:rPr lang="en-US" dirty="0" smtClean="0"/>
              <a:t>AGC Target / Max Inject Time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1828800"/>
            <a:ext cx="22098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4600" y="1981200"/>
            <a:ext cx="220980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2095500"/>
            <a:ext cx="2209800" cy="1866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2095500"/>
            <a:ext cx="24384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2120900"/>
            <a:ext cx="2743200" cy="3060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Together a DIA Method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81000" y="1524000"/>
            <a:ext cx="3048000" cy="4733742"/>
            <a:chOff x="976086" y="1422835"/>
            <a:chExt cx="2567417" cy="3987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976086" y="1422835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Determine Duty Cycle</a:t>
              </a:r>
              <a:endParaRPr lang="en-US" sz="2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6086" y="3314627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Choose Isolation Window Width</a:t>
              </a:r>
              <a:endParaRPr lang="en-US" sz="28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76086" y="4260522"/>
              <a:ext cx="2554717" cy="114967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Determine max IT/ Resolving Power</a:t>
              </a:r>
              <a:endParaRPr lang="en-US" sz="28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76086" y="2368731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Determine </a:t>
              </a:r>
              <a:r>
                <a:rPr lang="en-US" sz="2800" i="1" dirty="0" smtClean="0"/>
                <a:t>m/z</a:t>
              </a:r>
              <a:r>
                <a:rPr lang="en-US" sz="2800" dirty="0" smtClean="0"/>
                <a:t> Range To Cover</a:t>
              </a:r>
              <a:endParaRPr lang="en-US" sz="2800" dirty="0"/>
            </a:p>
          </p:txBody>
        </p:sp>
        <p:cxnSp>
          <p:nvCxnSpPr>
            <p:cNvPr id="13" name="Straight Arrow Connector 12"/>
            <p:cNvCxnSpPr>
              <a:stCxn id="6" idx="2"/>
              <a:endCxn id="11" idx="0"/>
            </p:cNvCxnSpPr>
            <p:nvPr/>
          </p:nvCxnSpPr>
          <p:spPr>
            <a:xfrm>
              <a:off x="2253445" y="2154355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2"/>
              <a:endCxn id="7" idx="0"/>
            </p:cNvCxnSpPr>
            <p:nvPr/>
          </p:nvCxnSpPr>
          <p:spPr>
            <a:xfrm>
              <a:off x="2253445" y="3100251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2"/>
              <a:endCxn id="8" idx="0"/>
            </p:cNvCxnSpPr>
            <p:nvPr/>
          </p:nvCxnSpPr>
          <p:spPr>
            <a:xfrm>
              <a:off x="2253445" y="4046147"/>
              <a:ext cx="0" cy="2143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8" idx="3"/>
              <a:endCxn id="7" idx="3"/>
            </p:cNvCxnSpPr>
            <p:nvPr/>
          </p:nvCxnSpPr>
          <p:spPr>
            <a:xfrm flipV="1">
              <a:off x="3530803" y="3680387"/>
              <a:ext cx="12700" cy="1154974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953000" y="1447800"/>
            <a:ext cx="41148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Duty cycle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Number of Injections (1)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/>
              <a:t>m/z</a:t>
            </a:r>
            <a:r>
              <a:rPr lang="en-US" sz="2800" dirty="0" smtClean="0"/>
              <a:t> Range Covered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Isolation Width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Resolving Power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AGC Target / Max IT</a:t>
            </a:r>
            <a:endParaRPr lang="en-US" sz="2800" dirty="0"/>
          </a:p>
        </p:txBody>
      </p:sp>
      <p:sp>
        <p:nvSpPr>
          <p:cNvPr id="27" name="Right Arrow 26"/>
          <p:cNvSpPr/>
          <p:nvPr/>
        </p:nvSpPr>
        <p:spPr>
          <a:xfrm flipH="1">
            <a:off x="3496129" y="1653425"/>
            <a:ext cx="618671" cy="6096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29149" y="1524000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4419600" y="220235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4419600" y="304055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31" name="TextBox 30"/>
          <p:cNvSpPr txBox="1"/>
          <p:nvPr/>
        </p:nvSpPr>
        <p:spPr>
          <a:xfrm>
            <a:off x="4419600" y="372635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4419600" y="441215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9600" y="5105400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34" name="Right Arrow 33"/>
          <p:cNvSpPr/>
          <p:nvPr/>
        </p:nvSpPr>
        <p:spPr>
          <a:xfrm flipH="1">
            <a:off x="3496129" y="2743200"/>
            <a:ext cx="618671" cy="6096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flipH="1">
            <a:off x="3496128" y="3881190"/>
            <a:ext cx="618671" cy="6096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flipH="1">
            <a:off x="3496127" y="5272498"/>
            <a:ext cx="618671" cy="6096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Determine Duty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duty cycle based on LC</a:t>
            </a:r>
          </a:p>
          <a:p>
            <a:pPr lvl="1"/>
            <a:r>
              <a:rPr lang="en-US" dirty="0" smtClean="0"/>
              <a:t>At least 7 points across chromatographic peak</a:t>
            </a:r>
          </a:p>
          <a:p>
            <a:r>
              <a:rPr lang="en-US" dirty="0" smtClean="0"/>
              <a:t>Narrow peaks</a:t>
            </a:r>
          </a:p>
          <a:p>
            <a:pPr lvl="1"/>
            <a:r>
              <a:rPr lang="en-US" dirty="0" smtClean="0"/>
              <a:t>Faster duty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cycle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grpSp>
        <p:nvGrpSpPr>
          <p:cNvPr id="48" name="Group 47"/>
          <p:cNvGrpSpPr/>
          <p:nvPr/>
        </p:nvGrpSpPr>
        <p:grpSpPr>
          <a:xfrm>
            <a:off x="3581400" y="2795780"/>
            <a:ext cx="5486400" cy="3909820"/>
            <a:chOff x="3505200" y="2693893"/>
            <a:chExt cx="5638800" cy="4011707"/>
          </a:xfrm>
        </p:grpSpPr>
        <p:sp>
          <p:nvSpPr>
            <p:cNvPr id="47" name="Rectangle 46"/>
            <p:cNvSpPr/>
            <p:nvPr/>
          </p:nvSpPr>
          <p:spPr>
            <a:xfrm>
              <a:off x="3505200" y="2693893"/>
              <a:ext cx="5638800" cy="4011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778903" y="2795780"/>
              <a:ext cx="5060297" cy="3882927"/>
              <a:chOff x="3429000" y="2823236"/>
              <a:chExt cx="5060297" cy="388292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429000" y="3810000"/>
                <a:ext cx="5060297" cy="2896163"/>
                <a:chOff x="4056997" y="4505015"/>
                <a:chExt cx="4432300" cy="2201148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5124706" y="4563419"/>
                  <a:ext cx="2210512" cy="2142744"/>
                  <a:chOff x="4931920" y="4258056"/>
                  <a:chExt cx="2210512" cy="2142744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021887" y="5791200"/>
                    <a:ext cx="2109873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 smtClean="0"/>
                      <a:t>~15 seconds</a:t>
                    </a:r>
                    <a:endParaRPr lang="en-US" sz="2800" dirty="0"/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 flipV="1">
                    <a:off x="4931920" y="5638800"/>
                    <a:ext cx="0" cy="762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7130272" y="5638800"/>
                    <a:ext cx="0" cy="762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>
                    <a:stCxn id="27" idx="3"/>
                  </p:cNvCxnSpPr>
                  <p:nvPr/>
                </p:nvCxnSpPr>
                <p:spPr>
                  <a:xfrm>
                    <a:off x="7131760" y="6052810"/>
                    <a:ext cx="10672" cy="509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 rot="10800000">
                    <a:off x="4944846" y="6055355"/>
                    <a:ext cx="164560" cy="509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4931920" y="4258056"/>
                    <a:ext cx="2197927" cy="1350772"/>
                    <a:chOff x="4931920" y="4389120"/>
                    <a:chExt cx="2197927" cy="1219708"/>
                  </a:xfrm>
                </p:grpSpPr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H="1">
                      <a:off x="4931920" y="4389628"/>
                      <a:ext cx="12926" cy="1219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H="1">
                      <a:off x="5296087" y="4389120"/>
                      <a:ext cx="12926" cy="1219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flipH="1">
                      <a:off x="5660254" y="4389120"/>
                      <a:ext cx="12926" cy="1219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flipH="1">
                      <a:off x="6024421" y="4389120"/>
                      <a:ext cx="12926" cy="1219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flipH="1">
                      <a:off x="6388588" y="4389120"/>
                      <a:ext cx="12926" cy="1219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H="1">
                      <a:off x="6752755" y="4389120"/>
                      <a:ext cx="12926" cy="1219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H="1">
                      <a:off x="7116921" y="4389120"/>
                      <a:ext cx="12926" cy="12192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1" name="Freeform 40"/>
                <p:cNvSpPr/>
                <p:nvPr/>
              </p:nvSpPr>
              <p:spPr>
                <a:xfrm>
                  <a:off x="4056997" y="4505015"/>
                  <a:ext cx="4432300" cy="1437031"/>
                </a:xfrm>
                <a:custGeom>
                  <a:avLst/>
                  <a:gdLst>
                    <a:gd name="connsiteX0" fmla="*/ 0 w 4432300"/>
                    <a:gd name="connsiteY0" fmla="*/ 1424331 h 1437031"/>
                    <a:gd name="connsiteX1" fmla="*/ 546100 w 4432300"/>
                    <a:gd name="connsiteY1" fmla="*/ 1411631 h 1437031"/>
                    <a:gd name="connsiteX2" fmla="*/ 990600 w 4432300"/>
                    <a:gd name="connsiteY2" fmla="*/ 1259231 h 1437031"/>
                    <a:gd name="connsiteX3" fmla="*/ 1320800 w 4432300"/>
                    <a:gd name="connsiteY3" fmla="*/ 1017931 h 1437031"/>
                    <a:gd name="connsiteX4" fmla="*/ 1651000 w 4432300"/>
                    <a:gd name="connsiteY4" fmla="*/ 408331 h 1437031"/>
                    <a:gd name="connsiteX5" fmla="*/ 1955800 w 4432300"/>
                    <a:gd name="connsiteY5" fmla="*/ 52731 h 1437031"/>
                    <a:gd name="connsiteX6" fmla="*/ 2235200 w 4432300"/>
                    <a:gd name="connsiteY6" fmla="*/ 14631 h 1437031"/>
                    <a:gd name="connsiteX7" fmla="*/ 2552700 w 4432300"/>
                    <a:gd name="connsiteY7" fmla="*/ 179731 h 1437031"/>
                    <a:gd name="connsiteX8" fmla="*/ 2832100 w 4432300"/>
                    <a:gd name="connsiteY8" fmla="*/ 763931 h 1437031"/>
                    <a:gd name="connsiteX9" fmla="*/ 3136900 w 4432300"/>
                    <a:gd name="connsiteY9" fmla="*/ 1183031 h 1437031"/>
                    <a:gd name="connsiteX10" fmla="*/ 3416300 w 4432300"/>
                    <a:gd name="connsiteY10" fmla="*/ 1373531 h 1437031"/>
                    <a:gd name="connsiteX11" fmla="*/ 3810000 w 4432300"/>
                    <a:gd name="connsiteY11" fmla="*/ 1411631 h 1437031"/>
                    <a:gd name="connsiteX12" fmla="*/ 4432300 w 4432300"/>
                    <a:gd name="connsiteY12" fmla="*/ 1437031 h 1437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32300" h="1437031">
                      <a:moveTo>
                        <a:pt x="0" y="1424331"/>
                      </a:moveTo>
                      <a:cubicBezTo>
                        <a:pt x="190500" y="1431739"/>
                        <a:pt x="381000" y="1439148"/>
                        <a:pt x="546100" y="1411631"/>
                      </a:cubicBezTo>
                      <a:cubicBezTo>
                        <a:pt x="711200" y="1384114"/>
                        <a:pt x="861483" y="1324848"/>
                        <a:pt x="990600" y="1259231"/>
                      </a:cubicBezTo>
                      <a:cubicBezTo>
                        <a:pt x="1119717" y="1193614"/>
                        <a:pt x="1210733" y="1159748"/>
                        <a:pt x="1320800" y="1017931"/>
                      </a:cubicBezTo>
                      <a:cubicBezTo>
                        <a:pt x="1430867" y="876114"/>
                        <a:pt x="1545167" y="569198"/>
                        <a:pt x="1651000" y="408331"/>
                      </a:cubicBezTo>
                      <a:cubicBezTo>
                        <a:pt x="1756833" y="247464"/>
                        <a:pt x="1858433" y="118348"/>
                        <a:pt x="1955800" y="52731"/>
                      </a:cubicBezTo>
                      <a:cubicBezTo>
                        <a:pt x="2053167" y="-12886"/>
                        <a:pt x="2135717" y="-6536"/>
                        <a:pt x="2235200" y="14631"/>
                      </a:cubicBezTo>
                      <a:cubicBezTo>
                        <a:pt x="2334683" y="35798"/>
                        <a:pt x="2453217" y="54848"/>
                        <a:pt x="2552700" y="179731"/>
                      </a:cubicBezTo>
                      <a:cubicBezTo>
                        <a:pt x="2652183" y="304614"/>
                        <a:pt x="2734733" y="596714"/>
                        <a:pt x="2832100" y="763931"/>
                      </a:cubicBezTo>
                      <a:cubicBezTo>
                        <a:pt x="2929467" y="931148"/>
                        <a:pt x="3039533" y="1081431"/>
                        <a:pt x="3136900" y="1183031"/>
                      </a:cubicBezTo>
                      <a:cubicBezTo>
                        <a:pt x="3234267" y="1284631"/>
                        <a:pt x="3304117" y="1335431"/>
                        <a:pt x="3416300" y="1373531"/>
                      </a:cubicBezTo>
                      <a:cubicBezTo>
                        <a:pt x="3528483" y="1411631"/>
                        <a:pt x="3640667" y="1401048"/>
                        <a:pt x="3810000" y="1411631"/>
                      </a:cubicBezTo>
                      <a:cubicBezTo>
                        <a:pt x="3979333" y="1422214"/>
                        <a:pt x="4330700" y="1432798"/>
                        <a:pt x="4432300" y="1437031"/>
                      </a:cubicBezTo>
                    </a:path>
                  </a:pathLst>
                </a:custGeom>
                <a:noFill/>
                <a:ln w="444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3901748" y="2823236"/>
                <a:ext cx="4114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15 seconds / 7 points = </a:t>
                </a:r>
              </a:p>
              <a:p>
                <a:r>
                  <a:rPr lang="en-US" sz="2800" b="1" dirty="0" smtClean="0"/>
                  <a:t>2.15 second duty cycle</a:t>
                </a:r>
                <a:endParaRPr lang="en-US" sz="2800" b="1" dirty="0"/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152400" y="5798925"/>
            <a:ext cx="3032923" cy="86845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Determine Duty Cycle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is No Universal DIA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Duty cycle </a:t>
            </a:r>
          </a:p>
          <a:p>
            <a:r>
              <a:rPr lang="en-US" dirty="0" smtClean="0"/>
              <a:t>Number of Injections</a:t>
            </a:r>
          </a:p>
          <a:p>
            <a:r>
              <a:rPr lang="en-US" i="1" dirty="0" smtClean="0"/>
              <a:t>m/z</a:t>
            </a:r>
            <a:r>
              <a:rPr lang="en-US" dirty="0" smtClean="0"/>
              <a:t> Range Covered</a:t>
            </a:r>
          </a:p>
          <a:p>
            <a:r>
              <a:rPr lang="en-US" dirty="0" smtClean="0"/>
              <a:t>Isolation Width</a:t>
            </a:r>
          </a:p>
          <a:p>
            <a:r>
              <a:rPr lang="en-US" dirty="0" smtClean="0"/>
              <a:t>Resolving Power</a:t>
            </a:r>
          </a:p>
          <a:p>
            <a:r>
              <a:rPr lang="en-US" dirty="0" smtClean="0"/>
              <a:t>AGC Target / Max Inject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Determine </a:t>
            </a:r>
            <a:r>
              <a:rPr lang="en-US" i="1" dirty="0" smtClean="0"/>
              <a:t>m/z</a:t>
            </a:r>
            <a:r>
              <a:rPr lang="en-US" dirty="0" smtClean="0"/>
              <a:t> Range to Cover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1371600"/>
            <a:ext cx="849206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295400" y="4724400"/>
            <a:ext cx="2667000" cy="609600"/>
            <a:chOff x="1295400" y="4724400"/>
            <a:chExt cx="2667000" cy="6096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8862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718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3622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752600" y="4724400"/>
              <a:ext cx="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052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9624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1336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100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4384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7338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860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2766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295400" y="4724400"/>
              <a:ext cx="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447800" y="4724400"/>
              <a:ext cx="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676400" y="4724400"/>
              <a:ext cx="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514600" y="4724400"/>
              <a:ext cx="0" cy="609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00200" y="4724400"/>
              <a:ext cx="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638800" y="2286000"/>
            <a:ext cx="3020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PRTC Peptides</a:t>
            </a:r>
            <a:endParaRPr lang="en-US" sz="3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626256" y="1371600"/>
            <a:ext cx="3032923" cy="86845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Determine </a:t>
            </a:r>
            <a:r>
              <a:rPr lang="en-US" sz="2800" i="1" dirty="0" smtClean="0"/>
              <a:t>m/z</a:t>
            </a:r>
            <a:r>
              <a:rPr lang="en-US" sz="2800" dirty="0" smtClean="0"/>
              <a:t> Range To Cover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6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Choose Isolation Window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For 500 – 900 </a:t>
            </a:r>
            <a:r>
              <a:rPr lang="en-US" i="1" dirty="0" smtClean="0"/>
              <a:t>m/z</a:t>
            </a:r>
            <a:r>
              <a:rPr lang="en-US" dirty="0" smtClean="0"/>
              <a:t> on</a:t>
            </a:r>
          </a:p>
          <a:p>
            <a:pPr lvl="1"/>
            <a:r>
              <a:rPr lang="en-US" dirty="0" smtClean="0"/>
              <a:t>QE: 15-25 </a:t>
            </a:r>
            <a:r>
              <a:rPr lang="en-US" i="1" dirty="0" smtClean="0"/>
              <a:t>m/z</a:t>
            </a:r>
            <a:endParaRPr lang="en-US" dirty="0" smtClean="0"/>
          </a:p>
          <a:p>
            <a:pPr lvl="1"/>
            <a:r>
              <a:rPr lang="en-US" dirty="0" smtClean="0"/>
              <a:t>QE-HF: 10 – 20 </a:t>
            </a:r>
            <a:r>
              <a:rPr lang="en-US" i="1" dirty="0" smtClean="0"/>
              <a:t>m/z</a:t>
            </a:r>
            <a:endParaRPr lang="en-US" dirty="0" smtClean="0"/>
          </a:p>
          <a:p>
            <a:pPr lvl="1"/>
            <a:r>
              <a:rPr lang="en-US" dirty="0" smtClean="0"/>
              <a:t>Fusion: 10 – 20 </a:t>
            </a:r>
            <a:r>
              <a:rPr lang="en-US" i="1" dirty="0" smtClean="0"/>
              <a:t>m/z</a:t>
            </a:r>
            <a:endParaRPr lang="en-US" dirty="0" smtClean="0"/>
          </a:p>
        </p:txBody>
      </p:sp>
      <p:sp>
        <p:nvSpPr>
          <p:cNvPr id="5" name="Isosceles Triangle 4"/>
          <p:cNvSpPr/>
          <p:nvPr/>
        </p:nvSpPr>
        <p:spPr>
          <a:xfrm>
            <a:off x="5462674" y="4688167"/>
            <a:ext cx="1331686" cy="1081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346718">
            <a:off x="3339679" y="4547856"/>
            <a:ext cx="5577677" cy="152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298525">
            <a:off x="6813466" y="3819555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Selectivity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21309581">
            <a:off x="3360519" y="4075919"/>
            <a:ext cx="210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Ion Counts</a:t>
            </a:r>
            <a:endParaRPr lang="en-US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08721" y="1981200"/>
            <a:ext cx="2286000" cy="1839360"/>
            <a:chOff x="6508721" y="1981200"/>
            <a:chExt cx="2286000" cy="1839360"/>
          </a:xfrm>
        </p:grpSpPr>
        <p:sp>
          <p:nvSpPr>
            <p:cNvPr id="4" name="TextBox 3"/>
            <p:cNvSpPr txBox="1"/>
            <p:nvPr/>
          </p:nvSpPr>
          <p:spPr>
            <a:xfrm>
              <a:off x="6508721" y="1981200"/>
              <a:ext cx="2286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More important for complex samples</a:t>
              </a:r>
              <a:endParaRPr lang="en-US" sz="2400" b="1" dirty="0"/>
            </a:p>
          </p:txBody>
        </p:sp>
        <p:cxnSp>
          <p:nvCxnSpPr>
            <p:cNvPr id="10" name="Straight Arrow Connector 9"/>
            <p:cNvCxnSpPr>
              <a:stCxn id="4" idx="2"/>
              <a:endCxn id="7" idx="0"/>
            </p:cNvCxnSpPr>
            <p:nvPr/>
          </p:nvCxnSpPr>
          <p:spPr>
            <a:xfrm>
              <a:off x="7651721" y="3550860"/>
              <a:ext cx="129432" cy="269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47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Required Acquisition Rate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1600560"/>
            <a:ext cx="5098882" cy="533400"/>
            <a:chOff x="381000" y="1524000"/>
            <a:chExt cx="5468793" cy="585170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1524000"/>
              <a:ext cx="3032923" cy="5851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Duty Cycle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68397" y="1524000"/>
              <a:ext cx="22813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2.0 seconds</a:t>
              </a:r>
              <a:endParaRPr lang="en-US" sz="32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2324640"/>
            <a:ext cx="7050795" cy="533040"/>
            <a:chOff x="381000" y="2634375"/>
            <a:chExt cx="7562313" cy="584775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2646954"/>
              <a:ext cx="3032923" cy="55961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 smtClean="0"/>
                <a:t>m/z</a:t>
              </a:r>
              <a:r>
                <a:rPr lang="en-US" sz="2800" dirty="0" smtClean="0"/>
                <a:t> Range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8397" y="2634375"/>
              <a:ext cx="43749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500 – 900 </a:t>
              </a:r>
              <a:r>
                <a:rPr lang="en-US" sz="3200" b="1" i="1" dirty="0" smtClean="0"/>
                <a:t>m/z </a:t>
              </a:r>
              <a:r>
                <a:rPr lang="en-US" sz="3200" b="1" dirty="0" smtClean="0"/>
                <a:t>(400 </a:t>
              </a:r>
              <a:r>
                <a:rPr lang="en-US" sz="3200" b="1" i="1" dirty="0" smtClean="0"/>
                <a:t>m/z</a:t>
              </a:r>
              <a:r>
                <a:rPr lang="en-US" sz="3200" b="1" dirty="0" smtClean="0"/>
                <a:t>)</a:t>
              </a:r>
              <a:endParaRPr lang="en-US" sz="32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3048360"/>
            <a:ext cx="4252950" cy="533040"/>
            <a:chOff x="381000" y="3744554"/>
            <a:chExt cx="4561491" cy="584775"/>
          </a:xfrm>
        </p:grpSpPr>
        <p:sp>
          <p:nvSpPr>
            <p:cNvPr id="5" name="Rounded Rectangle 4"/>
            <p:cNvSpPr/>
            <p:nvPr/>
          </p:nvSpPr>
          <p:spPr>
            <a:xfrm>
              <a:off x="381000" y="3769908"/>
              <a:ext cx="3032923" cy="53406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Isolation Width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8397" y="3744554"/>
              <a:ext cx="13740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20 </a:t>
              </a:r>
              <a:r>
                <a:rPr lang="en-US" sz="3200" b="1" i="1" dirty="0" smtClean="0"/>
                <a:t>m/z</a:t>
              </a:r>
              <a:endParaRPr lang="en-US" sz="32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421" y="3733800"/>
            <a:ext cx="85363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MS/MS Scans per Duty Cycle: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MS Scans per Duty Cycle: 1  </a:t>
            </a:r>
            <a:r>
              <a:rPr lang="en-US" sz="2400" dirty="0" smtClean="0"/>
              <a:t>(assume ~75 </a:t>
            </a:r>
            <a:r>
              <a:rPr lang="en-US" sz="2400" dirty="0" err="1" smtClean="0"/>
              <a:t>ms</a:t>
            </a:r>
            <a:r>
              <a:rPr lang="en-US" sz="2400" dirty="0" smtClean="0"/>
              <a:t> for acquisition)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Required MS/MS Acquisition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99392" y="5715000"/>
                <a:ext cx="7069115" cy="72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(2000 </m:t>
                        </m:r>
                        <m:r>
                          <a:rPr lang="en-US" sz="2800" i="1">
                            <a:latin typeface="Cambria Math"/>
                          </a:rPr>
                          <m:t>𝑚𝑠</m:t>
                        </m:r>
                        <m:r>
                          <a:rPr lang="en-US" sz="2800" i="1">
                            <a:latin typeface="Cambria Math"/>
                          </a:rPr>
                          <m:t> −75 </m:t>
                        </m:r>
                        <m:r>
                          <a:rPr lang="en-US" sz="2800" i="1">
                            <a:latin typeface="Cambria Math"/>
                          </a:rPr>
                          <m:t>𝑚𝑠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𝑠𝑐𝑎𝑛𝑠</m:t>
                        </m:r>
                      </m:den>
                    </m:f>
                  </m:oMath>
                </a14:m>
                <a:r>
                  <a:rPr lang="en-US" sz="2800" dirty="0" smtClean="0"/>
                  <a:t>  = 96 .25 </a:t>
                </a:r>
                <a:r>
                  <a:rPr lang="en-US" sz="2800" dirty="0" err="1" smtClean="0"/>
                  <a:t>ms</a:t>
                </a:r>
                <a:r>
                  <a:rPr lang="en-US" sz="2800" dirty="0" smtClean="0"/>
                  <a:t> / scan = 10.4 Hz</a:t>
                </a:r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92" y="5715000"/>
                <a:ext cx="7069115" cy="723468"/>
              </a:xfrm>
              <a:prstGeom prst="rect">
                <a:avLst/>
              </a:prstGeom>
              <a:blipFill rotWithShape="1">
                <a:blip r:embed="rId2"/>
                <a:stretch>
                  <a:fillRect r="-776"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16341" y="3536519"/>
                <a:ext cx="4506042" cy="775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900 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−500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20 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800" dirty="0" smtClean="0"/>
                  <a:t>  = 20 scans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341" y="3536519"/>
                <a:ext cx="4506042" cy="775853"/>
              </a:xfrm>
              <a:prstGeom prst="rect">
                <a:avLst/>
              </a:prstGeom>
              <a:blipFill rotWithShape="1">
                <a:blip r:embed="rId3"/>
                <a:stretch>
                  <a:fillRect r="-189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3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IT / Resolving Power (QE-HF)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10400" cy="489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3124200" cy="22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524000" y="4495800"/>
            <a:ext cx="2819400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4495800"/>
            <a:ext cx="0" cy="129540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57040" y="3657600"/>
            <a:ext cx="195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01240" y="2286000"/>
            <a:ext cx="195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347845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AGC Target: 1e6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71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40 x 10 </a:t>
            </a:r>
            <a:r>
              <a:rPr lang="en-US" i="1" dirty="0" smtClean="0"/>
              <a:t>m/z</a:t>
            </a:r>
            <a:r>
              <a:rPr lang="en-US" dirty="0" smtClean="0"/>
              <a:t> Method </a:t>
            </a:r>
            <a:r>
              <a:rPr lang="en-US" dirty="0" err="1" smtClean="0"/>
              <a:t>Underfills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(QE-HF)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" y="1641423"/>
            <a:ext cx="883920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558135"/>
            <a:ext cx="353494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Max IT: 17 milliseconds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558135"/>
            <a:ext cx="353494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Max IT: 60 milliseconds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945982" y="2303821"/>
            <a:ext cx="4083218" cy="1353779"/>
            <a:chOff x="996707" y="2189889"/>
            <a:chExt cx="4083218" cy="1353779"/>
          </a:xfrm>
        </p:grpSpPr>
        <p:sp>
          <p:nvSpPr>
            <p:cNvPr id="7" name="Isosceles Triangle 6"/>
            <p:cNvSpPr/>
            <p:nvPr/>
          </p:nvSpPr>
          <p:spPr>
            <a:xfrm>
              <a:off x="2469779" y="2762170"/>
              <a:ext cx="927841" cy="78149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rot="1095405">
              <a:off x="996707" y="2189889"/>
              <a:ext cx="4083218" cy="636127"/>
              <a:chOff x="989777" y="2156640"/>
              <a:chExt cx="4083218" cy="636127"/>
            </a:xfrm>
          </p:grpSpPr>
          <p:sp>
            <p:nvSpPr>
              <p:cNvPr id="8" name="Rectangle 7"/>
              <p:cNvSpPr/>
              <p:nvPr/>
            </p:nvSpPr>
            <p:spPr>
              <a:xfrm rot="21346718">
                <a:off x="990600" y="2660763"/>
                <a:ext cx="3886200" cy="1101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21384965">
                <a:off x="3085939" y="2156640"/>
                <a:ext cx="1987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Selectivity</a:t>
                </a:r>
                <a:endParaRPr lang="en-US" sz="28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21309582">
                <a:off x="989777" y="2423435"/>
                <a:ext cx="1467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Ion Counts</a:t>
                </a:r>
                <a:endParaRPr lang="en-US" b="1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834698" y="2227804"/>
            <a:ext cx="4629906" cy="1317123"/>
            <a:chOff x="4414110" y="2398856"/>
            <a:chExt cx="4629906" cy="1317123"/>
          </a:xfrm>
        </p:grpSpPr>
        <p:sp>
          <p:nvSpPr>
            <p:cNvPr id="15" name="Isosceles Triangle 14"/>
            <p:cNvSpPr/>
            <p:nvPr/>
          </p:nvSpPr>
          <p:spPr>
            <a:xfrm>
              <a:off x="5924254" y="2934481"/>
              <a:ext cx="927841" cy="78149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 rot="21317456">
              <a:off x="4414110" y="2398856"/>
              <a:ext cx="4629906" cy="588517"/>
              <a:chOff x="967357" y="2186897"/>
              <a:chExt cx="4629906" cy="588517"/>
            </a:xfrm>
          </p:grpSpPr>
          <p:sp>
            <p:nvSpPr>
              <p:cNvPr id="17" name="Rectangle 16"/>
              <p:cNvSpPr/>
              <p:nvPr/>
            </p:nvSpPr>
            <p:spPr>
              <a:xfrm rot="21346718">
                <a:off x="990600" y="2660763"/>
                <a:ext cx="3886200" cy="11014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21384965">
                <a:off x="3610207" y="2186897"/>
                <a:ext cx="1987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Selectivity</a:t>
                </a:r>
                <a:endParaRPr lang="en-US" sz="28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21309582">
                <a:off x="967357" y="2252194"/>
                <a:ext cx="218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Ion Counts</a:t>
                </a:r>
                <a:endParaRPr lang="en-US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5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Recommended Starting Point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1295400"/>
            <a:ext cx="8029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Recommended 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QE-HF (Increased MS2 Resolving Power)</a:t>
            </a:r>
          </a:p>
          <a:p>
            <a:r>
              <a:rPr lang="en-US" dirty="0" smtClean="0"/>
              <a:t>MS2 Resolving Power: 17,500 -&gt; 30,000</a:t>
            </a:r>
          </a:p>
          <a:p>
            <a:r>
              <a:rPr lang="en-US" dirty="0" smtClean="0"/>
              <a:t>Maximum IT: auto (49 </a:t>
            </a:r>
            <a:r>
              <a:rPr lang="en-US" dirty="0" err="1" smtClean="0"/>
              <a:t>ms</a:t>
            </a:r>
            <a:r>
              <a:rPr lang="en-US" dirty="0" smtClean="0"/>
              <a:t>) -&gt; 60 </a:t>
            </a:r>
            <a:r>
              <a:rPr lang="en-US" dirty="0" err="1" smtClean="0"/>
              <a:t>ms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Fusion</a:t>
            </a:r>
            <a:endParaRPr lang="en-US" dirty="0" smtClean="0"/>
          </a:p>
          <a:p>
            <a:r>
              <a:rPr lang="en-US" dirty="0" smtClean="0"/>
              <a:t>Similar to QE-HF*</a:t>
            </a:r>
          </a:p>
          <a:p>
            <a:pPr lvl="1"/>
            <a:r>
              <a:rPr lang="en-US" dirty="0" err="1" smtClean="0"/>
              <a:t>Orbitrap</a:t>
            </a:r>
            <a:r>
              <a:rPr lang="en-US" dirty="0" smtClean="0"/>
              <a:t> acquisition is slightly slower</a:t>
            </a:r>
          </a:p>
          <a:p>
            <a:pPr lvl="1"/>
            <a:r>
              <a:rPr lang="en-US" dirty="0" smtClean="0"/>
              <a:t>AGC Target: 2e5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69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Two: Advanced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Optimizing isolation window placement</a:t>
            </a:r>
          </a:p>
          <a:p>
            <a:r>
              <a:rPr lang="en-US" dirty="0" smtClean="0"/>
              <a:t>Isolation uniformity</a:t>
            </a:r>
          </a:p>
          <a:p>
            <a:r>
              <a:rPr lang="en-US" dirty="0" smtClean="0"/>
              <a:t>Resonance CID vs. HCD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Windows are no longer centered on precursors </a:t>
            </a:r>
            <a:endParaRPr lang="en-US" sz="2800" dirty="0"/>
          </a:p>
        </p:txBody>
      </p:sp>
      <p:sp>
        <p:nvSpPr>
          <p:cNvPr id="269" name="Line 247"/>
          <p:cNvSpPr>
            <a:spLocks noChangeShapeType="1"/>
          </p:cNvSpPr>
          <p:nvPr/>
        </p:nvSpPr>
        <p:spPr bwMode="auto">
          <a:xfrm>
            <a:off x="1463676" y="6224588"/>
            <a:ext cx="66151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Line 248"/>
          <p:cNvSpPr>
            <a:spLocks noChangeShapeType="1"/>
          </p:cNvSpPr>
          <p:nvPr/>
        </p:nvSpPr>
        <p:spPr bwMode="auto">
          <a:xfrm>
            <a:off x="157638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Line 249"/>
          <p:cNvSpPr>
            <a:spLocks noChangeShapeType="1"/>
          </p:cNvSpPr>
          <p:nvPr/>
        </p:nvSpPr>
        <p:spPr bwMode="auto">
          <a:xfrm>
            <a:off x="183673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Line 250"/>
          <p:cNvSpPr>
            <a:spLocks noChangeShapeType="1"/>
          </p:cNvSpPr>
          <p:nvPr/>
        </p:nvSpPr>
        <p:spPr bwMode="auto">
          <a:xfrm>
            <a:off x="197643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Line 251"/>
          <p:cNvSpPr>
            <a:spLocks noChangeShapeType="1"/>
          </p:cNvSpPr>
          <p:nvPr/>
        </p:nvSpPr>
        <p:spPr bwMode="auto">
          <a:xfrm>
            <a:off x="210661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Line 252"/>
          <p:cNvSpPr>
            <a:spLocks noChangeShapeType="1"/>
          </p:cNvSpPr>
          <p:nvPr/>
        </p:nvSpPr>
        <p:spPr bwMode="auto">
          <a:xfrm>
            <a:off x="2238376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Line 253"/>
          <p:cNvSpPr>
            <a:spLocks noChangeShapeType="1"/>
          </p:cNvSpPr>
          <p:nvPr/>
        </p:nvSpPr>
        <p:spPr bwMode="auto">
          <a:xfrm>
            <a:off x="2498726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Line 254"/>
          <p:cNvSpPr>
            <a:spLocks noChangeShapeType="1"/>
          </p:cNvSpPr>
          <p:nvPr/>
        </p:nvSpPr>
        <p:spPr bwMode="auto">
          <a:xfrm>
            <a:off x="262890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Line 255"/>
          <p:cNvSpPr>
            <a:spLocks noChangeShapeType="1"/>
          </p:cNvSpPr>
          <p:nvPr/>
        </p:nvSpPr>
        <p:spPr bwMode="auto">
          <a:xfrm>
            <a:off x="276860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Line 256"/>
          <p:cNvSpPr>
            <a:spLocks noChangeShapeType="1"/>
          </p:cNvSpPr>
          <p:nvPr/>
        </p:nvSpPr>
        <p:spPr bwMode="auto">
          <a:xfrm>
            <a:off x="2898776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Line 257"/>
          <p:cNvSpPr>
            <a:spLocks noChangeShapeType="1"/>
          </p:cNvSpPr>
          <p:nvPr/>
        </p:nvSpPr>
        <p:spPr bwMode="auto">
          <a:xfrm>
            <a:off x="316071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Line 258"/>
          <p:cNvSpPr>
            <a:spLocks noChangeShapeType="1"/>
          </p:cNvSpPr>
          <p:nvPr/>
        </p:nvSpPr>
        <p:spPr bwMode="auto">
          <a:xfrm>
            <a:off x="329088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Line 259"/>
          <p:cNvSpPr>
            <a:spLocks noChangeShapeType="1"/>
          </p:cNvSpPr>
          <p:nvPr/>
        </p:nvSpPr>
        <p:spPr bwMode="auto">
          <a:xfrm>
            <a:off x="342106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Line 260"/>
          <p:cNvSpPr>
            <a:spLocks noChangeShapeType="1"/>
          </p:cNvSpPr>
          <p:nvPr/>
        </p:nvSpPr>
        <p:spPr bwMode="auto">
          <a:xfrm>
            <a:off x="3552826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Line 261"/>
          <p:cNvSpPr>
            <a:spLocks noChangeShapeType="1"/>
          </p:cNvSpPr>
          <p:nvPr/>
        </p:nvSpPr>
        <p:spPr bwMode="auto">
          <a:xfrm>
            <a:off x="382270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Line 262"/>
          <p:cNvSpPr>
            <a:spLocks noChangeShapeType="1"/>
          </p:cNvSpPr>
          <p:nvPr/>
        </p:nvSpPr>
        <p:spPr bwMode="auto">
          <a:xfrm>
            <a:off x="3952876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Line 263"/>
          <p:cNvSpPr>
            <a:spLocks noChangeShapeType="1"/>
          </p:cNvSpPr>
          <p:nvPr/>
        </p:nvSpPr>
        <p:spPr bwMode="auto">
          <a:xfrm>
            <a:off x="408305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Line 264"/>
          <p:cNvSpPr>
            <a:spLocks noChangeShapeType="1"/>
          </p:cNvSpPr>
          <p:nvPr/>
        </p:nvSpPr>
        <p:spPr bwMode="auto">
          <a:xfrm>
            <a:off x="421481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Line 265"/>
          <p:cNvSpPr>
            <a:spLocks noChangeShapeType="1"/>
          </p:cNvSpPr>
          <p:nvPr/>
        </p:nvSpPr>
        <p:spPr bwMode="auto">
          <a:xfrm>
            <a:off x="447516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Line 266"/>
          <p:cNvSpPr>
            <a:spLocks noChangeShapeType="1"/>
          </p:cNvSpPr>
          <p:nvPr/>
        </p:nvSpPr>
        <p:spPr bwMode="auto">
          <a:xfrm>
            <a:off x="461486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Line 267"/>
          <p:cNvSpPr>
            <a:spLocks noChangeShapeType="1"/>
          </p:cNvSpPr>
          <p:nvPr/>
        </p:nvSpPr>
        <p:spPr bwMode="auto">
          <a:xfrm>
            <a:off x="474503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Line 268"/>
          <p:cNvSpPr>
            <a:spLocks noChangeShapeType="1"/>
          </p:cNvSpPr>
          <p:nvPr/>
        </p:nvSpPr>
        <p:spPr bwMode="auto">
          <a:xfrm>
            <a:off x="487521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Line 269"/>
          <p:cNvSpPr>
            <a:spLocks noChangeShapeType="1"/>
          </p:cNvSpPr>
          <p:nvPr/>
        </p:nvSpPr>
        <p:spPr bwMode="auto">
          <a:xfrm>
            <a:off x="513715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Line 270"/>
          <p:cNvSpPr>
            <a:spLocks noChangeShapeType="1"/>
          </p:cNvSpPr>
          <p:nvPr/>
        </p:nvSpPr>
        <p:spPr bwMode="auto">
          <a:xfrm>
            <a:off x="5267326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Line 271"/>
          <p:cNvSpPr>
            <a:spLocks noChangeShapeType="1"/>
          </p:cNvSpPr>
          <p:nvPr/>
        </p:nvSpPr>
        <p:spPr bwMode="auto">
          <a:xfrm>
            <a:off x="5407026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Line 272"/>
          <p:cNvSpPr>
            <a:spLocks noChangeShapeType="1"/>
          </p:cNvSpPr>
          <p:nvPr/>
        </p:nvSpPr>
        <p:spPr bwMode="auto">
          <a:xfrm>
            <a:off x="553720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273"/>
          <p:cNvSpPr>
            <a:spLocks noChangeShapeType="1"/>
          </p:cNvSpPr>
          <p:nvPr/>
        </p:nvSpPr>
        <p:spPr bwMode="auto">
          <a:xfrm>
            <a:off x="579913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274"/>
          <p:cNvSpPr>
            <a:spLocks noChangeShapeType="1"/>
          </p:cNvSpPr>
          <p:nvPr/>
        </p:nvSpPr>
        <p:spPr bwMode="auto">
          <a:xfrm>
            <a:off x="592931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275"/>
          <p:cNvSpPr>
            <a:spLocks noChangeShapeType="1"/>
          </p:cNvSpPr>
          <p:nvPr/>
        </p:nvSpPr>
        <p:spPr bwMode="auto">
          <a:xfrm>
            <a:off x="605948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276"/>
          <p:cNvSpPr>
            <a:spLocks noChangeShapeType="1"/>
          </p:cNvSpPr>
          <p:nvPr/>
        </p:nvSpPr>
        <p:spPr bwMode="auto">
          <a:xfrm>
            <a:off x="618966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277"/>
          <p:cNvSpPr>
            <a:spLocks noChangeShapeType="1"/>
          </p:cNvSpPr>
          <p:nvPr/>
        </p:nvSpPr>
        <p:spPr bwMode="auto">
          <a:xfrm>
            <a:off x="645953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278"/>
          <p:cNvSpPr>
            <a:spLocks noChangeShapeType="1"/>
          </p:cNvSpPr>
          <p:nvPr/>
        </p:nvSpPr>
        <p:spPr bwMode="auto">
          <a:xfrm>
            <a:off x="659130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279"/>
          <p:cNvSpPr>
            <a:spLocks noChangeShapeType="1"/>
          </p:cNvSpPr>
          <p:nvPr/>
        </p:nvSpPr>
        <p:spPr bwMode="auto">
          <a:xfrm>
            <a:off x="6721476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Line 280"/>
          <p:cNvSpPr>
            <a:spLocks noChangeShapeType="1"/>
          </p:cNvSpPr>
          <p:nvPr/>
        </p:nvSpPr>
        <p:spPr bwMode="auto">
          <a:xfrm>
            <a:off x="685165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Line 281"/>
          <p:cNvSpPr>
            <a:spLocks noChangeShapeType="1"/>
          </p:cNvSpPr>
          <p:nvPr/>
        </p:nvSpPr>
        <p:spPr bwMode="auto">
          <a:xfrm>
            <a:off x="711358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Line 282"/>
          <p:cNvSpPr>
            <a:spLocks noChangeShapeType="1"/>
          </p:cNvSpPr>
          <p:nvPr/>
        </p:nvSpPr>
        <p:spPr bwMode="auto">
          <a:xfrm>
            <a:off x="725170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Line 283"/>
          <p:cNvSpPr>
            <a:spLocks noChangeShapeType="1"/>
          </p:cNvSpPr>
          <p:nvPr/>
        </p:nvSpPr>
        <p:spPr bwMode="auto">
          <a:xfrm>
            <a:off x="7383463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Line 284"/>
          <p:cNvSpPr>
            <a:spLocks noChangeShapeType="1"/>
          </p:cNvSpPr>
          <p:nvPr/>
        </p:nvSpPr>
        <p:spPr bwMode="auto">
          <a:xfrm>
            <a:off x="7513638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Line 285"/>
          <p:cNvSpPr>
            <a:spLocks noChangeShapeType="1"/>
          </p:cNvSpPr>
          <p:nvPr/>
        </p:nvSpPr>
        <p:spPr bwMode="auto">
          <a:xfrm>
            <a:off x="7775576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Line 286"/>
          <p:cNvSpPr>
            <a:spLocks noChangeShapeType="1"/>
          </p:cNvSpPr>
          <p:nvPr/>
        </p:nvSpPr>
        <p:spPr bwMode="auto">
          <a:xfrm>
            <a:off x="790575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Line 287"/>
          <p:cNvSpPr>
            <a:spLocks noChangeShapeType="1"/>
          </p:cNvSpPr>
          <p:nvPr/>
        </p:nvSpPr>
        <p:spPr bwMode="auto">
          <a:xfrm>
            <a:off x="8045451" y="6224588"/>
            <a:ext cx="0" cy="396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Line 288"/>
          <p:cNvSpPr>
            <a:spLocks noChangeShapeType="1"/>
          </p:cNvSpPr>
          <p:nvPr/>
        </p:nvSpPr>
        <p:spPr bwMode="auto">
          <a:xfrm>
            <a:off x="1706563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Rectangle 289"/>
          <p:cNvSpPr>
            <a:spLocks noChangeArrowheads="1"/>
          </p:cNvSpPr>
          <p:nvPr/>
        </p:nvSpPr>
        <p:spPr bwMode="auto">
          <a:xfrm>
            <a:off x="1541463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696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Line 290"/>
          <p:cNvSpPr>
            <a:spLocks noChangeShapeType="1"/>
          </p:cNvSpPr>
          <p:nvPr/>
        </p:nvSpPr>
        <p:spPr bwMode="auto">
          <a:xfrm>
            <a:off x="2368551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Rectangle 291"/>
          <p:cNvSpPr>
            <a:spLocks noChangeArrowheads="1"/>
          </p:cNvSpPr>
          <p:nvPr/>
        </p:nvSpPr>
        <p:spPr bwMode="auto">
          <a:xfrm>
            <a:off x="2203451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697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Line 292"/>
          <p:cNvSpPr>
            <a:spLocks noChangeShapeType="1"/>
          </p:cNvSpPr>
          <p:nvPr/>
        </p:nvSpPr>
        <p:spPr bwMode="auto">
          <a:xfrm>
            <a:off x="3030538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Rectangle 293"/>
          <p:cNvSpPr>
            <a:spLocks noChangeArrowheads="1"/>
          </p:cNvSpPr>
          <p:nvPr/>
        </p:nvSpPr>
        <p:spPr bwMode="auto">
          <a:xfrm>
            <a:off x="2865438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698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" name="Line 294"/>
          <p:cNvSpPr>
            <a:spLocks noChangeShapeType="1"/>
          </p:cNvSpPr>
          <p:nvPr/>
        </p:nvSpPr>
        <p:spPr bwMode="auto">
          <a:xfrm>
            <a:off x="3690938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Rectangle 295"/>
          <p:cNvSpPr>
            <a:spLocks noChangeArrowheads="1"/>
          </p:cNvSpPr>
          <p:nvPr/>
        </p:nvSpPr>
        <p:spPr bwMode="auto">
          <a:xfrm>
            <a:off x="3525838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699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8" name="Line 296"/>
          <p:cNvSpPr>
            <a:spLocks noChangeShapeType="1"/>
          </p:cNvSpPr>
          <p:nvPr/>
        </p:nvSpPr>
        <p:spPr bwMode="auto">
          <a:xfrm>
            <a:off x="4344988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Rectangle 297"/>
          <p:cNvSpPr>
            <a:spLocks noChangeArrowheads="1"/>
          </p:cNvSpPr>
          <p:nvPr/>
        </p:nvSpPr>
        <p:spPr bwMode="auto">
          <a:xfrm>
            <a:off x="4179888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Line 298"/>
          <p:cNvSpPr>
            <a:spLocks noChangeShapeType="1"/>
          </p:cNvSpPr>
          <p:nvPr/>
        </p:nvSpPr>
        <p:spPr bwMode="auto">
          <a:xfrm>
            <a:off x="5006976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Rectangle 299"/>
          <p:cNvSpPr>
            <a:spLocks noChangeArrowheads="1"/>
          </p:cNvSpPr>
          <p:nvPr/>
        </p:nvSpPr>
        <p:spPr bwMode="auto">
          <a:xfrm>
            <a:off x="4841876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701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2" name="Line 300"/>
          <p:cNvSpPr>
            <a:spLocks noChangeShapeType="1"/>
          </p:cNvSpPr>
          <p:nvPr/>
        </p:nvSpPr>
        <p:spPr bwMode="auto">
          <a:xfrm>
            <a:off x="5667376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Rectangle 301"/>
          <p:cNvSpPr>
            <a:spLocks noChangeArrowheads="1"/>
          </p:cNvSpPr>
          <p:nvPr/>
        </p:nvSpPr>
        <p:spPr bwMode="auto">
          <a:xfrm>
            <a:off x="5502276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4" name="Line 302"/>
          <p:cNvSpPr>
            <a:spLocks noChangeShapeType="1"/>
          </p:cNvSpPr>
          <p:nvPr/>
        </p:nvSpPr>
        <p:spPr bwMode="auto">
          <a:xfrm>
            <a:off x="6329363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Rectangle 303"/>
          <p:cNvSpPr>
            <a:spLocks noChangeArrowheads="1"/>
          </p:cNvSpPr>
          <p:nvPr/>
        </p:nvSpPr>
        <p:spPr bwMode="auto">
          <a:xfrm>
            <a:off x="6164263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703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6" name="Line 304"/>
          <p:cNvSpPr>
            <a:spLocks noChangeShapeType="1"/>
          </p:cNvSpPr>
          <p:nvPr/>
        </p:nvSpPr>
        <p:spPr bwMode="auto">
          <a:xfrm>
            <a:off x="6981826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Rectangle 305"/>
          <p:cNvSpPr>
            <a:spLocks noChangeArrowheads="1"/>
          </p:cNvSpPr>
          <p:nvPr/>
        </p:nvSpPr>
        <p:spPr bwMode="auto">
          <a:xfrm>
            <a:off x="6816726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704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8" name="Line 306"/>
          <p:cNvSpPr>
            <a:spLocks noChangeShapeType="1"/>
          </p:cNvSpPr>
          <p:nvPr/>
        </p:nvSpPr>
        <p:spPr bwMode="auto">
          <a:xfrm>
            <a:off x="7643813" y="6224588"/>
            <a:ext cx="0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Rectangle 307"/>
          <p:cNvSpPr>
            <a:spLocks noChangeArrowheads="1"/>
          </p:cNvSpPr>
          <p:nvPr/>
        </p:nvSpPr>
        <p:spPr bwMode="auto">
          <a:xfrm>
            <a:off x="7478713" y="6281738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705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0" name="Rectangle 308"/>
          <p:cNvSpPr>
            <a:spLocks noChangeArrowheads="1"/>
          </p:cNvSpPr>
          <p:nvPr/>
        </p:nvSpPr>
        <p:spPr bwMode="auto">
          <a:xfrm>
            <a:off x="4610101" y="6400801"/>
            <a:ext cx="22602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m/z</a:t>
            </a:r>
            <a:endParaRPr kumimoji="0" lang="en-US" altLang="en-US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1" name="Line 309"/>
          <p:cNvSpPr>
            <a:spLocks noChangeShapeType="1"/>
          </p:cNvSpPr>
          <p:nvPr/>
        </p:nvSpPr>
        <p:spPr bwMode="auto">
          <a:xfrm flipV="1">
            <a:off x="1463676" y="2533650"/>
            <a:ext cx="0" cy="3684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310"/>
          <p:cNvSpPr>
            <a:spLocks noChangeShapeType="1"/>
          </p:cNvSpPr>
          <p:nvPr/>
        </p:nvSpPr>
        <p:spPr bwMode="auto">
          <a:xfrm flipH="1">
            <a:off x="1401763" y="618490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311"/>
          <p:cNvSpPr>
            <a:spLocks noChangeShapeType="1"/>
          </p:cNvSpPr>
          <p:nvPr/>
        </p:nvSpPr>
        <p:spPr bwMode="auto">
          <a:xfrm flipH="1">
            <a:off x="1401763" y="614997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Line 312"/>
          <p:cNvSpPr>
            <a:spLocks noChangeShapeType="1"/>
          </p:cNvSpPr>
          <p:nvPr/>
        </p:nvSpPr>
        <p:spPr bwMode="auto">
          <a:xfrm flipH="1">
            <a:off x="1401763" y="61102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Line 313"/>
          <p:cNvSpPr>
            <a:spLocks noChangeShapeType="1"/>
          </p:cNvSpPr>
          <p:nvPr/>
        </p:nvSpPr>
        <p:spPr bwMode="auto">
          <a:xfrm flipH="1">
            <a:off x="1401763" y="607695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Line 314"/>
          <p:cNvSpPr>
            <a:spLocks noChangeShapeType="1"/>
          </p:cNvSpPr>
          <p:nvPr/>
        </p:nvSpPr>
        <p:spPr bwMode="auto">
          <a:xfrm flipH="1">
            <a:off x="1401763" y="60023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Line 315"/>
          <p:cNvSpPr>
            <a:spLocks noChangeShapeType="1"/>
          </p:cNvSpPr>
          <p:nvPr/>
        </p:nvSpPr>
        <p:spPr bwMode="auto">
          <a:xfrm flipH="1">
            <a:off x="1401763" y="596265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Line 316"/>
          <p:cNvSpPr>
            <a:spLocks noChangeShapeType="1"/>
          </p:cNvSpPr>
          <p:nvPr/>
        </p:nvSpPr>
        <p:spPr bwMode="auto">
          <a:xfrm flipH="1">
            <a:off x="1401763" y="59293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Line 317"/>
          <p:cNvSpPr>
            <a:spLocks noChangeShapeType="1"/>
          </p:cNvSpPr>
          <p:nvPr/>
        </p:nvSpPr>
        <p:spPr bwMode="auto">
          <a:xfrm flipH="1">
            <a:off x="1401763" y="588962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Line 318"/>
          <p:cNvSpPr>
            <a:spLocks noChangeShapeType="1"/>
          </p:cNvSpPr>
          <p:nvPr/>
        </p:nvSpPr>
        <p:spPr bwMode="auto">
          <a:xfrm flipH="1">
            <a:off x="1401763" y="58150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Line 319"/>
          <p:cNvSpPr>
            <a:spLocks noChangeShapeType="1"/>
          </p:cNvSpPr>
          <p:nvPr/>
        </p:nvSpPr>
        <p:spPr bwMode="auto">
          <a:xfrm flipH="1">
            <a:off x="1401763" y="578167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Line 320"/>
          <p:cNvSpPr>
            <a:spLocks noChangeShapeType="1"/>
          </p:cNvSpPr>
          <p:nvPr/>
        </p:nvSpPr>
        <p:spPr bwMode="auto">
          <a:xfrm flipH="1">
            <a:off x="1401763" y="57419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Line 321"/>
          <p:cNvSpPr>
            <a:spLocks noChangeShapeType="1"/>
          </p:cNvSpPr>
          <p:nvPr/>
        </p:nvSpPr>
        <p:spPr bwMode="auto">
          <a:xfrm flipH="1">
            <a:off x="1401763" y="570706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Line 322"/>
          <p:cNvSpPr>
            <a:spLocks noChangeShapeType="1"/>
          </p:cNvSpPr>
          <p:nvPr/>
        </p:nvSpPr>
        <p:spPr bwMode="auto">
          <a:xfrm flipH="1">
            <a:off x="1401763" y="56340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Line 323"/>
          <p:cNvSpPr>
            <a:spLocks noChangeShapeType="1"/>
          </p:cNvSpPr>
          <p:nvPr/>
        </p:nvSpPr>
        <p:spPr bwMode="auto">
          <a:xfrm flipH="1">
            <a:off x="1401763" y="559435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Line 324"/>
          <p:cNvSpPr>
            <a:spLocks noChangeShapeType="1"/>
          </p:cNvSpPr>
          <p:nvPr/>
        </p:nvSpPr>
        <p:spPr bwMode="auto">
          <a:xfrm flipH="1">
            <a:off x="1401763" y="555942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325"/>
          <p:cNvSpPr>
            <a:spLocks noChangeShapeType="1"/>
          </p:cNvSpPr>
          <p:nvPr/>
        </p:nvSpPr>
        <p:spPr bwMode="auto">
          <a:xfrm flipH="1">
            <a:off x="1401763" y="55197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Line 326"/>
          <p:cNvSpPr>
            <a:spLocks noChangeShapeType="1"/>
          </p:cNvSpPr>
          <p:nvPr/>
        </p:nvSpPr>
        <p:spPr bwMode="auto">
          <a:xfrm flipH="1">
            <a:off x="1401763" y="54467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Line 327"/>
          <p:cNvSpPr>
            <a:spLocks noChangeShapeType="1"/>
          </p:cNvSpPr>
          <p:nvPr/>
        </p:nvSpPr>
        <p:spPr bwMode="auto">
          <a:xfrm flipH="1">
            <a:off x="1401763" y="54117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Line 328"/>
          <p:cNvSpPr>
            <a:spLocks noChangeShapeType="1"/>
          </p:cNvSpPr>
          <p:nvPr/>
        </p:nvSpPr>
        <p:spPr bwMode="auto">
          <a:xfrm flipH="1">
            <a:off x="1401763" y="537210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Line 329"/>
          <p:cNvSpPr>
            <a:spLocks noChangeShapeType="1"/>
          </p:cNvSpPr>
          <p:nvPr/>
        </p:nvSpPr>
        <p:spPr bwMode="auto">
          <a:xfrm flipH="1">
            <a:off x="1401763" y="533876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Line 330"/>
          <p:cNvSpPr>
            <a:spLocks noChangeShapeType="1"/>
          </p:cNvSpPr>
          <p:nvPr/>
        </p:nvSpPr>
        <p:spPr bwMode="auto">
          <a:xfrm flipH="1">
            <a:off x="1401763" y="526415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Line 331"/>
          <p:cNvSpPr>
            <a:spLocks noChangeShapeType="1"/>
          </p:cNvSpPr>
          <p:nvPr/>
        </p:nvSpPr>
        <p:spPr bwMode="auto">
          <a:xfrm flipH="1">
            <a:off x="1401763" y="522446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Line 332"/>
          <p:cNvSpPr>
            <a:spLocks noChangeShapeType="1"/>
          </p:cNvSpPr>
          <p:nvPr/>
        </p:nvSpPr>
        <p:spPr bwMode="auto">
          <a:xfrm flipH="1">
            <a:off x="1401763" y="519112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Line 333"/>
          <p:cNvSpPr>
            <a:spLocks noChangeShapeType="1"/>
          </p:cNvSpPr>
          <p:nvPr/>
        </p:nvSpPr>
        <p:spPr bwMode="auto">
          <a:xfrm flipH="1">
            <a:off x="1401763" y="51514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Line 334"/>
          <p:cNvSpPr>
            <a:spLocks noChangeShapeType="1"/>
          </p:cNvSpPr>
          <p:nvPr/>
        </p:nvSpPr>
        <p:spPr bwMode="auto">
          <a:xfrm flipH="1">
            <a:off x="1401763" y="507682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Line 335"/>
          <p:cNvSpPr>
            <a:spLocks noChangeShapeType="1"/>
          </p:cNvSpPr>
          <p:nvPr/>
        </p:nvSpPr>
        <p:spPr bwMode="auto">
          <a:xfrm flipH="1">
            <a:off x="1401763" y="50434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Line 336"/>
          <p:cNvSpPr>
            <a:spLocks noChangeShapeType="1"/>
          </p:cNvSpPr>
          <p:nvPr/>
        </p:nvSpPr>
        <p:spPr bwMode="auto">
          <a:xfrm flipH="1">
            <a:off x="1401763" y="500380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Line 337"/>
          <p:cNvSpPr>
            <a:spLocks noChangeShapeType="1"/>
          </p:cNvSpPr>
          <p:nvPr/>
        </p:nvSpPr>
        <p:spPr bwMode="auto">
          <a:xfrm flipH="1">
            <a:off x="1401763" y="496887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Line 338"/>
          <p:cNvSpPr>
            <a:spLocks noChangeShapeType="1"/>
          </p:cNvSpPr>
          <p:nvPr/>
        </p:nvSpPr>
        <p:spPr bwMode="auto">
          <a:xfrm flipH="1">
            <a:off x="1401763" y="489585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Line 339"/>
          <p:cNvSpPr>
            <a:spLocks noChangeShapeType="1"/>
          </p:cNvSpPr>
          <p:nvPr/>
        </p:nvSpPr>
        <p:spPr bwMode="auto">
          <a:xfrm flipH="1">
            <a:off x="1401763" y="485616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Line 340"/>
          <p:cNvSpPr>
            <a:spLocks noChangeShapeType="1"/>
          </p:cNvSpPr>
          <p:nvPr/>
        </p:nvSpPr>
        <p:spPr bwMode="auto">
          <a:xfrm flipH="1">
            <a:off x="1401763" y="48212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Line 341"/>
          <p:cNvSpPr>
            <a:spLocks noChangeShapeType="1"/>
          </p:cNvSpPr>
          <p:nvPr/>
        </p:nvSpPr>
        <p:spPr bwMode="auto">
          <a:xfrm flipH="1">
            <a:off x="1401763" y="478155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Line 342"/>
          <p:cNvSpPr>
            <a:spLocks noChangeShapeType="1"/>
          </p:cNvSpPr>
          <p:nvPr/>
        </p:nvSpPr>
        <p:spPr bwMode="auto">
          <a:xfrm flipH="1">
            <a:off x="1401763" y="470852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Line 343"/>
          <p:cNvSpPr>
            <a:spLocks noChangeShapeType="1"/>
          </p:cNvSpPr>
          <p:nvPr/>
        </p:nvSpPr>
        <p:spPr bwMode="auto">
          <a:xfrm flipH="1">
            <a:off x="1401763" y="4673601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Line 344"/>
          <p:cNvSpPr>
            <a:spLocks noChangeShapeType="1"/>
          </p:cNvSpPr>
          <p:nvPr/>
        </p:nvSpPr>
        <p:spPr bwMode="auto">
          <a:xfrm flipH="1">
            <a:off x="1401763" y="46339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Line 345"/>
          <p:cNvSpPr>
            <a:spLocks noChangeShapeType="1"/>
          </p:cNvSpPr>
          <p:nvPr/>
        </p:nvSpPr>
        <p:spPr bwMode="auto">
          <a:xfrm flipH="1">
            <a:off x="1401763" y="460057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Line 346"/>
          <p:cNvSpPr>
            <a:spLocks noChangeShapeType="1"/>
          </p:cNvSpPr>
          <p:nvPr/>
        </p:nvSpPr>
        <p:spPr bwMode="auto">
          <a:xfrm flipH="1">
            <a:off x="1401763" y="452596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Line 347"/>
          <p:cNvSpPr>
            <a:spLocks noChangeShapeType="1"/>
          </p:cNvSpPr>
          <p:nvPr/>
        </p:nvSpPr>
        <p:spPr bwMode="auto">
          <a:xfrm flipH="1">
            <a:off x="1401763" y="4486276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Line 348"/>
          <p:cNvSpPr>
            <a:spLocks noChangeShapeType="1"/>
          </p:cNvSpPr>
          <p:nvPr/>
        </p:nvSpPr>
        <p:spPr bwMode="auto">
          <a:xfrm flipH="1">
            <a:off x="1401763" y="44529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Line 349"/>
          <p:cNvSpPr>
            <a:spLocks noChangeShapeType="1"/>
          </p:cNvSpPr>
          <p:nvPr/>
        </p:nvSpPr>
        <p:spPr bwMode="auto">
          <a:xfrm flipH="1">
            <a:off x="1401763" y="441325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Line 350"/>
          <p:cNvSpPr>
            <a:spLocks noChangeShapeType="1"/>
          </p:cNvSpPr>
          <p:nvPr/>
        </p:nvSpPr>
        <p:spPr bwMode="auto">
          <a:xfrm flipH="1">
            <a:off x="1401763" y="43449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Line 351"/>
          <p:cNvSpPr>
            <a:spLocks noChangeShapeType="1"/>
          </p:cNvSpPr>
          <p:nvPr/>
        </p:nvSpPr>
        <p:spPr bwMode="auto">
          <a:xfrm flipH="1">
            <a:off x="1401763" y="430530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Line 352"/>
          <p:cNvSpPr>
            <a:spLocks noChangeShapeType="1"/>
          </p:cNvSpPr>
          <p:nvPr/>
        </p:nvSpPr>
        <p:spPr bwMode="auto">
          <a:xfrm flipH="1">
            <a:off x="1401763" y="427037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Line 353"/>
          <p:cNvSpPr>
            <a:spLocks noChangeShapeType="1"/>
          </p:cNvSpPr>
          <p:nvPr/>
        </p:nvSpPr>
        <p:spPr bwMode="auto">
          <a:xfrm flipH="1">
            <a:off x="1401763" y="42306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Line 354"/>
          <p:cNvSpPr>
            <a:spLocks noChangeShapeType="1"/>
          </p:cNvSpPr>
          <p:nvPr/>
        </p:nvSpPr>
        <p:spPr bwMode="auto">
          <a:xfrm flipH="1">
            <a:off x="1401763" y="415766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Line 355"/>
          <p:cNvSpPr>
            <a:spLocks noChangeShapeType="1"/>
          </p:cNvSpPr>
          <p:nvPr/>
        </p:nvSpPr>
        <p:spPr bwMode="auto">
          <a:xfrm flipH="1">
            <a:off x="1401763" y="41227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Line 356"/>
          <p:cNvSpPr>
            <a:spLocks noChangeShapeType="1"/>
          </p:cNvSpPr>
          <p:nvPr/>
        </p:nvSpPr>
        <p:spPr bwMode="auto">
          <a:xfrm flipH="1">
            <a:off x="1401763" y="408305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Line 357"/>
          <p:cNvSpPr>
            <a:spLocks noChangeShapeType="1"/>
          </p:cNvSpPr>
          <p:nvPr/>
        </p:nvSpPr>
        <p:spPr bwMode="auto">
          <a:xfrm flipH="1">
            <a:off x="1401763" y="40497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Line 358"/>
          <p:cNvSpPr>
            <a:spLocks noChangeShapeType="1"/>
          </p:cNvSpPr>
          <p:nvPr/>
        </p:nvSpPr>
        <p:spPr bwMode="auto">
          <a:xfrm flipH="1">
            <a:off x="1401763" y="397510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Line 359"/>
          <p:cNvSpPr>
            <a:spLocks noChangeShapeType="1"/>
          </p:cNvSpPr>
          <p:nvPr/>
        </p:nvSpPr>
        <p:spPr bwMode="auto">
          <a:xfrm flipH="1">
            <a:off x="1401763" y="39354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Line 360"/>
          <p:cNvSpPr>
            <a:spLocks noChangeShapeType="1"/>
          </p:cNvSpPr>
          <p:nvPr/>
        </p:nvSpPr>
        <p:spPr bwMode="auto">
          <a:xfrm flipH="1">
            <a:off x="1401763" y="390207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Line 361"/>
          <p:cNvSpPr>
            <a:spLocks noChangeShapeType="1"/>
          </p:cNvSpPr>
          <p:nvPr/>
        </p:nvSpPr>
        <p:spPr bwMode="auto">
          <a:xfrm flipH="1">
            <a:off x="1401763" y="38623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Line 362"/>
          <p:cNvSpPr>
            <a:spLocks noChangeShapeType="1"/>
          </p:cNvSpPr>
          <p:nvPr/>
        </p:nvSpPr>
        <p:spPr bwMode="auto">
          <a:xfrm flipH="1">
            <a:off x="1401763" y="378777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Line 363"/>
          <p:cNvSpPr>
            <a:spLocks noChangeShapeType="1"/>
          </p:cNvSpPr>
          <p:nvPr/>
        </p:nvSpPr>
        <p:spPr bwMode="auto">
          <a:xfrm flipH="1">
            <a:off x="1401763" y="37544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Line 364"/>
          <p:cNvSpPr>
            <a:spLocks noChangeShapeType="1"/>
          </p:cNvSpPr>
          <p:nvPr/>
        </p:nvSpPr>
        <p:spPr bwMode="auto">
          <a:xfrm flipH="1">
            <a:off x="1401763" y="371475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Line 365"/>
          <p:cNvSpPr>
            <a:spLocks noChangeShapeType="1"/>
          </p:cNvSpPr>
          <p:nvPr/>
        </p:nvSpPr>
        <p:spPr bwMode="auto">
          <a:xfrm flipH="1">
            <a:off x="1401763" y="367982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Line 366"/>
          <p:cNvSpPr>
            <a:spLocks noChangeShapeType="1"/>
          </p:cNvSpPr>
          <p:nvPr/>
        </p:nvSpPr>
        <p:spPr bwMode="auto">
          <a:xfrm flipH="1">
            <a:off x="1401763" y="360680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Line 367"/>
          <p:cNvSpPr>
            <a:spLocks noChangeShapeType="1"/>
          </p:cNvSpPr>
          <p:nvPr/>
        </p:nvSpPr>
        <p:spPr bwMode="auto">
          <a:xfrm flipH="1">
            <a:off x="1401763" y="35671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Line 368"/>
          <p:cNvSpPr>
            <a:spLocks noChangeShapeType="1"/>
          </p:cNvSpPr>
          <p:nvPr/>
        </p:nvSpPr>
        <p:spPr bwMode="auto">
          <a:xfrm flipH="1">
            <a:off x="1401763" y="35321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Line 369"/>
          <p:cNvSpPr>
            <a:spLocks noChangeShapeType="1"/>
          </p:cNvSpPr>
          <p:nvPr/>
        </p:nvSpPr>
        <p:spPr bwMode="auto">
          <a:xfrm flipH="1">
            <a:off x="1401763" y="349250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Line 370"/>
          <p:cNvSpPr>
            <a:spLocks noChangeShapeType="1"/>
          </p:cNvSpPr>
          <p:nvPr/>
        </p:nvSpPr>
        <p:spPr bwMode="auto">
          <a:xfrm flipH="1">
            <a:off x="1401763" y="341947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Line 371"/>
          <p:cNvSpPr>
            <a:spLocks noChangeShapeType="1"/>
          </p:cNvSpPr>
          <p:nvPr/>
        </p:nvSpPr>
        <p:spPr bwMode="auto">
          <a:xfrm flipH="1">
            <a:off x="1401763" y="338455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Line 372"/>
          <p:cNvSpPr>
            <a:spLocks noChangeShapeType="1"/>
          </p:cNvSpPr>
          <p:nvPr/>
        </p:nvSpPr>
        <p:spPr bwMode="auto">
          <a:xfrm flipH="1">
            <a:off x="1401763" y="334486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Line 373"/>
          <p:cNvSpPr>
            <a:spLocks noChangeShapeType="1"/>
          </p:cNvSpPr>
          <p:nvPr/>
        </p:nvSpPr>
        <p:spPr bwMode="auto">
          <a:xfrm flipH="1">
            <a:off x="1401763" y="331152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Line 374"/>
          <p:cNvSpPr>
            <a:spLocks noChangeShapeType="1"/>
          </p:cNvSpPr>
          <p:nvPr/>
        </p:nvSpPr>
        <p:spPr bwMode="auto">
          <a:xfrm flipH="1">
            <a:off x="1401763" y="32369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Line 375"/>
          <p:cNvSpPr>
            <a:spLocks noChangeShapeType="1"/>
          </p:cNvSpPr>
          <p:nvPr/>
        </p:nvSpPr>
        <p:spPr bwMode="auto">
          <a:xfrm flipH="1">
            <a:off x="1401763" y="319722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Line 376"/>
          <p:cNvSpPr>
            <a:spLocks noChangeShapeType="1"/>
          </p:cNvSpPr>
          <p:nvPr/>
        </p:nvSpPr>
        <p:spPr bwMode="auto">
          <a:xfrm flipH="1">
            <a:off x="1401763" y="31638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Line 377"/>
          <p:cNvSpPr>
            <a:spLocks noChangeShapeType="1"/>
          </p:cNvSpPr>
          <p:nvPr/>
        </p:nvSpPr>
        <p:spPr bwMode="auto">
          <a:xfrm flipH="1">
            <a:off x="1401763" y="312420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Line 378"/>
          <p:cNvSpPr>
            <a:spLocks noChangeShapeType="1"/>
          </p:cNvSpPr>
          <p:nvPr/>
        </p:nvSpPr>
        <p:spPr bwMode="auto">
          <a:xfrm flipH="1">
            <a:off x="1401763" y="30495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Line 379"/>
          <p:cNvSpPr>
            <a:spLocks noChangeShapeType="1"/>
          </p:cNvSpPr>
          <p:nvPr/>
        </p:nvSpPr>
        <p:spPr bwMode="auto">
          <a:xfrm flipH="1">
            <a:off x="1401763" y="301625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Line 380"/>
          <p:cNvSpPr>
            <a:spLocks noChangeShapeType="1"/>
          </p:cNvSpPr>
          <p:nvPr/>
        </p:nvSpPr>
        <p:spPr bwMode="auto">
          <a:xfrm flipH="1">
            <a:off x="1401763" y="297656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Line 381"/>
          <p:cNvSpPr>
            <a:spLocks noChangeShapeType="1"/>
          </p:cNvSpPr>
          <p:nvPr/>
        </p:nvSpPr>
        <p:spPr bwMode="auto">
          <a:xfrm flipH="1">
            <a:off x="1401763" y="29416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Line 382"/>
          <p:cNvSpPr>
            <a:spLocks noChangeShapeType="1"/>
          </p:cNvSpPr>
          <p:nvPr/>
        </p:nvSpPr>
        <p:spPr bwMode="auto">
          <a:xfrm flipH="1">
            <a:off x="1401763" y="28686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Line 383"/>
          <p:cNvSpPr>
            <a:spLocks noChangeShapeType="1"/>
          </p:cNvSpPr>
          <p:nvPr/>
        </p:nvSpPr>
        <p:spPr bwMode="auto">
          <a:xfrm flipH="1">
            <a:off x="1401763" y="282892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Line 384"/>
          <p:cNvSpPr>
            <a:spLocks noChangeShapeType="1"/>
          </p:cNvSpPr>
          <p:nvPr/>
        </p:nvSpPr>
        <p:spPr bwMode="auto">
          <a:xfrm flipH="1">
            <a:off x="1401763" y="2794000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Line 385"/>
          <p:cNvSpPr>
            <a:spLocks noChangeShapeType="1"/>
          </p:cNvSpPr>
          <p:nvPr/>
        </p:nvSpPr>
        <p:spPr bwMode="auto">
          <a:xfrm flipH="1">
            <a:off x="1401763" y="275431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Line 386"/>
          <p:cNvSpPr>
            <a:spLocks noChangeShapeType="1"/>
          </p:cNvSpPr>
          <p:nvPr/>
        </p:nvSpPr>
        <p:spPr bwMode="auto">
          <a:xfrm flipH="1">
            <a:off x="1401763" y="268128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Line 387"/>
          <p:cNvSpPr>
            <a:spLocks noChangeShapeType="1"/>
          </p:cNvSpPr>
          <p:nvPr/>
        </p:nvSpPr>
        <p:spPr bwMode="auto">
          <a:xfrm flipH="1">
            <a:off x="1401763" y="2646363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Line 388"/>
          <p:cNvSpPr>
            <a:spLocks noChangeShapeType="1"/>
          </p:cNvSpPr>
          <p:nvPr/>
        </p:nvSpPr>
        <p:spPr bwMode="auto">
          <a:xfrm flipH="1">
            <a:off x="1401763" y="2606675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Line 389"/>
          <p:cNvSpPr>
            <a:spLocks noChangeShapeType="1"/>
          </p:cNvSpPr>
          <p:nvPr/>
        </p:nvSpPr>
        <p:spPr bwMode="auto">
          <a:xfrm flipH="1">
            <a:off x="1401763" y="2573338"/>
            <a:ext cx="619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Line 390"/>
          <p:cNvSpPr>
            <a:spLocks noChangeShapeType="1"/>
          </p:cNvSpPr>
          <p:nvPr/>
        </p:nvSpPr>
        <p:spPr bwMode="auto">
          <a:xfrm flipH="1">
            <a:off x="1376363" y="6218238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Rectangle 391"/>
          <p:cNvSpPr>
            <a:spLocks noChangeArrowheads="1"/>
          </p:cNvSpPr>
          <p:nvPr/>
        </p:nvSpPr>
        <p:spPr bwMode="auto">
          <a:xfrm>
            <a:off x="1219201" y="616743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4" name="Line 392"/>
          <p:cNvSpPr>
            <a:spLocks noChangeShapeType="1"/>
          </p:cNvSpPr>
          <p:nvPr/>
        </p:nvSpPr>
        <p:spPr bwMode="auto">
          <a:xfrm flipH="1">
            <a:off x="1376363" y="6037263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Rectangle 393"/>
          <p:cNvSpPr>
            <a:spLocks noChangeArrowheads="1"/>
          </p:cNvSpPr>
          <p:nvPr/>
        </p:nvSpPr>
        <p:spPr bwMode="auto">
          <a:xfrm>
            <a:off x="1219201" y="5984876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6" name="Line 394"/>
          <p:cNvSpPr>
            <a:spLocks noChangeShapeType="1"/>
          </p:cNvSpPr>
          <p:nvPr/>
        </p:nvSpPr>
        <p:spPr bwMode="auto">
          <a:xfrm flipH="1">
            <a:off x="1376363" y="5854701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Rectangle 395"/>
          <p:cNvSpPr>
            <a:spLocks noChangeArrowheads="1"/>
          </p:cNvSpPr>
          <p:nvPr/>
        </p:nvSpPr>
        <p:spPr bwMode="auto">
          <a:xfrm>
            <a:off x="1131888" y="5803901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8" name="Line 396"/>
          <p:cNvSpPr>
            <a:spLocks noChangeShapeType="1"/>
          </p:cNvSpPr>
          <p:nvPr/>
        </p:nvSpPr>
        <p:spPr bwMode="auto">
          <a:xfrm flipH="1">
            <a:off x="1376363" y="5667376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Rectangle 397"/>
          <p:cNvSpPr>
            <a:spLocks noChangeArrowheads="1"/>
          </p:cNvSpPr>
          <p:nvPr/>
        </p:nvSpPr>
        <p:spPr bwMode="auto">
          <a:xfrm>
            <a:off x="1131888" y="5616576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0" name="Line 398"/>
          <p:cNvSpPr>
            <a:spLocks noChangeShapeType="1"/>
          </p:cNvSpPr>
          <p:nvPr/>
        </p:nvSpPr>
        <p:spPr bwMode="auto">
          <a:xfrm flipH="1">
            <a:off x="1376363" y="5486401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Rectangle 399"/>
          <p:cNvSpPr>
            <a:spLocks noChangeArrowheads="1"/>
          </p:cNvSpPr>
          <p:nvPr/>
        </p:nvSpPr>
        <p:spPr bwMode="auto">
          <a:xfrm>
            <a:off x="1131888" y="5434013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2" name="Line 400"/>
          <p:cNvSpPr>
            <a:spLocks noChangeShapeType="1"/>
          </p:cNvSpPr>
          <p:nvPr/>
        </p:nvSpPr>
        <p:spPr bwMode="auto">
          <a:xfrm flipH="1">
            <a:off x="1376363" y="5299076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Rectangle 401"/>
          <p:cNvSpPr>
            <a:spLocks noChangeArrowheads="1"/>
          </p:cNvSpPr>
          <p:nvPr/>
        </p:nvSpPr>
        <p:spPr bwMode="auto">
          <a:xfrm>
            <a:off x="1131888" y="5246688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4" name="Line 402"/>
          <p:cNvSpPr>
            <a:spLocks noChangeShapeType="1"/>
          </p:cNvSpPr>
          <p:nvPr/>
        </p:nvSpPr>
        <p:spPr bwMode="auto">
          <a:xfrm flipH="1">
            <a:off x="1376363" y="5116513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Rectangle 403"/>
          <p:cNvSpPr>
            <a:spLocks noChangeArrowheads="1"/>
          </p:cNvSpPr>
          <p:nvPr/>
        </p:nvSpPr>
        <p:spPr bwMode="auto">
          <a:xfrm>
            <a:off x="1131888" y="5065713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6" name="Line 404"/>
          <p:cNvSpPr>
            <a:spLocks noChangeShapeType="1"/>
          </p:cNvSpPr>
          <p:nvPr/>
        </p:nvSpPr>
        <p:spPr bwMode="auto">
          <a:xfrm flipH="1">
            <a:off x="1376363" y="4929188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Rectangle 405"/>
          <p:cNvSpPr>
            <a:spLocks noChangeArrowheads="1"/>
          </p:cNvSpPr>
          <p:nvPr/>
        </p:nvSpPr>
        <p:spPr bwMode="auto">
          <a:xfrm>
            <a:off x="1131888" y="4878388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8" name="Line 406"/>
          <p:cNvSpPr>
            <a:spLocks noChangeShapeType="1"/>
          </p:cNvSpPr>
          <p:nvPr/>
        </p:nvSpPr>
        <p:spPr bwMode="auto">
          <a:xfrm flipH="1">
            <a:off x="1376363" y="4748213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Rectangle 407"/>
          <p:cNvSpPr>
            <a:spLocks noChangeArrowheads="1"/>
          </p:cNvSpPr>
          <p:nvPr/>
        </p:nvSpPr>
        <p:spPr bwMode="auto">
          <a:xfrm>
            <a:off x="1131888" y="4695826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0" name="Line 408"/>
          <p:cNvSpPr>
            <a:spLocks noChangeShapeType="1"/>
          </p:cNvSpPr>
          <p:nvPr/>
        </p:nvSpPr>
        <p:spPr bwMode="auto">
          <a:xfrm flipH="1">
            <a:off x="1376363" y="4560888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Rectangle 409"/>
          <p:cNvSpPr>
            <a:spLocks noChangeArrowheads="1"/>
          </p:cNvSpPr>
          <p:nvPr/>
        </p:nvSpPr>
        <p:spPr bwMode="auto">
          <a:xfrm>
            <a:off x="1131888" y="4508501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2" name="Line 410"/>
          <p:cNvSpPr>
            <a:spLocks noChangeShapeType="1"/>
          </p:cNvSpPr>
          <p:nvPr/>
        </p:nvSpPr>
        <p:spPr bwMode="auto">
          <a:xfrm flipH="1">
            <a:off x="1376363" y="4378325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Rectangle 411"/>
          <p:cNvSpPr>
            <a:spLocks noChangeArrowheads="1"/>
          </p:cNvSpPr>
          <p:nvPr/>
        </p:nvSpPr>
        <p:spPr bwMode="auto">
          <a:xfrm>
            <a:off x="1131888" y="4327525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4" name="Line 412"/>
          <p:cNvSpPr>
            <a:spLocks noChangeShapeType="1"/>
          </p:cNvSpPr>
          <p:nvPr/>
        </p:nvSpPr>
        <p:spPr bwMode="auto">
          <a:xfrm flipH="1">
            <a:off x="1376363" y="4197350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Rectangle 413"/>
          <p:cNvSpPr>
            <a:spLocks noChangeArrowheads="1"/>
          </p:cNvSpPr>
          <p:nvPr/>
        </p:nvSpPr>
        <p:spPr bwMode="auto">
          <a:xfrm>
            <a:off x="1131888" y="4144963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6" name="Line 414"/>
          <p:cNvSpPr>
            <a:spLocks noChangeShapeType="1"/>
          </p:cNvSpPr>
          <p:nvPr/>
        </p:nvSpPr>
        <p:spPr bwMode="auto">
          <a:xfrm flipH="1">
            <a:off x="1376363" y="4010025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Rectangle 415"/>
          <p:cNvSpPr>
            <a:spLocks noChangeArrowheads="1"/>
          </p:cNvSpPr>
          <p:nvPr/>
        </p:nvSpPr>
        <p:spPr bwMode="auto">
          <a:xfrm>
            <a:off x="1131888" y="3957638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8" name="Line 416"/>
          <p:cNvSpPr>
            <a:spLocks noChangeShapeType="1"/>
          </p:cNvSpPr>
          <p:nvPr/>
        </p:nvSpPr>
        <p:spPr bwMode="auto">
          <a:xfrm flipH="1">
            <a:off x="1376363" y="3827463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Rectangle 417"/>
          <p:cNvSpPr>
            <a:spLocks noChangeArrowheads="1"/>
          </p:cNvSpPr>
          <p:nvPr/>
        </p:nvSpPr>
        <p:spPr bwMode="auto">
          <a:xfrm>
            <a:off x="1131888" y="3776663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0" name="Line 418"/>
          <p:cNvSpPr>
            <a:spLocks noChangeShapeType="1"/>
          </p:cNvSpPr>
          <p:nvPr/>
        </p:nvSpPr>
        <p:spPr bwMode="auto">
          <a:xfrm flipH="1">
            <a:off x="1376363" y="3640138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Rectangle 419"/>
          <p:cNvSpPr>
            <a:spLocks noChangeArrowheads="1"/>
          </p:cNvSpPr>
          <p:nvPr/>
        </p:nvSpPr>
        <p:spPr bwMode="auto">
          <a:xfrm>
            <a:off x="1131888" y="3589338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2" name="Line 420"/>
          <p:cNvSpPr>
            <a:spLocks noChangeShapeType="1"/>
          </p:cNvSpPr>
          <p:nvPr/>
        </p:nvSpPr>
        <p:spPr bwMode="auto">
          <a:xfrm flipH="1">
            <a:off x="1376363" y="3459163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Rectangle 421"/>
          <p:cNvSpPr>
            <a:spLocks noChangeArrowheads="1"/>
          </p:cNvSpPr>
          <p:nvPr/>
        </p:nvSpPr>
        <p:spPr bwMode="auto">
          <a:xfrm>
            <a:off x="1131888" y="3406775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4" name="Line 422"/>
          <p:cNvSpPr>
            <a:spLocks noChangeShapeType="1"/>
          </p:cNvSpPr>
          <p:nvPr/>
        </p:nvSpPr>
        <p:spPr bwMode="auto">
          <a:xfrm flipH="1">
            <a:off x="1376363" y="3271838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Rectangle 423"/>
          <p:cNvSpPr>
            <a:spLocks noChangeArrowheads="1"/>
          </p:cNvSpPr>
          <p:nvPr/>
        </p:nvSpPr>
        <p:spPr bwMode="auto">
          <a:xfrm>
            <a:off x="1131888" y="3219450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6" name="Line 424"/>
          <p:cNvSpPr>
            <a:spLocks noChangeShapeType="1"/>
          </p:cNvSpPr>
          <p:nvPr/>
        </p:nvSpPr>
        <p:spPr bwMode="auto">
          <a:xfrm flipH="1">
            <a:off x="1376363" y="3089275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" name="Rectangle 425"/>
          <p:cNvSpPr>
            <a:spLocks noChangeArrowheads="1"/>
          </p:cNvSpPr>
          <p:nvPr/>
        </p:nvSpPr>
        <p:spPr bwMode="auto">
          <a:xfrm>
            <a:off x="1131888" y="3038475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8" name="Line 426"/>
          <p:cNvSpPr>
            <a:spLocks noChangeShapeType="1"/>
          </p:cNvSpPr>
          <p:nvPr/>
        </p:nvSpPr>
        <p:spPr bwMode="auto">
          <a:xfrm flipH="1">
            <a:off x="1376363" y="2901950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Rectangle 427"/>
          <p:cNvSpPr>
            <a:spLocks noChangeArrowheads="1"/>
          </p:cNvSpPr>
          <p:nvPr/>
        </p:nvSpPr>
        <p:spPr bwMode="auto">
          <a:xfrm>
            <a:off x="1131888" y="2851150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0" name="Line 428"/>
          <p:cNvSpPr>
            <a:spLocks noChangeShapeType="1"/>
          </p:cNvSpPr>
          <p:nvPr/>
        </p:nvSpPr>
        <p:spPr bwMode="auto">
          <a:xfrm flipH="1">
            <a:off x="1376363" y="2720975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Rectangle 429"/>
          <p:cNvSpPr>
            <a:spLocks noChangeArrowheads="1"/>
          </p:cNvSpPr>
          <p:nvPr/>
        </p:nvSpPr>
        <p:spPr bwMode="auto">
          <a:xfrm>
            <a:off x="1131888" y="2668588"/>
            <a:ext cx="14106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2" name="Line 430"/>
          <p:cNvSpPr>
            <a:spLocks noChangeShapeType="1"/>
          </p:cNvSpPr>
          <p:nvPr/>
        </p:nvSpPr>
        <p:spPr bwMode="auto">
          <a:xfrm flipH="1">
            <a:off x="1376363" y="2533650"/>
            <a:ext cx="8731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Rectangle 431"/>
          <p:cNvSpPr>
            <a:spLocks noChangeArrowheads="1"/>
          </p:cNvSpPr>
          <p:nvPr/>
        </p:nvSpPr>
        <p:spPr bwMode="auto">
          <a:xfrm>
            <a:off x="1117600" y="2481263"/>
            <a:ext cx="21159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4" name="Rectangle 432"/>
          <p:cNvSpPr>
            <a:spLocks noChangeArrowheads="1"/>
          </p:cNvSpPr>
          <p:nvPr/>
        </p:nvSpPr>
        <p:spPr bwMode="auto">
          <a:xfrm rot="16200000">
            <a:off x="308522" y="4292772"/>
            <a:ext cx="121026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Relative Abundance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5" name="Freeform 433"/>
          <p:cNvSpPr>
            <a:spLocks/>
          </p:cNvSpPr>
          <p:nvPr/>
        </p:nvSpPr>
        <p:spPr bwMode="auto">
          <a:xfrm>
            <a:off x="1463676" y="2533650"/>
            <a:ext cx="6615113" cy="3684588"/>
          </a:xfrm>
          <a:custGeom>
            <a:avLst/>
            <a:gdLst>
              <a:gd name="T0" fmla="*/ 4 w 760"/>
              <a:gd name="T1" fmla="*/ 648 h 649"/>
              <a:gd name="T2" fmla="*/ 16 w 760"/>
              <a:gd name="T3" fmla="*/ 649 h 649"/>
              <a:gd name="T4" fmla="*/ 19 w 760"/>
              <a:gd name="T5" fmla="*/ 649 h 649"/>
              <a:gd name="T6" fmla="*/ 53 w 760"/>
              <a:gd name="T7" fmla="*/ 648 h 649"/>
              <a:gd name="T8" fmla="*/ 57 w 760"/>
              <a:gd name="T9" fmla="*/ 648 h 649"/>
              <a:gd name="T10" fmla="*/ 89 w 760"/>
              <a:gd name="T11" fmla="*/ 649 h 649"/>
              <a:gd name="T12" fmla="*/ 92 w 760"/>
              <a:gd name="T13" fmla="*/ 649 h 649"/>
              <a:gd name="T14" fmla="*/ 104 w 760"/>
              <a:gd name="T15" fmla="*/ 648 h 649"/>
              <a:gd name="T16" fmla="*/ 126 w 760"/>
              <a:gd name="T17" fmla="*/ 649 h 649"/>
              <a:gd name="T18" fmla="*/ 129 w 760"/>
              <a:gd name="T19" fmla="*/ 643 h 649"/>
              <a:gd name="T20" fmla="*/ 164 w 760"/>
              <a:gd name="T21" fmla="*/ 649 h 649"/>
              <a:gd name="T22" fmla="*/ 168 w 760"/>
              <a:gd name="T23" fmla="*/ 649 h 649"/>
              <a:gd name="T24" fmla="*/ 203 w 760"/>
              <a:gd name="T25" fmla="*/ 649 h 649"/>
              <a:gd name="T26" fmla="*/ 206 w 760"/>
              <a:gd name="T27" fmla="*/ 645 h 649"/>
              <a:gd name="T28" fmla="*/ 240 w 760"/>
              <a:gd name="T29" fmla="*/ 649 h 649"/>
              <a:gd name="T30" fmla="*/ 244 w 760"/>
              <a:gd name="T31" fmla="*/ 627 h 649"/>
              <a:gd name="T32" fmla="*/ 279 w 760"/>
              <a:gd name="T33" fmla="*/ 649 h 649"/>
              <a:gd name="T34" fmla="*/ 282 w 760"/>
              <a:gd name="T35" fmla="*/ 642 h 649"/>
              <a:gd name="T36" fmla="*/ 286 w 760"/>
              <a:gd name="T37" fmla="*/ 642 h 649"/>
              <a:gd name="T38" fmla="*/ 304 w 760"/>
              <a:gd name="T39" fmla="*/ 649 h 649"/>
              <a:gd name="T40" fmla="*/ 307 w 760"/>
              <a:gd name="T41" fmla="*/ 646 h 649"/>
              <a:gd name="T42" fmla="*/ 319 w 760"/>
              <a:gd name="T43" fmla="*/ 649 h 649"/>
              <a:gd name="T44" fmla="*/ 322 w 760"/>
              <a:gd name="T45" fmla="*/ 63 h 649"/>
              <a:gd name="T46" fmla="*/ 326 w 760"/>
              <a:gd name="T47" fmla="*/ 649 h 649"/>
              <a:gd name="T48" fmla="*/ 355 w 760"/>
              <a:gd name="T49" fmla="*/ 649 h 649"/>
              <a:gd name="T50" fmla="*/ 358 w 760"/>
              <a:gd name="T51" fmla="*/ 640 h 649"/>
              <a:gd name="T52" fmla="*/ 362 w 760"/>
              <a:gd name="T53" fmla="*/ 637 h 649"/>
              <a:gd name="T54" fmla="*/ 365 w 760"/>
              <a:gd name="T55" fmla="*/ 648 h 649"/>
              <a:gd name="T56" fmla="*/ 382 w 760"/>
              <a:gd name="T57" fmla="*/ 649 h 649"/>
              <a:gd name="T58" fmla="*/ 385 w 760"/>
              <a:gd name="T59" fmla="*/ 649 h 649"/>
              <a:gd name="T60" fmla="*/ 397 w 760"/>
              <a:gd name="T61" fmla="*/ 612 h 649"/>
              <a:gd name="T62" fmla="*/ 401 w 760"/>
              <a:gd name="T63" fmla="*/ 649 h 649"/>
              <a:gd name="T64" fmla="*/ 409 w 760"/>
              <a:gd name="T65" fmla="*/ 647 h 649"/>
              <a:gd name="T66" fmla="*/ 433 w 760"/>
              <a:gd name="T67" fmla="*/ 649 h 649"/>
              <a:gd name="T68" fmla="*/ 437 w 760"/>
              <a:gd name="T69" fmla="*/ 599 h 649"/>
              <a:gd name="T70" fmla="*/ 440 w 760"/>
              <a:gd name="T71" fmla="*/ 642 h 649"/>
              <a:gd name="T72" fmla="*/ 472 w 760"/>
              <a:gd name="T73" fmla="*/ 649 h 649"/>
              <a:gd name="T74" fmla="*/ 475 w 760"/>
              <a:gd name="T75" fmla="*/ 647 h 649"/>
              <a:gd name="T76" fmla="*/ 507 w 760"/>
              <a:gd name="T77" fmla="*/ 649 h 649"/>
              <a:gd name="T78" fmla="*/ 511 w 760"/>
              <a:gd name="T79" fmla="*/ 649 h 649"/>
              <a:gd name="T80" fmla="*/ 514 w 760"/>
              <a:gd name="T81" fmla="*/ 649 h 649"/>
              <a:gd name="T82" fmla="*/ 548 w 760"/>
              <a:gd name="T83" fmla="*/ 644 h 649"/>
              <a:gd name="T84" fmla="*/ 584 w 760"/>
              <a:gd name="T85" fmla="*/ 649 h 649"/>
              <a:gd name="T86" fmla="*/ 588 w 760"/>
              <a:gd name="T87" fmla="*/ 649 h 649"/>
              <a:gd name="T88" fmla="*/ 591 w 760"/>
              <a:gd name="T89" fmla="*/ 649 h 649"/>
              <a:gd name="T90" fmla="*/ 623 w 760"/>
              <a:gd name="T91" fmla="*/ 646 h 649"/>
              <a:gd name="T92" fmla="*/ 627 w 760"/>
              <a:gd name="T93" fmla="*/ 649 h 649"/>
              <a:gd name="T94" fmla="*/ 630 w 760"/>
              <a:gd name="T95" fmla="*/ 649 h 649"/>
              <a:gd name="T96" fmla="*/ 634 w 760"/>
              <a:gd name="T97" fmla="*/ 648 h 649"/>
              <a:gd name="T98" fmla="*/ 658 w 760"/>
              <a:gd name="T99" fmla="*/ 649 h 649"/>
              <a:gd name="T100" fmla="*/ 661 w 760"/>
              <a:gd name="T101" fmla="*/ 646 h 649"/>
              <a:gd name="T102" fmla="*/ 665 w 760"/>
              <a:gd name="T103" fmla="*/ 648 h 649"/>
              <a:gd name="T104" fmla="*/ 694 w 760"/>
              <a:gd name="T105" fmla="*/ 649 h 649"/>
              <a:gd name="T106" fmla="*/ 697 w 760"/>
              <a:gd name="T107" fmla="*/ 648 h 649"/>
              <a:gd name="T108" fmla="*/ 737 w 760"/>
              <a:gd name="T109" fmla="*/ 649 h 649"/>
              <a:gd name="T110" fmla="*/ 760 w 760"/>
              <a:gd name="T111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0" h="649">
                <a:moveTo>
                  <a:pt x="0" y="649"/>
                </a:moveTo>
                <a:lnTo>
                  <a:pt x="2" y="649"/>
                </a:lnTo>
                <a:lnTo>
                  <a:pt x="2" y="649"/>
                </a:lnTo>
                <a:lnTo>
                  <a:pt x="2" y="649"/>
                </a:lnTo>
                <a:lnTo>
                  <a:pt x="3" y="649"/>
                </a:lnTo>
                <a:lnTo>
                  <a:pt x="3" y="649"/>
                </a:lnTo>
                <a:lnTo>
                  <a:pt x="4" y="648"/>
                </a:lnTo>
                <a:lnTo>
                  <a:pt x="4" y="645"/>
                </a:lnTo>
                <a:lnTo>
                  <a:pt x="5" y="647"/>
                </a:lnTo>
                <a:lnTo>
                  <a:pt x="5" y="649"/>
                </a:lnTo>
                <a:lnTo>
                  <a:pt x="6" y="649"/>
                </a:lnTo>
                <a:lnTo>
                  <a:pt x="6" y="649"/>
                </a:lnTo>
                <a:lnTo>
                  <a:pt x="16" y="649"/>
                </a:lnTo>
                <a:lnTo>
                  <a:pt x="16" y="649"/>
                </a:lnTo>
                <a:lnTo>
                  <a:pt x="16" y="649"/>
                </a:lnTo>
                <a:lnTo>
                  <a:pt x="17" y="649"/>
                </a:lnTo>
                <a:lnTo>
                  <a:pt x="17" y="649"/>
                </a:lnTo>
                <a:lnTo>
                  <a:pt x="18" y="648"/>
                </a:lnTo>
                <a:lnTo>
                  <a:pt x="18" y="647"/>
                </a:lnTo>
                <a:lnTo>
                  <a:pt x="19" y="648"/>
                </a:lnTo>
                <a:lnTo>
                  <a:pt x="19" y="649"/>
                </a:lnTo>
                <a:lnTo>
                  <a:pt x="20" y="649"/>
                </a:lnTo>
                <a:lnTo>
                  <a:pt x="20" y="649"/>
                </a:lnTo>
                <a:lnTo>
                  <a:pt x="52" y="649"/>
                </a:lnTo>
                <a:lnTo>
                  <a:pt x="52" y="649"/>
                </a:lnTo>
                <a:lnTo>
                  <a:pt x="52" y="649"/>
                </a:lnTo>
                <a:lnTo>
                  <a:pt x="53" y="649"/>
                </a:lnTo>
                <a:lnTo>
                  <a:pt x="53" y="648"/>
                </a:lnTo>
                <a:lnTo>
                  <a:pt x="54" y="647"/>
                </a:lnTo>
                <a:lnTo>
                  <a:pt x="54" y="647"/>
                </a:lnTo>
                <a:lnTo>
                  <a:pt x="55" y="648"/>
                </a:lnTo>
                <a:lnTo>
                  <a:pt x="55" y="649"/>
                </a:lnTo>
                <a:lnTo>
                  <a:pt x="56" y="649"/>
                </a:lnTo>
                <a:lnTo>
                  <a:pt x="56" y="647"/>
                </a:lnTo>
                <a:lnTo>
                  <a:pt x="57" y="648"/>
                </a:lnTo>
                <a:lnTo>
                  <a:pt x="57" y="649"/>
                </a:lnTo>
                <a:lnTo>
                  <a:pt x="58" y="649"/>
                </a:lnTo>
                <a:lnTo>
                  <a:pt x="58" y="649"/>
                </a:lnTo>
                <a:lnTo>
                  <a:pt x="87" y="649"/>
                </a:lnTo>
                <a:lnTo>
                  <a:pt x="88" y="649"/>
                </a:lnTo>
                <a:lnTo>
                  <a:pt x="88" y="649"/>
                </a:lnTo>
                <a:lnTo>
                  <a:pt x="89" y="649"/>
                </a:lnTo>
                <a:lnTo>
                  <a:pt x="89" y="640"/>
                </a:lnTo>
                <a:lnTo>
                  <a:pt x="90" y="627"/>
                </a:lnTo>
                <a:lnTo>
                  <a:pt x="90" y="607"/>
                </a:lnTo>
                <a:lnTo>
                  <a:pt x="91" y="619"/>
                </a:lnTo>
                <a:lnTo>
                  <a:pt x="91" y="643"/>
                </a:lnTo>
                <a:lnTo>
                  <a:pt x="92" y="648"/>
                </a:lnTo>
                <a:lnTo>
                  <a:pt x="92" y="649"/>
                </a:lnTo>
                <a:lnTo>
                  <a:pt x="93" y="649"/>
                </a:lnTo>
                <a:lnTo>
                  <a:pt x="93" y="649"/>
                </a:lnTo>
                <a:lnTo>
                  <a:pt x="103" y="649"/>
                </a:lnTo>
                <a:lnTo>
                  <a:pt x="103" y="649"/>
                </a:lnTo>
                <a:lnTo>
                  <a:pt x="103" y="649"/>
                </a:lnTo>
                <a:lnTo>
                  <a:pt x="104" y="649"/>
                </a:lnTo>
                <a:lnTo>
                  <a:pt x="104" y="648"/>
                </a:lnTo>
                <a:lnTo>
                  <a:pt x="105" y="647"/>
                </a:lnTo>
                <a:lnTo>
                  <a:pt x="105" y="647"/>
                </a:lnTo>
                <a:lnTo>
                  <a:pt x="106" y="648"/>
                </a:lnTo>
                <a:lnTo>
                  <a:pt x="106" y="649"/>
                </a:lnTo>
                <a:lnTo>
                  <a:pt x="107" y="649"/>
                </a:lnTo>
                <a:lnTo>
                  <a:pt x="126" y="649"/>
                </a:lnTo>
                <a:lnTo>
                  <a:pt x="126" y="649"/>
                </a:lnTo>
                <a:lnTo>
                  <a:pt x="126" y="649"/>
                </a:lnTo>
                <a:lnTo>
                  <a:pt x="127" y="649"/>
                </a:lnTo>
                <a:lnTo>
                  <a:pt x="127" y="643"/>
                </a:lnTo>
                <a:lnTo>
                  <a:pt x="128" y="634"/>
                </a:lnTo>
                <a:lnTo>
                  <a:pt x="128" y="621"/>
                </a:lnTo>
                <a:lnTo>
                  <a:pt x="129" y="628"/>
                </a:lnTo>
                <a:lnTo>
                  <a:pt x="129" y="643"/>
                </a:lnTo>
                <a:lnTo>
                  <a:pt x="130" y="646"/>
                </a:lnTo>
                <a:lnTo>
                  <a:pt x="130" y="649"/>
                </a:lnTo>
                <a:lnTo>
                  <a:pt x="131" y="649"/>
                </a:lnTo>
                <a:lnTo>
                  <a:pt x="131" y="649"/>
                </a:lnTo>
                <a:lnTo>
                  <a:pt x="164" y="649"/>
                </a:lnTo>
                <a:lnTo>
                  <a:pt x="164" y="649"/>
                </a:lnTo>
                <a:lnTo>
                  <a:pt x="164" y="649"/>
                </a:lnTo>
                <a:lnTo>
                  <a:pt x="165" y="649"/>
                </a:lnTo>
                <a:lnTo>
                  <a:pt x="165" y="645"/>
                </a:lnTo>
                <a:lnTo>
                  <a:pt x="166" y="641"/>
                </a:lnTo>
                <a:lnTo>
                  <a:pt x="166" y="637"/>
                </a:lnTo>
                <a:lnTo>
                  <a:pt x="167" y="642"/>
                </a:lnTo>
                <a:lnTo>
                  <a:pt x="167" y="647"/>
                </a:lnTo>
                <a:lnTo>
                  <a:pt x="168" y="649"/>
                </a:lnTo>
                <a:lnTo>
                  <a:pt x="168" y="649"/>
                </a:lnTo>
                <a:lnTo>
                  <a:pt x="169" y="649"/>
                </a:lnTo>
                <a:lnTo>
                  <a:pt x="169" y="649"/>
                </a:lnTo>
                <a:lnTo>
                  <a:pt x="202" y="649"/>
                </a:lnTo>
                <a:lnTo>
                  <a:pt x="202" y="649"/>
                </a:lnTo>
                <a:lnTo>
                  <a:pt x="202" y="649"/>
                </a:lnTo>
                <a:lnTo>
                  <a:pt x="203" y="649"/>
                </a:lnTo>
                <a:lnTo>
                  <a:pt x="203" y="647"/>
                </a:lnTo>
                <a:lnTo>
                  <a:pt x="204" y="645"/>
                </a:lnTo>
                <a:lnTo>
                  <a:pt x="204" y="642"/>
                </a:lnTo>
                <a:lnTo>
                  <a:pt x="205" y="644"/>
                </a:lnTo>
                <a:lnTo>
                  <a:pt x="205" y="649"/>
                </a:lnTo>
                <a:lnTo>
                  <a:pt x="206" y="649"/>
                </a:lnTo>
                <a:lnTo>
                  <a:pt x="206" y="645"/>
                </a:lnTo>
                <a:lnTo>
                  <a:pt x="207" y="642"/>
                </a:lnTo>
                <a:lnTo>
                  <a:pt x="207" y="645"/>
                </a:lnTo>
                <a:lnTo>
                  <a:pt x="208" y="648"/>
                </a:lnTo>
                <a:lnTo>
                  <a:pt x="208" y="649"/>
                </a:lnTo>
                <a:lnTo>
                  <a:pt x="209" y="649"/>
                </a:lnTo>
                <a:lnTo>
                  <a:pt x="209" y="649"/>
                </a:lnTo>
                <a:lnTo>
                  <a:pt x="240" y="649"/>
                </a:lnTo>
                <a:lnTo>
                  <a:pt x="241" y="649"/>
                </a:lnTo>
                <a:lnTo>
                  <a:pt x="241" y="649"/>
                </a:lnTo>
                <a:lnTo>
                  <a:pt x="242" y="649"/>
                </a:lnTo>
                <a:lnTo>
                  <a:pt x="242" y="645"/>
                </a:lnTo>
                <a:lnTo>
                  <a:pt x="243" y="641"/>
                </a:lnTo>
                <a:lnTo>
                  <a:pt x="243" y="627"/>
                </a:lnTo>
                <a:lnTo>
                  <a:pt x="244" y="627"/>
                </a:lnTo>
                <a:lnTo>
                  <a:pt x="244" y="643"/>
                </a:lnTo>
                <a:lnTo>
                  <a:pt x="245" y="649"/>
                </a:lnTo>
                <a:lnTo>
                  <a:pt x="245" y="649"/>
                </a:lnTo>
                <a:lnTo>
                  <a:pt x="246" y="649"/>
                </a:lnTo>
                <a:lnTo>
                  <a:pt x="246" y="649"/>
                </a:lnTo>
                <a:lnTo>
                  <a:pt x="279" y="649"/>
                </a:lnTo>
                <a:lnTo>
                  <a:pt x="279" y="649"/>
                </a:lnTo>
                <a:lnTo>
                  <a:pt x="279" y="649"/>
                </a:lnTo>
                <a:lnTo>
                  <a:pt x="280" y="649"/>
                </a:lnTo>
                <a:lnTo>
                  <a:pt x="280" y="649"/>
                </a:lnTo>
                <a:lnTo>
                  <a:pt x="281" y="646"/>
                </a:lnTo>
                <a:lnTo>
                  <a:pt x="281" y="638"/>
                </a:lnTo>
                <a:lnTo>
                  <a:pt x="282" y="634"/>
                </a:lnTo>
                <a:lnTo>
                  <a:pt x="282" y="642"/>
                </a:lnTo>
                <a:lnTo>
                  <a:pt x="283" y="647"/>
                </a:lnTo>
                <a:lnTo>
                  <a:pt x="283" y="649"/>
                </a:lnTo>
                <a:lnTo>
                  <a:pt x="284" y="649"/>
                </a:lnTo>
                <a:lnTo>
                  <a:pt x="284" y="649"/>
                </a:lnTo>
                <a:lnTo>
                  <a:pt x="285" y="647"/>
                </a:lnTo>
                <a:lnTo>
                  <a:pt x="285" y="642"/>
                </a:lnTo>
                <a:lnTo>
                  <a:pt x="286" y="642"/>
                </a:lnTo>
                <a:lnTo>
                  <a:pt x="286" y="646"/>
                </a:lnTo>
                <a:lnTo>
                  <a:pt x="287" y="648"/>
                </a:lnTo>
                <a:lnTo>
                  <a:pt x="287" y="649"/>
                </a:lnTo>
                <a:lnTo>
                  <a:pt x="288" y="649"/>
                </a:lnTo>
                <a:lnTo>
                  <a:pt x="288" y="649"/>
                </a:lnTo>
                <a:lnTo>
                  <a:pt x="303" y="649"/>
                </a:lnTo>
                <a:lnTo>
                  <a:pt x="304" y="649"/>
                </a:lnTo>
                <a:lnTo>
                  <a:pt x="304" y="649"/>
                </a:lnTo>
                <a:lnTo>
                  <a:pt x="305" y="649"/>
                </a:lnTo>
                <a:lnTo>
                  <a:pt x="305" y="646"/>
                </a:lnTo>
                <a:lnTo>
                  <a:pt x="306" y="647"/>
                </a:lnTo>
                <a:lnTo>
                  <a:pt x="306" y="649"/>
                </a:lnTo>
                <a:lnTo>
                  <a:pt x="307" y="649"/>
                </a:lnTo>
                <a:lnTo>
                  <a:pt x="307" y="646"/>
                </a:lnTo>
                <a:lnTo>
                  <a:pt x="308" y="647"/>
                </a:lnTo>
                <a:lnTo>
                  <a:pt x="308" y="649"/>
                </a:lnTo>
                <a:lnTo>
                  <a:pt x="309" y="649"/>
                </a:lnTo>
                <a:lnTo>
                  <a:pt x="309" y="649"/>
                </a:lnTo>
                <a:lnTo>
                  <a:pt x="310" y="649"/>
                </a:lnTo>
                <a:lnTo>
                  <a:pt x="318" y="649"/>
                </a:lnTo>
                <a:lnTo>
                  <a:pt x="319" y="649"/>
                </a:lnTo>
                <a:lnTo>
                  <a:pt x="319" y="649"/>
                </a:lnTo>
                <a:lnTo>
                  <a:pt x="320" y="649"/>
                </a:lnTo>
                <a:lnTo>
                  <a:pt x="320" y="640"/>
                </a:lnTo>
                <a:lnTo>
                  <a:pt x="321" y="636"/>
                </a:lnTo>
                <a:lnTo>
                  <a:pt x="321" y="603"/>
                </a:lnTo>
                <a:lnTo>
                  <a:pt x="322" y="488"/>
                </a:lnTo>
                <a:lnTo>
                  <a:pt x="322" y="63"/>
                </a:lnTo>
                <a:lnTo>
                  <a:pt x="323" y="0"/>
                </a:lnTo>
                <a:lnTo>
                  <a:pt x="323" y="407"/>
                </a:lnTo>
                <a:lnTo>
                  <a:pt x="324" y="573"/>
                </a:lnTo>
                <a:lnTo>
                  <a:pt x="324" y="644"/>
                </a:lnTo>
                <a:lnTo>
                  <a:pt x="325" y="649"/>
                </a:lnTo>
                <a:lnTo>
                  <a:pt x="325" y="649"/>
                </a:lnTo>
                <a:lnTo>
                  <a:pt x="326" y="649"/>
                </a:lnTo>
                <a:lnTo>
                  <a:pt x="326" y="649"/>
                </a:lnTo>
                <a:lnTo>
                  <a:pt x="353" y="649"/>
                </a:lnTo>
                <a:lnTo>
                  <a:pt x="353" y="649"/>
                </a:lnTo>
                <a:lnTo>
                  <a:pt x="353" y="649"/>
                </a:lnTo>
                <a:lnTo>
                  <a:pt x="354" y="649"/>
                </a:lnTo>
                <a:lnTo>
                  <a:pt x="354" y="649"/>
                </a:lnTo>
                <a:lnTo>
                  <a:pt x="355" y="649"/>
                </a:lnTo>
                <a:lnTo>
                  <a:pt x="355" y="649"/>
                </a:lnTo>
                <a:lnTo>
                  <a:pt x="356" y="649"/>
                </a:lnTo>
                <a:lnTo>
                  <a:pt x="356" y="649"/>
                </a:lnTo>
                <a:lnTo>
                  <a:pt x="357" y="649"/>
                </a:lnTo>
                <a:lnTo>
                  <a:pt x="357" y="649"/>
                </a:lnTo>
                <a:lnTo>
                  <a:pt x="358" y="649"/>
                </a:lnTo>
                <a:lnTo>
                  <a:pt x="358" y="640"/>
                </a:lnTo>
                <a:lnTo>
                  <a:pt x="359" y="636"/>
                </a:lnTo>
                <a:lnTo>
                  <a:pt x="359" y="548"/>
                </a:lnTo>
                <a:lnTo>
                  <a:pt x="360" y="412"/>
                </a:lnTo>
                <a:lnTo>
                  <a:pt x="360" y="209"/>
                </a:lnTo>
                <a:lnTo>
                  <a:pt x="361" y="336"/>
                </a:lnTo>
                <a:lnTo>
                  <a:pt x="361" y="595"/>
                </a:lnTo>
                <a:lnTo>
                  <a:pt x="362" y="637"/>
                </a:lnTo>
                <a:lnTo>
                  <a:pt x="362" y="649"/>
                </a:lnTo>
                <a:lnTo>
                  <a:pt x="363" y="649"/>
                </a:lnTo>
                <a:lnTo>
                  <a:pt x="363" y="648"/>
                </a:lnTo>
                <a:lnTo>
                  <a:pt x="364" y="641"/>
                </a:lnTo>
                <a:lnTo>
                  <a:pt x="364" y="631"/>
                </a:lnTo>
                <a:lnTo>
                  <a:pt x="365" y="641"/>
                </a:lnTo>
                <a:lnTo>
                  <a:pt x="365" y="648"/>
                </a:lnTo>
                <a:lnTo>
                  <a:pt x="366" y="649"/>
                </a:lnTo>
                <a:lnTo>
                  <a:pt x="366" y="649"/>
                </a:lnTo>
                <a:lnTo>
                  <a:pt x="367" y="649"/>
                </a:lnTo>
                <a:lnTo>
                  <a:pt x="381" y="649"/>
                </a:lnTo>
                <a:lnTo>
                  <a:pt x="381" y="649"/>
                </a:lnTo>
                <a:lnTo>
                  <a:pt x="381" y="649"/>
                </a:lnTo>
                <a:lnTo>
                  <a:pt x="382" y="649"/>
                </a:lnTo>
                <a:lnTo>
                  <a:pt x="382" y="648"/>
                </a:lnTo>
                <a:lnTo>
                  <a:pt x="383" y="646"/>
                </a:lnTo>
                <a:lnTo>
                  <a:pt x="383" y="645"/>
                </a:lnTo>
                <a:lnTo>
                  <a:pt x="384" y="648"/>
                </a:lnTo>
                <a:lnTo>
                  <a:pt x="384" y="649"/>
                </a:lnTo>
                <a:lnTo>
                  <a:pt x="385" y="649"/>
                </a:lnTo>
                <a:lnTo>
                  <a:pt x="385" y="649"/>
                </a:lnTo>
                <a:lnTo>
                  <a:pt x="395" y="649"/>
                </a:lnTo>
                <a:lnTo>
                  <a:pt x="395" y="649"/>
                </a:lnTo>
                <a:lnTo>
                  <a:pt x="395" y="649"/>
                </a:lnTo>
                <a:lnTo>
                  <a:pt x="396" y="649"/>
                </a:lnTo>
                <a:lnTo>
                  <a:pt x="396" y="647"/>
                </a:lnTo>
                <a:lnTo>
                  <a:pt x="397" y="645"/>
                </a:lnTo>
                <a:lnTo>
                  <a:pt x="397" y="612"/>
                </a:lnTo>
                <a:lnTo>
                  <a:pt x="398" y="562"/>
                </a:lnTo>
                <a:lnTo>
                  <a:pt x="398" y="486"/>
                </a:lnTo>
                <a:lnTo>
                  <a:pt x="399" y="533"/>
                </a:lnTo>
                <a:lnTo>
                  <a:pt x="399" y="629"/>
                </a:lnTo>
                <a:lnTo>
                  <a:pt x="400" y="645"/>
                </a:lnTo>
                <a:lnTo>
                  <a:pt x="400" y="649"/>
                </a:lnTo>
                <a:lnTo>
                  <a:pt x="401" y="649"/>
                </a:lnTo>
                <a:lnTo>
                  <a:pt x="401" y="649"/>
                </a:lnTo>
                <a:lnTo>
                  <a:pt x="406" y="649"/>
                </a:lnTo>
                <a:lnTo>
                  <a:pt x="407" y="649"/>
                </a:lnTo>
                <a:lnTo>
                  <a:pt x="407" y="649"/>
                </a:lnTo>
                <a:lnTo>
                  <a:pt x="408" y="649"/>
                </a:lnTo>
                <a:lnTo>
                  <a:pt x="408" y="647"/>
                </a:lnTo>
                <a:lnTo>
                  <a:pt x="409" y="647"/>
                </a:lnTo>
                <a:lnTo>
                  <a:pt x="409" y="649"/>
                </a:lnTo>
                <a:lnTo>
                  <a:pt x="410" y="649"/>
                </a:lnTo>
                <a:lnTo>
                  <a:pt x="410" y="649"/>
                </a:lnTo>
                <a:lnTo>
                  <a:pt x="411" y="649"/>
                </a:lnTo>
                <a:lnTo>
                  <a:pt x="432" y="649"/>
                </a:lnTo>
                <a:lnTo>
                  <a:pt x="433" y="649"/>
                </a:lnTo>
                <a:lnTo>
                  <a:pt x="433" y="649"/>
                </a:lnTo>
                <a:lnTo>
                  <a:pt x="434" y="649"/>
                </a:lnTo>
                <a:lnTo>
                  <a:pt x="434" y="648"/>
                </a:lnTo>
                <a:lnTo>
                  <a:pt x="435" y="647"/>
                </a:lnTo>
                <a:lnTo>
                  <a:pt x="435" y="644"/>
                </a:lnTo>
                <a:lnTo>
                  <a:pt x="436" y="635"/>
                </a:lnTo>
                <a:lnTo>
                  <a:pt x="436" y="603"/>
                </a:lnTo>
                <a:lnTo>
                  <a:pt x="437" y="599"/>
                </a:lnTo>
                <a:lnTo>
                  <a:pt x="437" y="631"/>
                </a:lnTo>
                <a:lnTo>
                  <a:pt x="438" y="644"/>
                </a:lnTo>
                <a:lnTo>
                  <a:pt x="438" y="649"/>
                </a:lnTo>
                <a:lnTo>
                  <a:pt x="439" y="649"/>
                </a:lnTo>
                <a:lnTo>
                  <a:pt x="439" y="647"/>
                </a:lnTo>
                <a:lnTo>
                  <a:pt x="440" y="644"/>
                </a:lnTo>
                <a:lnTo>
                  <a:pt x="440" y="642"/>
                </a:lnTo>
                <a:lnTo>
                  <a:pt x="441" y="646"/>
                </a:lnTo>
                <a:lnTo>
                  <a:pt x="441" y="648"/>
                </a:lnTo>
                <a:lnTo>
                  <a:pt x="442" y="649"/>
                </a:lnTo>
                <a:lnTo>
                  <a:pt x="442" y="649"/>
                </a:lnTo>
                <a:lnTo>
                  <a:pt x="443" y="649"/>
                </a:lnTo>
                <a:lnTo>
                  <a:pt x="472" y="649"/>
                </a:lnTo>
                <a:lnTo>
                  <a:pt x="472" y="649"/>
                </a:lnTo>
                <a:lnTo>
                  <a:pt x="472" y="649"/>
                </a:lnTo>
                <a:lnTo>
                  <a:pt x="473" y="649"/>
                </a:lnTo>
                <a:lnTo>
                  <a:pt x="473" y="647"/>
                </a:lnTo>
                <a:lnTo>
                  <a:pt x="474" y="644"/>
                </a:lnTo>
                <a:lnTo>
                  <a:pt x="474" y="635"/>
                </a:lnTo>
                <a:lnTo>
                  <a:pt x="475" y="637"/>
                </a:lnTo>
                <a:lnTo>
                  <a:pt x="475" y="647"/>
                </a:lnTo>
                <a:lnTo>
                  <a:pt x="476" y="649"/>
                </a:lnTo>
                <a:lnTo>
                  <a:pt x="476" y="649"/>
                </a:lnTo>
                <a:lnTo>
                  <a:pt x="477" y="649"/>
                </a:lnTo>
                <a:lnTo>
                  <a:pt x="477" y="649"/>
                </a:lnTo>
                <a:lnTo>
                  <a:pt x="506" y="649"/>
                </a:lnTo>
                <a:lnTo>
                  <a:pt x="507" y="649"/>
                </a:lnTo>
                <a:lnTo>
                  <a:pt x="507" y="649"/>
                </a:lnTo>
                <a:lnTo>
                  <a:pt x="508" y="648"/>
                </a:lnTo>
                <a:lnTo>
                  <a:pt x="508" y="645"/>
                </a:lnTo>
                <a:lnTo>
                  <a:pt x="509" y="645"/>
                </a:lnTo>
                <a:lnTo>
                  <a:pt x="509" y="649"/>
                </a:lnTo>
                <a:lnTo>
                  <a:pt x="510" y="649"/>
                </a:lnTo>
                <a:lnTo>
                  <a:pt x="510" y="649"/>
                </a:lnTo>
                <a:lnTo>
                  <a:pt x="511" y="649"/>
                </a:lnTo>
                <a:lnTo>
                  <a:pt x="511" y="648"/>
                </a:lnTo>
                <a:lnTo>
                  <a:pt x="512" y="647"/>
                </a:lnTo>
                <a:lnTo>
                  <a:pt x="512" y="648"/>
                </a:lnTo>
                <a:lnTo>
                  <a:pt x="513" y="649"/>
                </a:lnTo>
                <a:lnTo>
                  <a:pt x="513" y="649"/>
                </a:lnTo>
                <a:lnTo>
                  <a:pt x="514" y="649"/>
                </a:lnTo>
                <a:lnTo>
                  <a:pt x="514" y="649"/>
                </a:lnTo>
                <a:lnTo>
                  <a:pt x="546" y="649"/>
                </a:lnTo>
                <a:lnTo>
                  <a:pt x="546" y="649"/>
                </a:lnTo>
                <a:lnTo>
                  <a:pt x="546" y="649"/>
                </a:lnTo>
                <a:lnTo>
                  <a:pt x="547" y="649"/>
                </a:lnTo>
                <a:lnTo>
                  <a:pt x="547" y="646"/>
                </a:lnTo>
                <a:lnTo>
                  <a:pt x="548" y="642"/>
                </a:lnTo>
                <a:lnTo>
                  <a:pt x="548" y="644"/>
                </a:lnTo>
                <a:lnTo>
                  <a:pt x="549" y="646"/>
                </a:lnTo>
                <a:lnTo>
                  <a:pt x="549" y="649"/>
                </a:lnTo>
                <a:lnTo>
                  <a:pt x="550" y="649"/>
                </a:lnTo>
                <a:lnTo>
                  <a:pt x="550" y="649"/>
                </a:lnTo>
                <a:lnTo>
                  <a:pt x="583" y="649"/>
                </a:lnTo>
                <a:lnTo>
                  <a:pt x="584" y="649"/>
                </a:lnTo>
                <a:lnTo>
                  <a:pt x="584" y="649"/>
                </a:lnTo>
                <a:lnTo>
                  <a:pt x="585" y="648"/>
                </a:lnTo>
                <a:lnTo>
                  <a:pt x="585" y="645"/>
                </a:lnTo>
                <a:lnTo>
                  <a:pt x="586" y="643"/>
                </a:lnTo>
                <a:lnTo>
                  <a:pt x="586" y="645"/>
                </a:lnTo>
                <a:lnTo>
                  <a:pt x="587" y="648"/>
                </a:lnTo>
                <a:lnTo>
                  <a:pt x="587" y="649"/>
                </a:lnTo>
                <a:lnTo>
                  <a:pt x="588" y="649"/>
                </a:lnTo>
                <a:lnTo>
                  <a:pt x="588" y="649"/>
                </a:lnTo>
                <a:lnTo>
                  <a:pt x="589" y="649"/>
                </a:lnTo>
                <a:lnTo>
                  <a:pt x="589" y="639"/>
                </a:lnTo>
                <a:lnTo>
                  <a:pt x="590" y="635"/>
                </a:lnTo>
                <a:lnTo>
                  <a:pt x="590" y="642"/>
                </a:lnTo>
                <a:lnTo>
                  <a:pt x="591" y="647"/>
                </a:lnTo>
                <a:lnTo>
                  <a:pt x="591" y="649"/>
                </a:lnTo>
                <a:lnTo>
                  <a:pt x="592" y="649"/>
                </a:lnTo>
                <a:lnTo>
                  <a:pt x="592" y="649"/>
                </a:lnTo>
                <a:lnTo>
                  <a:pt x="622" y="649"/>
                </a:lnTo>
                <a:lnTo>
                  <a:pt x="622" y="649"/>
                </a:lnTo>
                <a:lnTo>
                  <a:pt x="622" y="649"/>
                </a:lnTo>
                <a:lnTo>
                  <a:pt x="623" y="649"/>
                </a:lnTo>
                <a:lnTo>
                  <a:pt x="623" y="646"/>
                </a:lnTo>
                <a:lnTo>
                  <a:pt x="624" y="644"/>
                </a:lnTo>
                <a:lnTo>
                  <a:pt x="624" y="646"/>
                </a:lnTo>
                <a:lnTo>
                  <a:pt x="625" y="648"/>
                </a:lnTo>
                <a:lnTo>
                  <a:pt x="625" y="649"/>
                </a:lnTo>
                <a:lnTo>
                  <a:pt x="626" y="649"/>
                </a:lnTo>
                <a:lnTo>
                  <a:pt x="626" y="649"/>
                </a:lnTo>
                <a:lnTo>
                  <a:pt x="627" y="649"/>
                </a:lnTo>
                <a:lnTo>
                  <a:pt x="627" y="643"/>
                </a:lnTo>
                <a:lnTo>
                  <a:pt x="628" y="641"/>
                </a:lnTo>
                <a:lnTo>
                  <a:pt x="628" y="645"/>
                </a:lnTo>
                <a:lnTo>
                  <a:pt x="629" y="648"/>
                </a:lnTo>
                <a:lnTo>
                  <a:pt x="629" y="649"/>
                </a:lnTo>
                <a:lnTo>
                  <a:pt x="630" y="649"/>
                </a:lnTo>
                <a:lnTo>
                  <a:pt x="630" y="649"/>
                </a:lnTo>
                <a:lnTo>
                  <a:pt x="631" y="649"/>
                </a:lnTo>
                <a:lnTo>
                  <a:pt x="632" y="649"/>
                </a:lnTo>
                <a:lnTo>
                  <a:pt x="632" y="649"/>
                </a:lnTo>
                <a:lnTo>
                  <a:pt x="633" y="649"/>
                </a:lnTo>
                <a:lnTo>
                  <a:pt x="633" y="646"/>
                </a:lnTo>
                <a:lnTo>
                  <a:pt x="634" y="645"/>
                </a:lnTo>
                <a:lnTo>
                  <a:pt x="634" y="648"/>
                </a:lnTo>
                <a:lnTo>
                  <a:pt x="635" y="649"/>
                </a:lnTo>
                <a:lnTo>
                  <a:pt x="635" y="649"/>
                </a:lnTo>
                <a:lnTo>
                  <a:pt x="636" y="649"/>
                </a:lnTo>
                <a:lnTo>
                  <a:pt x="656" y="649"/>
                </a:lnTo>
                <a:lnTo>
                  <a:pt x="657" y="649"/>
                </a:lnTo>
                <a:lnTo>
                  <a:pt x="657" y="649"/>
                </a:lnTo>
                <a:lnTo>
                  <a:pt x="658" y="649"/>
                </a:lnTo>
                <a:lnTo>
                  <a:pt x="658" y="645"/>
                </a:lnTo>
                <a:lnTo>
                  <a:pt x="659" y="645"/>
                </a:lnTo>
                <a:lnTo>
                  <a:pt x="659" y="648"/>
                </a:lnTo>
                <a:lnTo>
                  <a:pt x="660" y="649"/>
                </a:lnTo>
                <a:lnTo>
                  <a:pt x="660" y="649"/>
                </a:lnTo>
                <a:lnTo>
                  <a:pt x="661" y="649"/>
                </a:lnTo>
                <a:lnTo>
                  <a:pt x="661" y="646"/>
                </a:lnTo>
                <a:lnTo>
                  <a:pt x="662" y="645"/>
                </a:lnTo>
                <a:lnTo>
                  <a:pt x="662" y="648"/>
                </a:lnTo>
                <a:lnTo>
                  <a:pt x="663" y="649"/>
                </a:lnTo>
                <a:lnTo>
                  <a:pt x="663" y="649"/>
                </a:lnTo>
                <a:lnTo>
                  <a:pt x="664" y="649"/>
                </a:lnTo>
                <a:lnTo>
                  <a:pt x="664" y="649"/>
                </a:lnTo>
                <a:lnTo>
                  <a:pt x="665" y="648"/>
                </a:lnTo>
                <a:lnTo>
                  <a:pt x="665" y="644"/>
                </a:lnTo>
                <a:lnTo>
                  <a:pt x="666" y="644"/>
                </a:lnTo>
                <a:lnTo>
                  <a:pt x="666" y="649"/>
                </a:lnTo>
                <a:lnTo>
                  <a:pt x="667" y="649"/>
                </a:lnTo>
                <a:lnTo>
                  <a:pt x="667" y="649"/>
                </a:lnTo>
                <a:lnTo>
                  <a:pt x="668" y="649"/>
                </a:lnTo>
                <a:lnTo>
                  <a:pt x="694" y="649"/>
                </a:lnTo>
                <a:lnTo>
                  <a:pt x="694" y="649"/>
                </a:lnTo>
                <a:lnTo>
                  <a:pt x="694" y="649"/>
                </a:lnTo>
                <a:lnTo>
                  <a:pt x="695" y="649"/>
                </a:lnTo>
                <a:lnTo>
                  <a:pt x="695" y="649"/>
                </a:lnTo>
                <a:lnTo>
                  <a:pt x="696" y="648"/>
                </a:lnTo>
                <a:lnTo>
                  <a:pt x="696" y="648"/>
                </a:lnTo>
                <a:lnTo>
                  <a:pt x="697" y="648"/>
                </a:lnTo>
                <a:lnTo>
                  <a:pt x="697" y="649"/>
                </a:lnTo>
                <a:lnTo>
                  <a:pt x="698" y="649"/>
                </a:lnTo>
                <a:lnTo>
                  <a:pt x="698" y="649"/>
                </a:lnTo>
                <a:lnTo>
                  <a:pt x="736" y="649"/>
                </a:lnTo>
                <a:lnTo>
                  <a:pt x="736" y="649"/>
                </a:lnTo>
                <a:lnTo>
                  <a:pt x="736" y="649"/>
                </a:lnTo>
                <a:lnTo>
                  <a:pt x="737" y="649"/>
                </a:lnTo>
                <a:lnTo>
                  <a:pt x="737" y="648"/>
                </a:lnTo>
                <a:lnTo>
                  <a:pt x="738" y="648"/>
                </a:lnTo>
                <a:lnTo>
                  <a:pt x="738" y="648"/>
                </a:lnTo>
                <a:lnTo>
                  <a:pt x="739" y="649"/>
                </a:lnTo>
                <a:lnTo>
                  <a:pt x="739" y="649"/>
                </a:lnTo>
                <a:lnTo>
                  <a:pt x="740" y="649"/>
                </a:lnTo>
                <a:lnTo>
                  <a:pt x="760" y="64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Rectangle 434"/>
          <p:cNvSpPr>
            <a:spLocks noChangeArrowheads="1"/>
          </p:cNvSpPr>
          <p:nvPr/>
        </p:nvSpPr>
        <p:spPr bwMode="auto">
          <a:xfrm>
            <a:off x="3990976" y="2419350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699.88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9" name="Rectangle 436"/>
          <p:cNvSpPr>
            <a:spLocks noChangeArrowheads="1"/>
          </p:cNvSpPr>
          <p:nvPr/>
        </p:nvSpPr>
        <p:spPr bwMode="auto">
          <a:xfrm>
            <a:off x="4322763" y="3606800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700.38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Rectangle 437"/>
          <p:cNvSpPr>
            <a:spLocks noChangeArrowheads="1"/>
          </p:cNvSpPr>
          <p:nvPr/>
        </p:nvSpPr>
        <p:spPr bwMode="auto">
          <a:xfrm>
            <a:off x="4652963" y="5178426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700.89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Rectangle 438"/>
          <p:cNvSpPr>
            <a:spLocks noChangeArrowheads="1"/>
          </p:cNvSpPr>
          <p:nvPr/>
        </p:nvSpPr>
        <p:spPr bwMode="auto">
          <a:xfrm>
            <a:off x="4984751" y="5821363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701.39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Rectangle 439"/>
          <p:cNvSpPr>
            <a:spLocks noChangeArrowheads="1"/>
          </p:cNvSpPr>
          <p:nvPr/>
        </p:nvSpPr>
        <p:spPr bwMode="auto">
          <a:xfrm>
            <a:off x="1971676" y="5865813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696.82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Rectangle 440"/>
          <p:cNvSpPr>
            <a:spLocks noChangeArrowheads="1"/>
          </p:cNvSpPr>
          <p:nvPr/>
        </p:nvSpPr>
        <p:spPr bwMode="auto">
          <a:xfrm>
            <a:off x="2476501" y="5945188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697.32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Line 441"/>
          <p:cNvSpPr>
            <a:spLocks noChangeShapeType="1"/>
          </p:cNvSpPr>
          <p:nvPr/>
        </p:nvSpPr>
        <p:spPr bwMode="auto">
          <a:xfrm flipV="1">
            <a:off x="2576513" y="6037263"/>
            <a:ext cx="174625" cy="11113"/>
          </a:xfrm>
          <a:prstGeom prst="line">
            <a:avLst/>
          </a:prstGeom>
          <a:noFill/>
          <a:ln w="0">
            <a:solidFill>
              <a:srgbClr val="46B44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Rectangle 442"/>
          <p:cNvSpPr>
            <a:spLocks noChangeArrowheads="1"/>
          </p:cNvSpPr>
          <p:nvPr/>
        </p:nvSpPr>
        <p:spPr bwMode="auto">
          <a:xfrm>
            <a:off x="3303588" y="5980113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698.84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Rectangle 443"/>
          <p:cNvSpPr>
            <a:spLocks noChangeArrowheads="1"/>
          </p:cNvSpPr>
          <p:nvPr/>
        </p:nvSpPr>
        <p:spPr bwMode="auto">
          <a:xfrm>
            <a:off x="3643313" y="5865813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699.34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Line 444"/>
          <p:cNvSpPr>
            <a:spLocks noChangeShapeType="1"/>
          </p:cNvSpPr>
          <p:nvPr/>
        </p:nvSpPr>
        <p:spPr bwMode="auto">
          <a:xfrm flipV="1">
            <a:off x="3917951" y="5957888"/>
            <a:ext cx="0" cy="163513"/>
          </a:xfrm>
          <a:prstGeom prst="line">
            <a:avLst/>
          </a:prstGeom>
          <a:noFill/>
          <a:ln w="0">
            <a:solidFill>
              <a:srgbClr val="46B44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Rectangle 445"/>
          <p:cNvSpPr>
            <a:spLocks noChangeArrowheads="1"/>
          </p:cNvSpPr>
          <p:nvPr/>
        </p:nvSpPr>
        <p:spPr bwMode="auto">
          <a:xfrm>
            <a:off x="6324601" y="6024563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703.41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Rectangle 446"/>
          <p:cNvSpPr>
            <a:spLocks noChangeArrowheads="1"/>
          </p:cNvSpPr>
          <p:nvPr/>
        </p:nvSpPr>
        <p:spPr bwMode="auto">
          <a:xfrm>
            <a:off x="5314951" y="6024563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701.89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Rectangle 447"/>
          <p:cNvSpPr>
            <a:spLocks noChangeArrowheads="1"/>
          </p:cNvSpPr>
          <p:nvPr/>
        </p:nvSpPr>
        <p:spPr bwMode="auto">
          <a:xfrm>
            <a:off x="6829426" y="6059488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703.91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Line 448"/>
          <p:cNvSpPr>
            <a:spLocks noChangeShapeType="1"/>
          </p:cNvSpPr>
          <p:nvPr/>
        </p:nvSpPr>
        <p:spPr bwMode="auto">
          <a:xfrm flipV="1">
            <a:off x="6931026" y="6149976"/>
            <a:ext cx="173038" cy="11113"/>
          </a:xfrm>
          <a:prstGeom prst="line">
            <a:avLst/>
          </a:prstGeom>
          <a:noFill/>
          <a:ln w="0">
            <a:solidFill>
              <a:srgbClr val="46B44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Rectangle 449"/>
          <p:cNvSpPr>
            <a:spLocks noChangeArrowheads="1"/>
          </p:cNvSpPr>
          <p:nvPr/>
        </p:nvSpPr>
        <p:spPr bwMode="auto">
          <a:xfrm>
            <a:off x="5819776" y="6064251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702.86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Line 450"/>
          <p:cNvSpPr>
            <a:spLocks noChangeShapeType="1"/>
          </p:cNvSpPr>
          <p:nvPr/>
        </p:nvSpPr>
        <p:spPr bwMode="auto">
          <a:xfrm flipH="1" flipV="1">
            <a:off x="6094413" y="6156326"/>
            <a:ext cx="139700" cy="11113"/>
          </a:xfrm>
          <a:prstGeom prst="line">
            <a:avLst/>
          </a:prstGeom>
          <a:noFill/>
          <a:ln w="0">
            <a:solidFill>
              <a:srgbClr val="46B44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Rectangle 451"/>
          <p:cNvSpPr>
            <a:spLocks noChangeArrowheads="1"/>
          </p:cNvSpPr>
          <p:nvPr/>
        </p:nvSpPr>
        <p:spPr bwMode="auto">
          <a:xfrm>
            <a:off x="1658938" y="6092826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696.34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Rectangle 452"/>
          <p:cNvSpPr>
            <a:spLocks noChangeArrowheads="1"/>
          </p:cNvSpPr>
          <p:nvPr/>
        </p:nvSpPr>
        <p:spPr bwMode="auto">
          <a:xfrm>
            <a:off x="7351713" y="6099176"/>
            <a:ext cx="549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704.82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9" name="Group 458"/>
          <p:cNvGrpSpPr/>
          <p:nvPr/>
        </p:nvGrpSpPr>
        <p:grpSpPr>
          <a:xfrm>
            <a:off x="-760413" y="2362200"/>
            <a:ext cx="10209213" cy="3844925"/>
            <a:chOff x="-760413" y="2438400"/>
            <a:chExt cx="10209213" cy="3757613"/>
          </a:xfrm>
        </p:grpSpPr>
        <p:sp>
          <p:nvSpPr>
            <p:cNvPr id="457" name="Rectangle 456"/>
            <p:cNvSpPr/>
            <p:nvPr/>
          </p:nvSpPr>
          <p:spPr>
            <a:xfrm>
              <a:off x="4344987" y="2438400"/>
              <a:ext cx="5103813" cy="37576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-760413" y="2438400"/>
              <a:ext cx="5103813" cy="37576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69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eft Brace 124"/>
          <p:cNvSpPr/>
          <p:nvPr/>
        </p:nvSpPr>
        <p:spPr>
          <a:xfrm rot="5400000">
            <a:off x="4528434" y="-1867816"/>
            <a:ext cx="310854" cy="73914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670375" y="1287022"/>
            <a:ext cx="4062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  </a:t>
            </a:r>
            <a:r>
              <a:rPr lang="en-US" sz="2000" b="1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</a:t>
            </a:r>
            <a:r>
              <a:rPr lang="en-US" i="1" dirty="0" smtClean="0"/>
              <a:t>m/z-</a:t>
            </a:r>
            <a:r>
              <a:rPr lang="en-US" dirty="0" smtClean="0"/>
              <a:t>wide windows = </a:t>
            </a:r>
            <a:r>
              <a:rPr lang="en-US" b="1" dirty="0" smtClean="0"/>
              <a:t>400 </a:t>
            </a:r>
            <a:r>
              <a:rPr lang="en-US" b="1" i="1" dirty="0" smtClean="0"/>
              <a:t>m/z</a:t>
            </a:r>
            <a:endParaRPr lang="en-US" b="1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988161" y="2330768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4373008" y="2330768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29" name="Rectangle 128"/>
          <p:cNvSpPr/>
          <p:nvPr/>
        </p:nvSpPr>
        <p:spPr>
          <a:xfrm>
            <a:off x="909678" y="233076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7917223" y="233076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988161" y="2079311"/>
            <a:ext cx="7391400" cy="152400"/>
            <a:chOff x="988161" y="2263143"/>
            <a:chExt cx="3695701" cy="152400"/>
          </a:xfrm>
          <a:solidFill>
            <a:schemeClr val="bg1">
              <a:lumMod val="85000"/>
            </a:schemeClr>
          </a:solidFill>
        </p:grpSpPr>
        <p:sp>
          <p:nvSpPr>
            <p:cNvPr id="136" name="Rectangle 135"/>
            <p:cNvSpPr/>
            <p:nvPr/>
          </p:nvSpPr>
          <p:spPr>
            <a:xfrm>
              <a:off x="98816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17294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35773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54251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27301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91208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09687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28165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46644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65122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83601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02079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20558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39036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57515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59937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94472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12950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314290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499076" y="2263143"/>
              <a:ext cx="184786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Duty Cycle</a:t>
            </a:r>
            <a:endParaRPr lang="en-US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5094860" y="4495800"/>
            <a:ext cx="2210512" cy="2142744"/>
            <a:chOff x="4931920" y="4258056"/>
            <a:chExt cx="2210512" cy="2142744"/>
          </a:xfrm>
        </p:grpSpPr>
        <p:sp>
          <p:nvSpPr>
            <p:cNvPr id="172" name="TextBox 171"/>
            <p:cNvSpPr txBox="1"/>
            <p:nvPr/>
          </p:nvSpPr>
          <p:spPr>
            <a:xfrm>
              <a:off x="5021887" y="5791200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~30 seconds</a:t>
              </a:r>
              <a:endParaRPr lang="en-US" sz="2800" dirty="0"/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V="1">
              <a:off x="4931920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7130272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72" idx="3"/>
            </p:cNvCxnSpPr>
            <p:nvPr/>
          </p:nvCxnSpPr>
          <p:spPr>
            <a:xfrm>
              <a:off x="6977872" y="6052810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rot="10800000">
              <a:off x="4944846" y="6055355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/>
            <p:nvPr/>
          </p:nvGrpSpPr>
          <p:grpSpPr>
            <a:xfrm>
              <a:off x="4931920" y="4258056"/>
              <a:ext cx="2146526" cy="1350772"/>
              <a:chOff x="4931920" y="4389120"/>
              <a:chExt cx="2146526" cy="1219708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 flipH="1">
                <a:off x="4931920" y="4389628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H="1">
                <a:off x="50843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>
                <a:off x="5236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>
                <a:off x="5389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5541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56939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>
                <a:off x="58463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5998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6151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6303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64559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>
                <a:off x="66083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6760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>
                <a:off x="6913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7065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2472932" y="818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19261" y="2724680"/>
            <a:ext cx="7548522" cy="1413078"/>
            <a:chOff x="919261" y="2908512"/>
            <a:chExt cx="7548522" cy="1413078"/>
          </a:xfrm>
        </p:grpSpPr>
        <p:sp>
          <p:nvSpPr>
            <p:cNvPr id="193" name="Left Brace 192"/>
            <p:cNvSpPr/>
            <p:nvPr/>
          </p:nvSpPr>
          <p:spPr>
            <a:xfrm rot="5400000">
              <a:off x="4538017" y="-246326"/>
              <a:ext cx="310854" cy="73914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679958" y="2908512"/>
              <a:ext cx="40628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0  </a:t>
              </a:r>
              <a:r>
                <a:rPr lang="en-US" sz="2000" b="1" dirty="0">
                  <a:solidFill>
                    <a:srgbClr val="FF0000"/>
                  </a:solidFill>
                </a:rPr>
                <a:t>1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0</a:t>
              </a:r>
              <a:r>
                <a:rPr lang="en-US" dirty="0" smtClean="0"/>
                <a:t> </a:t>
              </a:r>
              <a:r>
                <a:rPr lang="en-US" i="1" dirty="0" smtClean="0"/>
                <a:t>m/z-</a:t>
              </a:r>
              <a:r>
                <a:rPr lang="en-US" dirty="0" smtClean="0"/>
                <a:t>wide windows = </a:t>
              </a:r>
              <a:r>
                <a:rPr lang="en-US" b="1" dirty="0" smtClean="0"/>
                <a:t>400 </a:t>
              </a:r>
              <a:r>
                <a:rPr lang="en-US" b="1" i="1" dirty="0" smtClean="0"/>
                <a:t>m/z</a:t>
              </a:r>
              <a:endParaRPr lang="en-US" b="1" dirty="0"/>
            </a:p>
          </p:txBody>
        </p:sp>
        <p:cxnSp>
          <p:nvCxnSpPr>
            <p:cNvPr id="195" name="Straight Arrow Connector 194"/>
            <p:cNvCxnSpPr/>
            <p:nvPr/>
          </p:nvCxnSpPr>
          <p:spPr>
            <a:xfrm>
              <a:off x="997744" y="3952258"/>
              <a:ext cx="7470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>
            <a:xfrm>
              <a:off x="4382591" y="3952258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m/z</a:t>
              </a:r>
              <a:endParaRPr lang="en-US" b="1" i="1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19261" y="395225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926806" y="395225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9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97744" y="3691776"/>
              <a:ext cx="7391400" cy="155448"/>
              <a:chOff x="997744" y="3700801"/>
              <a:chExt cx="14782800" cy="1524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99774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36731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73688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10645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47602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284559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21516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584733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395430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32387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469344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506301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543258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80215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617172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654129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691086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728043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765000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801957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838914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875871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912828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949785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986742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1023699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1060656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10976133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1134570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1171527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1208484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1245441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1282398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1319355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1356312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1393269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1430226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1467183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1504140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1541097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3" name="Group 322"/>
          <p:cNvGrpSpPr/>
          <p:nvPr/>
        </p:nvGrpSpPr>
        <p:grpSpPr>
          <a:xfrm>
            <a:off x="5094860" y="4489295"/>
            <a:ext cx="2210512" cy="2142744"/>
            <a:chOff x="4931920" y="4258056"/>
            <a:chExt cx="2210512" cy="2142744"/>
          </a:xfrm>
        </p:grpSpPr>
        <p:sp>
          <p:nvSpPr>
            <p:cNvPr id="325" name="TextBox 324"/>
            <p:cNvSpPr txBox="1"/>
            <p:nvPr/>
          </p:nvSpPr>
          <p:spPr>
            <a:xfrm>
              <a:off x="5021887" y="5791200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~30 seconds</a:t>
              </a:r>
              <a:endParaRPr lang="en-US" sz="2800" dirty="0"/>
            </a:p>
          </p:txBody>
        </p:sp>
        <p:cxnSp>
          <p:nvCxnSpPr>
            <p:cNvPr id="326" name="Straight Connector 325"/>
            <p:cNvCxnSpPr/>
            <p:nvPr/>
          </p:nvCxnSpPr>
          <p:spPr>
            <a:xfrm flipV="1">
              <a:off x="4931920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7130272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5" idx="3"/>
            </p:cNvCxnSpPr>
            <p:nvPr/>
          </p:nvCxnSpPr>
          <p:spPr>
            <a:xfrm>
              <a:off x="6977872" y="6052810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 rot="10800000">
              <a:off x="4944846" y="6055355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Group 329"/>
            <p:cNvGrpSpPr/>
            <p:nvPr/>
          </p:nvGrpSpPr>
          <p:grpSpPr>
            <a:xfrm>
              <a:off x="4931920" y="4258056"/>
              <a:ext cx="2146526" cy="1350772"/>
              <a:chOff x="4931920" y="4389120"/>
              <a:chExt cx="2146526" cy="1219708"/>
            </a:xfrm>
          </p:grpSpPr>
          <p:cxnSp>
            <p:nvCxnSpPr>
              <p:cNvPr id="331" name="Straight Connector 330"/>
              <p:cNvCxnSpPr/>
              <p:nvPr/>
            </p:nvCxnSpPr>
            <p:spPr>
              <a:xfrm flipH="1">
                <a:off x="4931920" y="4389628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flipH="1">
                <a:off x="5236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flipH="1">
                <a:off x="5541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flipH="1">
                <a:off x="58463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flipH="1">
                <a:off x="6151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flipH="1">
                <a:off x="64559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flipH="1">
                <a:off x="6760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flipH="1">
                <a:off x="7065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http://planetorbitrap.com/data/fe/image/QExac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8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84" y="634690"/>
            <a:ext cx="1102095" cy="11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23422" y="117501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 Hz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056997" y="4505015"/>
            <a:ext cx="4432300" cy="1437031"/>
          </a:xfrm>
          <a:custGeom>
            <a:avLst/>
            <a:gdLst>
              <a:gd name="connsiteX0" fmla="*/ 0 w 4432300"/>
              <a:gd name="connsiteY0" fmla="*/ 1424331 h 1437031"/>
              <a:gd name="connsiteX1" fmla="*/ 546100 w 4432300"/>
              <a:gd name="connsiteY1" fmla="*/ 1411631 h 1437031"/>
              <a:gd name="connsiteX2" fmla="*/ 990600 w 4432300"/>
              <a:gd name="connsiteY2" fmla="*/ 1259231 h 1437031"/>
              <a:gd name="connsiteX3" fmla="*/ 1320800 w 4432300"/>
              <a:gd name="connsiteY3" fmla="*/ 1017931 h 1437031"/>
              <a:gd name="connsiteX4" fmla="*/ 1651000 w 4432300"/>
              <a:gd name="connsiteY4" fmla="*/ 408331 h 1437031"/>
              <a:gd name="connsiteX5" fmla="*/ 1955800 w 4432300"/>
              <a:gd name="connsiteY5" fmla="*/ 52731 h 1437031"/>
              <a:gd name="connsiteX6" fmla="*/ 2235200 w 4432300"/>
              <a:gd name="connsiteY6" fmla="*/ 14631 h 1437031"/>
              <a:gd name="connsiteX7" fmla="*/ 2552700 w 4432300"/>
              <a:gd name="connsiteY7" fmla="*/ 179731 h 1437031"/>
              <a:gd name="connsiteX8" fmla="*/ 2832100 w 4432300"/>
              <a:gd name="connsiteY8" fmla="*/ 763931 h 1437031"/>
              <a:gd name="connsiteX9" fmla="*/ 3136900 w 4432300"/>
              <a:gd name="connsiteY9" fmla="*/ 1183031 h 1437031"/>
              <a:gd name="connsiteX10" fmla="*/ 3416300 w 4432300"/>
              <a:gd name="connsiteY10" fmla="*/ 1373531 h 1437031"/>
              <a:gd name="connsiteX11" fmla="*/ 3810000 w 4432300"/>
              <a:gd name="connsiteY11" fmla="*/ 1411631 h 1437031"/>
              <a:gd name="connsiteX12" fmla="*/ 4432300 w 4432300"/>
              <a:gd name="connsiteY12" fmla="*/ 1437031 h 14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2300" h="1437031">
                <a:moveTo>
                  <a:pt x="0" y="1424331"/>
                </a:moveTo>
                <a:cubicBezTo>
                  <a:pt x="190500" y="1431739"/>
                  <a:pt x="381000" y="1439148"/>
                  <a:pt x="546100" y="1411631"/>
                </a:cubicBezTo>
                <a:cubicBezTo>
                  <a:pt x="711200" y="1384114"/>
                  <a:pt x="861483" y="1324848"/>
                  <a:pt x="990600" y="1259231"/>
                </a:cubicBezTo>
                <a:cubicBezTo>
                  <a:pt x="1119717" y="1193614"/>
                  <a:pt x="1210733" y="1159748"/>
                  <a:pt x="1320800" y="1017931"/>
                </a:cubicBezTo>
                <a:cubicBezTo>
                  <a:pt x="1430867" y="876114"/>
                  <a:pt x="1545167" y="569198"/>
                  <a:pt x="1651000" y="408331"/>
                </a:cubicBezTo>
                <a:cubicBezTo>
                  <a:pt x="1756833" y="247464"/>
                  <a:pt x="1858433" y="118348"/>
                  <a:pt x="1955800" y="52731"/>
                </a:cubicBezTo>
                <a:cubicBezTo>
                  <a:pt x="2053167" y="-12886"/>
                  <a:pt x="2135717" y="-6536"/>
                  <a:pt x="2235200" y="14631"/>
                </a:cubicBezTo>
                <a:cubicBezTo>
                  <a:pt x="2334683" y="35798"/>
                  <a:pt x="2453217" y="54848"/>
                  <a:pt x="2552700" y="179731"/>
                </a:cubicBezTo>
                <a:cubicBezTo>
                  <a:pt x="2652183" y="304614"/>
                  <a:pt x="2734733" y="596714"/>
                  <a:pt x="2832100" y="763931"/>
                </a:cubicBezTo>
                <a:cubicBezTo>
                  <a:pt x="2929467" y="931148"/>
                  <a:pt x="3039533" y="1081431"/>
                  <a:pt x="3136900" y="1183031"/>
                </a:cubicBezTo>
                <a:cubicBezTo>
                  <a:pt x="3234267" y="1284631"/>
                  <a:pt x="3304117" y="1335431"/>
                  <a:pt x="3416300" y="1373531"/>
                </a:cubicBezTo>
                <a:cubicBezTo>
                  <a:pt x="3528483" y="1411631"/>
                  <a:pt x="3640667" y="1401048"/>
                  <a:pt x="3810000" y="1411631"/>
                </a:cubicBezTo>
                <a:cubicBezTo>
                  <a:pt x="3979333" y="1422214"/>
                  <a:pt x="4330700" y="1432798"/>
                  <a:pt x="4432300" y="1437031"/>
                </a:cubicBez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0067" y="3953092"/>
            <a:ext cx="143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15 scans</a:t>
            </a:r>
            <a:endParaRPr lang="en-US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86400" y="3953092"/>
            <a:ext cx="143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~7 scans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9790" y="4767590"/>
            <a:ext cx="371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Duty Cycle: </a:t>
            </a:r>
            <a:r>
              <a:rPr lang="en-US" sz="2800" b="1" dirty="0" smtClean="0"/>
              <a:t>2 seconds</a:t>
            </a:r>
            <a:endParaRPr lang="en-US" sz="28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779357" y="4767590"/>
            <a:ext cx="371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Duty Cycle: </a:t>
            </a:r>
            <a:r>
              <a:rPr lang="en-US" sz="2800" b="1" dirty="0"/>
              <a:t>4</a:t>
            </a:r>
            <a:r>
              <a:rPr lang="en-US" sz="2800" b="1" dirty="0" smtClean="0"/>
              <a:t> seconds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05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0" grpId="0"/>
      <p:bldP spid="8" grpId="0"/>
      <p:bldP spid="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Peptides Masses Fall in Discrete Bins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1806025"/>
            <a:ext cx="6172200" cy="505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4200" y="1428788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1.00045475 </a:t>
            </a:r>
            <a:r>
              <a:rPr lang="en-US" i="1" dirty="0" smtClean="0"/>
              <a:t>m/z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22039"/>
              </p:ext>
            </p:extLst>
          </p:nvPr>
        </p:nvGraphicFramePr>
        <p:xfrm>
          <a:off x="228600" y="2337328"/>
          <a:ext cx="2514600" cy="345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/>
                <a:gridCol w="1056132"/>
                <a:gridCol w="1056132"/>
              </a:tblGrid>
              <a:tr h="59111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Excess</a:t>
                      </a:r>
                      <a:endParaRPr lang="en-US" sz="1600" i="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1.00078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0.00078</a:t>
                      </a:r>
                      <a:endParaRPr lang="en-US" sz="1600" dirty="0"/>
                    </a:p>
                  </a:txBody>
                  <a:tcPr/>
                </a:tc>
              </a:tr>
              <a:tr h="587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15.9949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0.9949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14.0031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0.0031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31.9721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0.9721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4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 Placement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971800" y="5538044"/>
            <a:ext cx="1295400" cy="304800"/>
            <a:chOff x="1363980" y="4724400"/>
            <a:chExt cx="1295400" cy="685800"/>
          </a:xfrm>
        </p:grpSpPr>
        <p:sp>
          <p:nvSpPr>
            <p:cNvPr id="5" name="Rectangle 4"/>
            <p:cNvSpPr/>
            <p:nvPr/>
          </p:nvSpPr>
          <p:spPr>
            <a:xfrm>
              <a:off x="1363980" y="4876800"/>
              <a:ext cx="1295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86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05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28600" y="2337328"/>
          <a:ext cx="2514600" cy="345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/>
                <a:gridCol w="1056132"/>
                <a:gridCol w="1056132"/>
              </a:tblGrid>
              <a:tr h="59111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Excess</a:t>
                      </a:r>
                      <a:endParaRPr lang="en-US" sz="1600" i="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1.00078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0.00078</a:t>
                      </a:r>
                      <a:endParaRPr lang="en-US" sz="1600" dirty="0"/>
                    </a:p>
                  </a:txBody>
                  <a:tcPr/>
                </a:tc>
              </a:tr>
              <a:tr h="587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15.9949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0.9949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14.0031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0.0031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31.9721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0.9721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472940" y="3031912"/>
            <a:ext cx="1295400" cy="2810932"/>
            <a:chOff x="3749040" y="3132667"/>
            <a:chExt cx="1295400" cy="2810932"/>
          </a:xfrm>
          <a:solidFill>
            <a:srgbClr val="FF0000"/>
          </a:solidFill>
        </p:grpSpPr>
        <p:sp>
          <p:nvSpPr>
            <p:cNvPr id="17" name="Rectangle 16"/>
            <p:cNvSpPr/>
            <p:nvPr/>
          </p:nvSpPr>
          <p:spPr>
            <a:xfrm>
              <a:off x="3749040" y="3200399"/>
              <a:ext cx="1295400" cy="27432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01440" y="3132667"/>
              <a:ext cx="228600" cy="67733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63440" y="3132667"/>
              <a:ext cx="228600" cy="67733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2440" y="3132667"/>
              <a:ext cx="228600" cy="67733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91400" y="2109043"/>
            <a:ext cx="1295400" cy="3733801"/>
            <a:chOff x="7391400" y="2125131"/>
            <a:chExt cx="1295400" cy="3733801"/>
          </a:xfrm>
          <a:solidFill>
            <a:srgbClr val="92D050"/>
          </a:solidFill>
        </p:grpSpPr>
        <p:sp>
          <p:nvSpPr>
            <p:cNvPr id="22" name="Rectangle 21"/>
            <p:cNvSpPr/>
            <p:nvPr/>
          </p:nvSpPr>
          <p:spPr>
            <a:xfrm>
              <a:off x="7391400" y="2201332"/>
              <a:ext cx="1295400" cy="36576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43800" y="2125131"/>
              <a:ext cx="228600" cy="67733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305800" y="2125131"/>
              <a:ext cx="228600" cy="67733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924800" y="2125131"/>
              <a:ext cx="228600" cy="67733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43600" y="2574711"/>
            <a:ext cx="1295400" cy="3268133"/>
            <a:chOff x="5943600" y="2599267"/>
            <a:chExt cx="1295400" cy="3268133"/>
          </a:xfrm>
          <a:solidFill>
            <a:srgbClr val="FFFF00"/>
          </a:solidFill>
        </p:grpSpPr>
        <p:sp>
          <p:nvSpPr>
            <p:cNvPr id="26" name="Rectangle 25"/>
            <p:cNvSpPr/>
            <p:nvPr/>
          </p:nvSpPr>
          <p:spPr>
            <a:xfrm>
              <a:off x="5943600" y="2667000"/>
              <a:ext cx="1295400" cy="320040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096000" y="2599267"/>
              <a:ext cx="228600" cy="67733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858000" y="2599267"/>
              <a:ext cx="228600" cy="67733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77000" y="2599267"/>
              <a:ext cx="228600" cy="67733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429000" y="59436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885582" y="594360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73458" y="59436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92404" y="59436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7772400" y="3505199"/>
            <a:ext cx="1295400" cy="3268133"/>
            <a:chOff x="5943600" y="2599267"/>
            <a:chExt cx="1295400" cy="3268133"/>
          </a:xfrm>
          <a:solidFill>
            <a:srgbClr val="FFFF00"/>
          </a:solidFill>
        </p:grpSpPr>
        <p:sp>
          <p:nvSpPr>
            <p:cNvPr id="52" name="Rectangle 51"/>
            <p:cNvSpPr/>
            <p:nvPr/>
          </p:nvSpPr>
          <p:spPr>
            <a:xfrm>
              <a:off x="5943600" y="2667000"/>
              <a:ext cx="1295400" cy="320040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096000" y="2599267"/>
              <a:ext cx="228600" cy="67733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858000" y="2599267"/>
              <a:ext cx="228600" cy="67733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477000" y="2599267"/>
              <a:ext cx="228600" cy="67733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 Placement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5260" y="5497990"/>
            <a:ext cx="1295400" cy="304800"/>
            <a:chOff x="1363980" y="4724400"/>
            <a:chExt cx="1295400" cy="685800"/>
          </a:xfrm>
        </p:grpSpPr>
        <p:sp>
          <p:nvSpPr>
            <p:cNvPr id="5" name="Rectangle 4"/>
            <p:cNvSpPr/>
            <p:nvPr/>
          </p:nvSpPr>
          <p:spPr>
            <a:xfrm>
              <a:off x="1363980" y="4876800"/>
              <a:ext cx="1295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86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05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352800" y="2438400"/>
          <a:ext cx="2514600" cy="345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/>
                <a:gridCol w="1056132"/>
                <a:gridCol w="1056132"/>
              </a:tblGrid>
              <a:tr h="59111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Excess</a:t>
                      </a:r>
                      <a:endParaRPr lang="en-US" sz="1600" i="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1.00078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0.00078</a:t>
                      </a:r>
                      <a:endParaRPr lang="en-US" sz="1600" dirty="0"/>
                    </a:p>
                  </a:txBody>
                  <a:tcPr/>
                </a:tc>
              </a:tr>
              <a:tr h="587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15.9949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0.9949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14.0031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0.0031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31.9721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0.9721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82880" y="2754791"/>
            <a:ext cx="1295400" cy="2810932"/>
            <a:chOff x="3749040" y="3132667"/>
            <a:chExt cx="1295400" cy="2810932"/>
          </a:xfrm>
          <a:solidFill>
            <a:srgbClr val="FF0000"/>
          </a:solidFill>
        </p:grpSpPr>
        <p:sp>
          <p:nvSpPr>
            <p:cNvPr id="17" name="Rectangle 16"/>
            <p:cNvSpPr/>
            <p:nvPr/>
          </p:nvSpPr>
          <p:spPr>
            <a:xfrm>
              <a:off x="3749040" y="3200399"/>
              <a:ext cx="1295400" cy="27432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01440" y="3132667"/>
              <a:ext cx="228600" cy="67733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63440" y="3132667"/>
              <a:ext cx="228600" cy="67733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82440" y="3132667"/>
              <a:ext cx="228600" cy="67733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2880" y="2517724"/>
            <a:ext cx="1295400" cy="304800"/>
            <a:chOff x="1363980" y="4724400"/>
            <a:chExt cx="1295400" cy="685800"/>
          </a:xfrm>
        </p:grpSpPr>
        <p:sp>
          <p:nvSpPr>
            <p:cNvPr id="37" name="Rectangle 36"/>
            <p:cNvSpPr/>
            <p:nvPr/>
          </p:nvSpPr>
          <p:spPr>
            <a:xfrm>
              <a:off x="1363980" y="4876800"/>
              <a:ext cx="1295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524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286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905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0500" y="2280657"/>
            <a:ext cx="1295400" cy="304800"/>
            <a:chOff x="1363980" y="4724400"/>
            <a:chExt cx="1295400" cy="685800"/>
          </a:xfrm>
        </p:grpSpPr>
        <p:sp>
          <p:nvSpPr>
            <p:cNvPr id="42" name="Rectangle 41"/>
            <p:cNvSpPr/>
            <p:nvPr/>
          </p:nvSpPr>
          <p:spPr>
            <a:xfrm>
              <a:off x="1363980" y="4876800"/>
              <a:ext cx="1295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524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286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905000" y="4724400"/>
              <a:ext cx="2286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905000" y="3733800"/>
            <a:ext cx="1462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15.0023</a:t>
            </a:r>
            <a:endParaRPr lang="en-US" sz="2800" dirty="0"/>
          </a:p>
        </p:txBody>
      </p:sp>
      <p:sp>
        <p:nvSpPr>
          <p:cNvPr id="4" name="Right Brace 3"/>
          <p:cNvSpPr/>
          <p:nvPr/>
        </p:nvSpPr>
        <p:spPr>
          <a:xfrm>
            <a:off x="1524000" y="2348390"/>
            <a:ext cx="403860" cy="345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772400" y="792480"/>
            <a:ext cx="1295400" cy="2810932"/>
            <a:chOff x="3749040" y="3132667"/>
            <a:chExt cx="1295400" cy="2810932"/>
          </a:xfrm>
          <a:solidFill>
            <a:srgbClr val="FF0000"/>
          </a:solidFill>
        </p:grpSpPr>
        <p:sp>
          <p:nvSpPr>
            <p:cNvPr id="47" name="Rectangle 46"/>
            <p:cNvSpPr/>
            <p:nvPr/>
          </p:nvSpPr>
          <p:spPr>
            <a:xfrm>
              <a:off x="3749040" y="3200399"/>
              <a:ext cx="1295400" cy="27432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901440" y="3132667"/>
              <a:ext cx="228600" cy="67733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663440" y="3132667"/>
              <a:ext cx="228600" cy="67733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282440" y="3132667"/>
              <a:ext cx="228600" cy="67733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762314" y="3515380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26.0031</a:t>
            </a:r>
            <a:endParaRPr lang="en-US" sz="2800" dirty="0"/>
          </a:p>
        </p:txBody>
      </p:sp>
      <p:sp>
        <p:nvSpPr>
          <p:cNvPr id="56" name="Right Brace 55"/>
          <p:cNvSpPr/>
          <p:nvPr/>
        </p:nvSpPr>
        <p:spPr>
          <a:xfrm rot="10800000">
            <a:off x="7315199" y="914399"/>
            <a:ext cx="403861" cy="58589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Peptides Masses Fall in Discrete Bins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1806025"/>
            <a:ext cx="6172200" cy="505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4200" y="1428788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1.00045475 </a:t>
            </a:r>
            <a:r>
              <a:rPr lang="en-US" i="1" dirty="0" smtClean="0"/>
              <a:t>m/z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150096"/>
              </p:ext>
            </p:extLst>
          </p:nvPr>
        </p:nvGraphicFramePr>
        <p:xfrm>
          <a:off x="228600" y="2337328"/>
          <a:ext cx="2514600" cy="345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336"/>
                <a:gridCol w="1056132"/>
                <a:gridCol w="1056132"/>
              </a:tblGrid>
              <a:tr h="59111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Mass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Excess</a:t>
                      </a:r>
                      <a:endParaRPr lang="en-US" sz="1600" i="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1.00078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0.00078</a:t>
                      </a:r>
                      <a:endParaRPr lang="en-US" sz="1600" dirty="0"/>
                    </a:p>
                  </a:txBody>
                  <a:tcPr/>
                </a:tc>
              </a:tr>
              <a:tr h="5879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15.9949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0.9949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14.0031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0.0031</a:t>
                      </a:r>
                      <a:endParaRPr lang="en-US" sz="1600" dirty="0"/>
                    </a:p>
                  </a:txBody>
                  <a:tcPr/>
                </a:tc>
              </a:tr>
              <a:tr h="5686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31.9721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0.9721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581400" y="1828800"/>
            <a:ext cx="5029200" cy="4450280"/>
            <a:chOff x="3581400" y="1828800"/>
            <a:chExt cx="5029200" cy="445028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5814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9624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419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7244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1054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562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943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24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705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086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467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848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8229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610600" y="1828800"/>
              <a:ext cx="0" cy="44502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876675" y="1798120"/>
            <a:ext cx="5029200" cy="4469330"/>
            <a:chOff x="3581400" y="1828800"/>
            <a:chExt cx="5029200" cy="446933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5814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9624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4196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7244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133975" y="1833562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5626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924550" y="184785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3246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7056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0866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4676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8486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2296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610600" y="1828800"/>
              <a:ext cx="0" cy="44502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71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Window Placement</a:t>
            </a:r>
            <a:endParaRPr lang="en-US" dirty="0"/>
          </a:p>
        </p:txBody>
      </p:sp>
      <p:sp>
        <p:nvSpPr>
          <p:cNvPr id="26626" name="AutoShape 2" descr="https://sites.google.com/a/uw.edu/maccoss-lab/_/rsrc/1271884304118/home/lab-people/jarrett-egertson/results/howtobinmschromatogramdata/good_binnin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https://sites.google.com/a/uw.edu/maccoss-lab/_/rsrc/1271884304118/home/lab-people/jarrett-egertson/results/howtobinmschromatogramdata/good_binn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newPrecursorOffset1_000454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600" y="1447800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Placement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763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Skyline Demonstration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Generating a DIA Isolation List and Using it to Build a QE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Uniformity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1"/>
            <a:ext cx="76200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1"/>
            <a:ext cx="7734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369333" y="22537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Q-</a:t>
            </a:r>
            <a:r>
              <a:rPr lang="en-US" b="1" dirty="0" err="1" smtClean="0"/>
              <a:t>Exactive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69333" y="5149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Q-</a:t>
            </a:r>
            <a:r>
              <a:rPr lang="en-US" b="1" dirty="0" err="1" smtClean="0"/>
              <a:t>Exactive</a:t>
            </a:r>
            <a:r>
              <a:rPr lang="en-US" b="1" dirty="0" smtClean="0"/>
              <a:t> HF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74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targeted precursor </a:t>
            </a:r>
          </a:p>
          <a:p>
            <a:pPr lvl="1"/>
            <a:r>
              <a:rPr lang="en-US" dirty="0" smtClean="0"/>
              <a:t>CE may not be optimal (charge is unknown)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68594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47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targeted precursor </a:t>
            </a:r>
          </a:p>
          <a:p>
            <a:pPr lvl="1"/>
            <a:r>
              <a:rPr lang="en-US" dirty="0" smtClean="0"/>
              <a:t>CE may not be optimal (charge is unknown)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3733800"/>
            <a:ext cx="1219200" cy="289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68594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200400" y="3733800"/>
            <a:ext cx="152400" cy="2895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9678" y="1287022"/>
            <a:ext cx="7548522" cy="1413078"/>
            <a:chOff x="909678" y="1287022"/>
            <a:chExt cx="7548522" cy="1413078"/>
          </a:xfrm>
        </p:grpSpPr>
        <p:sp>
          <p:nvSpPr>
            <p:cNvPr id="125" name="Left Brace 124"/>
            <p:cNvSpPr/>
            <p:nvPr/>
          </p:nvSpPr>
          <p:spPr>
            <a:xfrm rot="5400000">
              <a:off x="4528434" y="-1867816"/>
              <a:ext cx="310854" cy="73914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670375" y="1287022"/>
              <a:ext cx="40628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0 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20</a:t>
              </a:r>
              <a:r>
                <a:rPr lang="en-US" dirty="0" smtClean="0"/>
                <a:t> </a:t>
              </a:r>
              <a:r>
                <a:rPr lang="en-US" i="1" dirty="0" smtClean="0"/>
                <a:t>m/z-</a:t>
              </a:r>
              <a:r>
                <a:rPr lang="en-US" dirty="0" smtClean="0"/>
                <a:t>wide windows = </a:t>
              </a:r>
              <a:r>
                <a:rPr lang="en-US" b="1" dirty="0" smtClean="0"/>
                <a:t>400 </a:t>
              </a:r>
              <a:r>
                <a:rPr lang="en-US" b="1" i="1" dirty="0" smtClean="0"/>
                <a:t>m/z</a:t>
              </a:r>
              <a:endParaRPr lang="en-US" b="1" dirty="0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988161" y="2330768"/>
              <a:ext cx="7470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373008" y="2330768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m/z</a:t>
              </a:r>
              <a:endParaRPr lang="en-US" b="1" i="1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909678" y="233076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917223" y="233076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9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88161" y="2079311"/>
              <a:ext cx="7391400" cy="152400"/>
              <a:chOff x="988161" y="2263143"/>
              <a:chExt cx="3695701" cy="152400"/>
            </a:xfrm>
            <a:solidFill>
              <a:schemeClr val="bg1">
                <a:lumMod val="85000"/>
              </a:schemeClr>
            </a:solidFill>
          </p:grpSpPr>
          <p:sp>
            <p:nvSpPr>
              <p:cNvPr id="136" name="Rectangle 135"/>
              <p:cNvSpPr/>
              <p:nvPr/>
            </p:nvSpPr>
            <p:spPr>
              <a:xfrm>
                <a:off x="988161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17294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357731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54251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1727301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91208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096870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281656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466440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65122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836010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02079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205580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39036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575150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75993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944720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129506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314290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499076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Duty Cycle</a:t>
            </a:r>
            <a:endParaRPr lang="en-US" dirty="0"/>
          </a:p>
        </p:txBody>
      </p:sp>
      <p:grpSp>
        <p:nvGrpSpPr>
          <p:cNvPr id="170" name="Group 169"/>
          <p:cNvGrpSpPr/>
          <p:nvPr/>
        </p:nvGrpSpPr>
        <p:grpSpPr>
          <a:xfrm>
            <a:off x="5264455" y="4495799"/>
            <a:ext cx="2120545" cy="2123421"/>
            <a:chOff x="5058669" y="4258055"/>
            <a:chExt cx="2120545" cy="2123421"/>
          </a:xfrm>
        </p:grpSpPr>
        <p:sp>
          <p:nvSpPr>
            <p:cNvPr id="172" name="TextBox 171"/>
            <p:cNvSpPr txBox="1"/>
            <p:nvPr/>
          </p:nvSpPr>
          <p:spPr>
            <a:xfrm>
              <a:off x="5058669" y="5858256"/>
              <a:ext cx="1930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~</a:t>
              </a:r>
              <a:r>
                <a:rPr lang="en-US" sz="2800" dirty="0"/>
                <a:t>6</a:t>
              </a:r>
              <a:r>
                <a:rPr lang="en-US" sz="2800" dirty="0" smtClean="0"/>
                <a:t> seconds</a:t>
              </a:r>
              <a:endParaRPr lang="en-US" sz="2800" dirty="0"/>
            </a:p>
          </p:txBody>
        </p:sp>
        <p:cxnSp>
          <p:nvCxnSpPr>
            <p:cNvPr id="175" name="Straight Arrow Connector 174"/>
            <p:cNvCxnSpPr>
              <a:stCxn id="172" idx="3"/>
            </p:cNvCxnSpPr>
            <p:nvPr/>
          </p:nvCxnSpPr>
          <p:spPr>
            <a:xfrm>
              <a:off x="6989006" y="6119866"/>
              <a:ext cx="190208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/>
            <p:nvPr/>
          </p:nvGrpSpPr>
          <p:grpSpPr>
            <a:xfrm>
              <a:off x="5693920" y="4258055"/>
              <a:ext cx="774926" cy="1350209"/>
              <a:chOff x="5693920" y="4389120"/>
              <a:chExt cx="774926" cy="1219200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 flipH="1">
                <a:off x="56939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>
                <a:off x="58463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5998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6151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6303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64559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2472932" y="818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://planetorbitrap.com/data/fe/image/QExac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8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84" y="634690"/>
            <a:ext cx="1102095" cy="11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23422" y="117501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 Hz</a:t>
            </a:r>
            <a:endParaRPr lang="en-US" dirty="0"/>
          </a:p>
        </p:txBody>
      </p:sp>
      <p:sp>
        <p:nvSpPr>
          <p:cNvPr id="120" name="Freeform 119"/>
          <p:cNvSpPr/>
          <p:nvPr/>
        </p:nvSpPr>
        <p:spPr>
          <a:xfrm>
            <a:off x="5818632" y="4505015"/>
            <a:ext cx="886968" cy="1437031"/>
          </a:xfrm>
          <a:custGeom>
            <a:avLst/>
            <a:gdLst>
              <a:gd name="connsiteX0" fmla="*/ 0 w 4432300"/>
              <a:gd name="connsiteY0" fmla="*/ 1424331 h 1437031"/>
              <a:gd name="connsiteX1" fmla="*/ 546100 w 4432300"/>
              <a:gd name="connsiteY1" fmla="*/ 1411631 h 1437031"/>
              <a:gd name="connsiteX2" fmla="*/ 990600 w 4432300"/>
              <a:gd name="connsiteY2" fmla="*/ 1259231 h 1437031"/>
              <a:gd name="connsiteX3" fmla="*/ 1320800 w 4432300"/>
              <a:gd name="connsiteY3" fmla="*/ 1017931 h 1437031"/>
              <a:gd name="connsiteX4" fmla="*/ 1651000 w 4432300"/>
              <a:gd name="connsiteY4" fmla="*/ 408331 h 1437031"/>
              <a:gd name="connsiteX5" fmla="*/ 1955800 w 4432300"/>
              <a:gd name="connsiteY5" fmla="*/ 52731 h 1437031"/>
              <a:gd name="connsiteX6" fmla="*/ 2235200 w 4432300"/>
              <a:gd name="connsiteY6" fmla="*/ 14631 h 1437031"/>
              <a:gd name="connsiteX7" fmla="*/ 2552700 w 4432300"/>
              <a:gd name="connsiteY7" fmla="*/ 179731 h 1437031"/>
              <a:gd name="connsiteX8" fmla="*/ 2832100 w 4432300"/>
              <a:gd name="connsiteY8" fmla="*/ 763931 h 1437031"/>
              <a:gd name="connsiteX9" fmla="*/ 3136900 w 4432300"/>
              <a:gd name="connsiteY9" fmla="*/ 1183031 h 1437031"/>
              <a:gd name="connsiteX10" fmla="*/ 3416300 w 4432300"/>
              <a:gd name="connsiteY10" fmla="*/ 1373531 h 1437031"/>
              <a:gd name="connsiteX11" fmla="*/ 3810000 w 4432300"/>
              <a:gd name="connsiteY11" fmla="*/ 1411631 h 1437031"/>
              <a:gd name="connsiteX12" fmla="*/ 4432300 w 4432300"/>
              <a:gd name="connsiteY12" fmla="*/ 1437031 h 14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2300" h="1437031">
                <a:moveTo>
                  <a:pt x="0" y="1424331"/>
                </a:moveTo>
                <a:cubicBezTo>
                  <a:pt x="190500" y="1431739"/>
                  <a:pt x="381000" y="1439148"/>
                  <a:pt x="546100" y="1411631"/>
                </a:cubicBezTo>
                <a:cubicBezTo>
                  <a:pt x="711200" y="1384114"/>
                  <a:pt x="861483" y="1324848"/>
                  <a:pt x="990600" y="1259231"/>
                </a:cubicBezTo>
                <a:cubicBezTo>
                  <a:pt x="1119717" y="1193614"/>
                  <a:pt x="1210733" y="1159748"/>
                  <a:pt x="1320800" y="1017931"/>
                </a:cubicBezTo>
                <a:cubicBezTo>
                  <a:pt x="1430867" y="876114"/>
                  <a:pt x="1545167" y="569198"/>
                  <a:pt x="1651000" y="408331"/>
                </a:cubicBezTo>
                <a:cubicBezTo>
                  <a:pt x="1756833" y="247464"/>
                  <a:pt x="1858433" y="118348"/>
                  <a:pt x="1955800" y="52731"/>
                </a:cubicBezTo>
                <a:cubicBezTo>
                  <a:pt x="2053167" y="-12886"/>
                  <a:pt x="2135717" y="-6536"/>
                  <a:pt x="2235200" y="14631"/>
                </a:cubicBezTo>
                <a:cubicBezTo>
                  <a:pt x="2334683" y="35798"/>
                  <a:pt x="2453217" y="54848"/>
                  <a:pt x="2552700" y="179731"/>
                </a:cubicBezTo>
                <a:cubicBezTo>
                  <a:pt x="2652183" y="304614"/>
                  <a:pt x="2734733" y="596714"/>
                  <a:pt x="2832100" y="763931"/>
                </a:cubicBezTo>
                <a:cubicBezTo>
                  <a:pt x="2929467" y="931148"/>
                  <a:pt x="3039533" y="1081431"/>
                  <a:pt x="3136900" y="1183031"/>
                </a:cubicBezTo>
                <a:cubicBezTo>
                  <a:pt x="3234267" y="1284631"/>
                  <a:pt x="3304117" y="1335431"/>
                  <a:pt x="3416300" y="1373531"/>
                </a:cubicBezTo>
                <a:cubicBezTo>
                  <a:pt x="3528483" y="1411631"/>
                  <a:pt x="3640667" y="1401048"/>
                  <a:pt x="3810000" y="1411631"/>
                </a:cubicBezTo>
                <a:cubicBezTo>
                  <a:pt x="3979333" y="1422214"/>
                  <a:pt x="4330700" y="1432798"/>
                  <a:pt x="4432300" y="1437031"/>
                </a:cubicBez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09678" y="2701722"/>
            <a:ext cx="7548522" cy="1413078"/>
            <a:chOff x="909678" y="2701722"/>
            <a:chExt cx="7548522" cy="1413078"/>
          </a:xfrm>
        </p:grpSpPr>
        <p:sp>
          <p:nvSpPr>
            <p:cNvPr id="199" name="Left Brace 198"/>
            <p:cNvSpPr/>
            <p:nvPr/>
          </p:nvSpPr>
          <p:spPr>
            <a:xfrm rot="5400000">
              <a:off x="4528434" y="-453116"/>
              <a:ext cx="310854" cy="73914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670375" y="2701722"/>
              <a:ext cx="40628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0 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40</a:t>
              </a:r>
              <a:r>
                <a:rPr lang="en-US" dirty="0" smtClean="0"/>
                <a:t> </a:t>
              </a:r>
              <a:r>
                <a:rPr lang="en-US" i="1" dirty="0" smtClean="0"/>
                <a:t>m/z-</a:t>
              </a:r>
              <a:r>
                <a:rPr lang="en-US" dirty="0" smtClean="0"/>
                <a:t>wide windows = </a:t>
              </a:r>
              <a:r>
                <a:rPr lang="en-US" b="1" dirty="0" smtClean="0"/>
                <a:t>400 </a:t>
              </a:r>
              <a:r>
                <a:rPr lang="en-US" b="1" i="1" dirty="0" smtClean="0"/>
                <a:t>m/z</a:t>
              </a:r>
              <a:endParaRPr lang="en-US" b="1" dirty="0"/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>
              <a:off x="988161" y="3745468"/>
              <a:ext cx="7470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tangle 206"/>
            <p:cNvSpPr/>
            <p:nvPr/>
          </p:nvSpPr>
          <p:spPr>
            <a:xfrm>
              <a:off x="4373008" y="3745468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m/z</a:t>
              </a:r>
              <a:endParaRPr lang="en-US" b="1" i="1" dirty="0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909678" y="374546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917223" y="374546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9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988161" y="3472785"/>
              <a:ext cx="7391400" cy="173626"/>
              <a:chOff x="988161" y="2263143"/>
              <a:chExt cx="1847852" cy="152400"/>
            </a:xfrm>
            <a:solidFill>
              <a:schemeClr val="bg1">
                <a:lumMod val="85000"/>
              </a:schemeClr>
            </a:solidFill>
          </p:grpSpPr>
          <p:sp>
            <p:nvSpPr>
              <p:cNvPr id="212" name="Rectangle 211"/>
              <p:cNvSpPr/>
              <p:nvPr/>
            </p:nvSpPr>
            <p:spPr>
              <a:xfrm>
                <a:off x="988161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17294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357731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54251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727301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91208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2096870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81656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466440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651227" y="2263143"/>
                <a:ext cx="184786" cy="152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32" name="Straight Connector 231"/>
          <p:cNvCxnSpPr/>
          <p:nvPr/>
        </p:nvCxnSpPr>
        <p:spPr>
          <a:xfrm flipH="1">
            <a:off x="5973943" y="4495800"/>
            <a:ext cx="12926" cy="135020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6126343" y="4495800"/>
            <a:ext cx="12926" cy="135020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6278743" y="4495800"/>
            <a:ext cx="12926" cy="135020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6431143" y="4495800"/>
            <a:ext cx="12926" cy="135020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H="1">
            <a:off x="6583543" y="4495800"/>
            <a:ext cx="12926" cy="135020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targeted precursor</a:t>
            </a:r>
          </a:p>
          <a:p>
            <a:pPr lvl="1"/>
            <a:r>
              <a:rPr lang="en-US" dirty="0" smtClean="0"/>
              <a:t>CE may not be optimal (charge is unknown)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3733800"/>
            <a:ext cx="2438400" cy="289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68594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24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targeted precursor</a:t>
            </a:r>
          </a:p>
          <a:p>
            <a:pPr lvl="1"/>
            <a:r>
              <a:rPr lang="en-US" dirty="0" smtClean="0"/>
              <a:t>CE may not be optimal (charge is unknown)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3733800"/>
            <a:ext cx="2438400" cy="289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68594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200400" y="3733800"/>
            <a:ext cx="152400" cy="2895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targeted precursor</a:t>
            </a:r>
          </a:p>
          <a:p>
            <a:pPr lvl="1"/>
            <a:r>
              <a:rPr lang="en-US" dirty="0" smtClean="0"/>
              <a:t>CE may not be optimal (charge is unknown)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3733800"/>
            <a:ext cx="2438400" cy="289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68594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200400" y="3733800"/>
            <a:ext cx="152400" cy="2895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3733800"/>
            <a:ext cx="152400" cy="2895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</a:t>
            </a:r>
            <a:r>
              <a:rPr lang="en-US" dirty="0" err="1" smtClean="0"/>
              <a:t>reCID</a:t>
            </a:r>
            <a:r>
              <a:rPr lang="en-US" dirty="0" smtClean="0"/>
              <a:t> to HCD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909678" y="1535668"/>
            <a:ext cx="7548522" cy="1436132"/>
            <a:chOff x="909678" y="1535668"/>
            <a:chExt cx="7548522" cy="1436132"/>
          </a:xfrm>
        </p:grpSpPr>
        <p:sp>
          <p:nvSpPr>
            <p:cNvPr id="6" name="Rectangle 5"/>
            <p:cNvSpPr/>
            <p:nvPr/>
          </p:nvSpPr>
          <p:spPr>
            <a:xfrm>
              <a:off x="98816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5724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2631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9539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47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355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0263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7171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4078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986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7894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4802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710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618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5526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2433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9341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6249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3157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0065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6973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3881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0788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7696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4604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1512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8420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5328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2235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9143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6051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2959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9867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6775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3683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40590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7498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4406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1314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8222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5130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2038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88945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5853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2761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9669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6577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23485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392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37300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208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1116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8024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4932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1840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78747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5655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2563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9471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6379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3287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0195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7102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34010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0918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47826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4734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61642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68549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5457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82365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89273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96181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03089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09997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6904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23812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0720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37628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44536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1444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8352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5259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72167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9075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5983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92891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9799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6706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3614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20522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27430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34338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41246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48154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550619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61969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88776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5785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826933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896011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965090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034168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103247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172325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241404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310482" y="2351011"/>
              <a:ext cx="69079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Left Brace 112"/>
            <p:cNvSpPr/>
            <p:nvPr/>
          </p:nvSpPr>
          <p:spPr>
            <a:xfrm rot="5400000">
              <a:off x="4528434" y="-1596116"/>
              <a:ext cx="310854" cy="73914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988161" y="2602468"/>
              <a:ext cx="7470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/>
            <p:cNvSpPr/>
            <p:nvPr/>
          </p:nvSpPr>
          <p:spPr>
            <a:xfrm>
              <a:off x="4373008" y="260246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m/z</a:t>
              </a:r>
              <a:endParaRPr lang="en-US" i="1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09678" y="2602468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400</a:t>
              </a:r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772400" y="260246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1000</a:t>
              </a:r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082129" y="1535668"/>
              <a:ext cx="5064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200  3 </a:t>
              </a:r>
              <a:r>
                <a:rPr lang="en-US" sz="2400" i="1" dirty="0" smtClean="0"/>
                <a:t>m/z-</a:t>
              </a:r>
              <a:r>
                <a:rPr lang="en-US" sz="2400" dirty="0" smtClean="0"/>
                <a:t>wide windows = </a:t>
              </a:r>
              <a:r>
                <a:rPr lang="en-US" sz="2400" b="1" dirty="0"/>
                <a:t>6</a:t>
              </a:r>
              <a:r>
                <a:rPr lang="en-US" sz="2400" b="1" dirty="0" smtClean="0"/>
                <a:t>00 </a:t>
              </a:r>
              <a:r>
                <a:rPr lang="en-US" sz="2400" b="1" i="1" dirty="0" smtClean="0"/>
                <a:t>m/z</a:t>
              </a:r>
              <a:endParaRPr lang="en-US" sz="2400" b="1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1905696" y="2971800"/>
            <a:ext cx="555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12 seconds total @ 17 Hz scan rate</a:t>
            </a:r>
          </a:p>
        </p:txBody>
      </p:sp>
      <p:pic>
        <p:nvPicPr>
          <p:cNvPr id="15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" t="3718" r="4593"/>
          <a:stretch/>
        </p:blipFill>
        <p:spPr bwMode="auto">
          <a:xfrm>
            <a:off x="1940990" y="3495018"/>
            <a:ext cx="5485740" cy="315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9187344">
            <a:off x="5662310" y="4103787"/>
            <a:ext cx="565858" cy="349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 rot="19187344">
            <a:off x="4948681" y="4735851"/>
            <a:ext cx="565858" cy="349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6203588" y="4571209"/>
            <a:ext cx="2635612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reCID</a:t>
            </a:r>
            <a:r>
              <a:rPr lang="en-US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Efficient fragmentation without charge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Generation of b-ion series</a:t>
            </a:r>
            <a:endParaRPr lang="en-US" sz="1400" dirty="0" smtClean="0"/>
          </a:p>
          <a:p>
            <a:endParaRPr lang="en-US" sz="2000" dirty="0"/>
          </a:p>
        </p:txBody>
      </p:sp>
      <p:cxnSp>
        <p:nvCxnSpPr>
          <p:cNvPr id="156" name="Straight Connector 155"/>
          <p:cNvCxnSpPr/>
          <p:nvPr/>
        </p:nvCxnSpPr>
        <p:spPr>
          <a:xfrm>
            <a:off x="6053949" y="4400285"/>
            <a:ext cx="216065" cy="2363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751967" y="3764064"/>
            <a:ext cx="1755922" cy="2431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dirty="0" smtClean="0"/>
              <a:t>HCD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Preservation of fragment ions within isolated </a:t>
            </a:r>
            <a:r>
              <a:rPr lang="en-US" sz="1600" i="1" dirty="0" smtClean="0"/>
              <a:t>m/z</a:t>
            </a:r>
            <a:r>
              <a:rPr lang="en-US" sz="1600" dirty="0" smtClean="0"/>
              <a:t>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57" name="Straight Connector 156"/>
          <p:cNvCxnSpPr/>
          <p:nvPr/>
        </p:nvCxnSpPr>
        <p:spPr>
          <a:xfrm flipH="1" flipV="1">
            <a:off x="1886182" y="3962400"/>
            <a:ext cx="3230181" cy="8376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Cycle: </a:t>
            </a:r>
            <a:r>
              <a:rPr lang="en-US" dirty="0" err="1" smtClean="0"/>
              <a:t>reCID</a:t>
            </a:r>
            <a:r>
              <a:rPr lang="en-US" dirty="0" smtClean="0"/>
              <a:t>: ~16.7 Hz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77045"/>
            <a:ext cx="7696200" cy="568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6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Cycle: HCD: ~20 Hz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10" y="1219200"/>
            <a:ext cx="763909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2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Energy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33800" y="1600200"/>
            <a:ext cx="39624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Resonance CID May Outperform HCD for a DIA Experiment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143106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C. </a:t>
            </a:r>
            <a:r>
              <a:rPr lang="en-US" sz="2000" i="1" dirty="0" err="1"/>
              <a:t>e</a:t>
            </a:r>
            <a:r>
              <a:rPr lang="en-US" sz="2000" i="1" dirty="0" err="1" smtClean="0"/>
              <a:t>legans</a:t>
            </a:r>
            <a:r>
              <a:rPr lang="en-US" sz="2000" i="1" dirty="0" smtClean="0"/>
              <a:t> </a:t>
            </a:r>
            <a:r>
              <a:rPr lang="en-US" sz="2000" dirty="0" smtClean="0"/>
              <a:t>lysate, database search using SEQUEST 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2727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3: Data Assessment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757738"/>
            <a:ext cx="587433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QC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41218" y="1757738"/>
            <a:ext cx="587433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28651" y="1757738"/>
            <a:ext cx="587433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16084" y="1757738"/>
            <a:ext cx="587433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03517" y="1757738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04509" y="1757738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495109" y="1757738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85709" y="1757738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476309" y="1757738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8054342" y="1757738"/>
            <a:ext cx="99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466909" y="1757738"/>
            <a:ext cx="587433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QC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" y="3357265"/>
            <a:ext cx="1371600" cy="1371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9435" y="482411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Peptide Retention Time Calibration Mixture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61290"/>
              </p:ext>
            </p:extLst>
          </p:nvPr>
        </p:nvGraphicFramePr>
        <p:xfrm>
          <a:off x="3200400" y="2743200"/>
          <a:ext cx="5257800" cy="3646155"/>
        </p:xfrm>
        <a:graphic>
          <a:graphicData uri="http://schemas.openxmlformats.org/drawingml/2006/table">
            <a:tbl>
              <a:tblPr/>
              <a:tblGrid>
                <a:gridCol w="576197"/>
                <a:gridCol w="2052703"/>
                <a:gridCol w="1314450"/>
                <a:gridCol w="1314450"/>
              </a:tblGrid>
              <a:tr h="36869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Peptide Sequence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Mass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Hydrophobicity</a:t>
                      </a:r>
                      <a:b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Factor (HF)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2065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SSAAPPPPP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R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985.5220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7.56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50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5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GISNEGQNASI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K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1224.6189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15.50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5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HVLTSIGE</a:t>
                      </a:r>
                      <a:r>
                        <a:rPr lang="en-US" sz="1100" b="1">
                          <a:effectLst/>
                          <a:latin typeface="Arial"/>
                        </a:rPr>
                        <a:t>K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990.5589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15.52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5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DIPVPKP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K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900.5524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17.65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507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IGDYAGI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K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843.4582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19.15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165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TASEFDSAIAQD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K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1389.6503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25.88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SAAGAFGPELS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R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1171.5861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25.24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ELGQSGVDTYLQT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K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1545.7766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28.37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507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GLILVGGYGT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R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1114.6374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32.18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7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GILFVGSGVSGGEEGA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R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1600.8084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34.50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SFANQPLEVVYS</a:t>
                      </a:r>
                      <a:r>
                        <a:rPr lang="en-US" sz="1100" b="1">
                          <a:effectLst/>
                          <a:latin typeface="Arial"/>
                        </a:rPr>
                        <a:t>K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1488.7704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34.96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135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LTILEEL</a:t>
                      </a:r>
                      <a:r>
                        <a:rPr lang="en-US" sz="1100" b="1">
                          <a:effectLst/>
                          <a:latin typeface="Arial"/>
                        </a:rPr>
                        <a:t>R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995.5890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37.30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5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NGFILDGFP</a:t>
                      </a:r>
                      <a:r>
                        <a:rPr lang="en-US" sz="1100" b="1">
                          <a:effectLst/>
                          <a:latin typeface="Arial"/>
                        </a:rPr>
                        <a:t>R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1144.5905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40.42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ELASGLSFPVGF</a:t>
                      </a:r>
                      <a:r>
                        <a:rPr lang="en-US" sz="1100" b="1">
                          <a:effectLst/>
                          <a:latin typeface="Arial"/>
                        </a:rPr>
                        <a:t>K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1358.7326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41.18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LSSEAPALFQFDL</a:t>
                      </a:r>
                      <a:r>
                        <a:rPr lang="en-US" sz="1100" b="1" dirty="0">
                          <a:effectLst/>
                          <a:latin typeface="Arial"/>
                        </a:rPr>
                        <a:t>K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1572.8279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"/>
                        </a:rPr>
                        <a:t>46.66</a:t>
                      </a:r>
                    </a:p>
                  </a:txBody>
                  <a:tcPr marL="45809" marR="45809" marT="22905" marB="229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39014" y="289560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Skyline QC Demonstration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Generating a QC Method and Analyzing the Data in Skyline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roup 322"/>
          <p:cNvGrpSpPr/>
          <p:nvPr/>
        </p:nvGrpSpPr>
        <p:grpSpPr>
          <a:xfrm>
            <a:off x="5097936" y="4499955"/>
            <a:ext cx="2210512" cy="2142744"/>
            <a:chOff x="4931920" y="4258056"/>
            <a:chExt cx="2210512" cy="2142744"/>
          </a:xfrm>
        </p:grpSpPr>
        <p:sp>
          <p:nvSpPr>
            <p:cNvPr id="325" name="TextBox 324"/>
            <p:cNvSpPr txBox="1"/>
            <p:nvPr/>
          </p:nvSpPr>
          <p:spPr>
            <a:xfrm>
              <a:off x="5021887" y="5791200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~30 seconds</a:t>
              </a:r>
              <a:endParaRPr lang="en-US" sz="2800" dirty="0"/>
            </a:p>
          </p:txBody>
        </p:sp>
        <p:cxnSp>
          <p:nvCxnSpPr>
            <p:cNvPr id="326" name="Straight Connector 325"/>
            <p:cNvCxnSpPr/>
            <p:nvPr/>
          </p:nvCxnSpPr>
          <p:spPr>
            <a:xfrm flipV="1">
              <a:off x="4931920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V="1">
              <a:off x="7130272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5" idx="3"/>
            </p:cNvCxnSpPr>
            <p:nvPr/>
          </p:nvCxnSpPr>
          <p:spPr>
            <a:xfrm>
              <a:off x="6977872" y="6052810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 rot="10800000">
              <a:off x="4944846" y="6055355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Group 329"/>
            <p:cNvGrpSpPr/>
            <p:nvPr/>
          </p:nvGrpSpPr>
          <p:grpSpPr>
            <a:xfrm>
              <a:off x="4931920" y="4258056"/>
              <a:ext cx="1841726" cy="1350772"/>
              <a:chOff x="4931920" y="4389120"/>
              <a:chExt cx="1841726" cy="1219708"/>
            </a:xfrm>
          </p:grpSpPr>
          <p:cxnSp>
            <p:nvCxnSpPr>
              <p:cNvPr id="331" name="Straight Connector 330"/>
              <p:cNvCxnSpPr/>
              <p:nvPr/>
            </p:nvCxnSpPr>
            <p:spPr>
              <a:xfrm flipH="1">
                <a:off x="4931920" y="4389628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flipH="1">
                <a:off x="5541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flipH="1">
                <a:off x="6151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flipH="1">
                <a:off x="6760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Injections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72932" y="8188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08647" y="1161194"/>
            <a:ext cx="7548522" cy="1413078"/>
            <a:chOff x="919261" y="2908512"/>
            <a:chExt cx="7548522" cy="1413078"/>
          </a:xfrm>
        </p:grpSpPr>
        <p:sp>
          <p:nvSpPr>
            <p:cNvPr id="193" name="Left Brace 192"/>
            <p:cNvSpPr/>
            <p:nvPr/>
          </p:nvSpPr>
          <p:spPr>
            <a:xfrm rot="5400000">
              <a:off x="4538017" y="-246326"/>
              <a:ext cx="310854" cy="73914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663249" y="2908512"/>
              <a:ext cx="40628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8</a:t>
              </a:r>
              <a:r>
                <a:rPr lang="en-US" dirty="0" smtClean="0"/>
                <a:t>0  </a:t>
              </a:r>
              <a:r>
                <a:rPr lang="en-US" sz="2000" b="1" dirty="0">
                  <a:solidFill>
                    <a:srgbClr val="FF0000"/>
                  </a:solidFill>
                </a:rPr>
                <a:t>5</a:t>
              </a:r>
              <a:r>
                <a:rPr lang="en-US" dirty="0" smtClean="0"/>
                <a:t> </a:t>
              </a:r>
              <a:r>
                <a:rPr lang="en-US" i="1" dirty="0" smtClean="0"/>
                <a:t>m/z-</a:t>
              </a:r>
              <a:r>
                <a:rPr lang="en-US" dirty="0" smtClean="0"/>
                <a:t>wide windows = </a:t>
              </a:r>
              <a:r>
                <a:rPr lang="en-US" b="1" dirty="0" smtClean="0"/>
                <a:t>400 </a:t>
              </a:r>
              <a:r>
                <a:rPr lang="en-US" b="1" i="1" dirty="0" smtClean="0"/>
                <a:t>m/z</a:t>
              </a:r>
              <a:endParaRPr lang="en-US" b="1" dirty="0"/>
            </a:p>
          </p:txBody>
        </p:sp>
        <p:cxnSp>
          <p:nvCxnSpPr>
            <p:cNvPr id="195" name="Straight Arrow Connector 194"/>
            <p:cNvCxnSpPr/>
            <p:nvPr/>
          </p:nvCxnSpPr>
          <p:spPr>
            <a:xfrm>
              <a:off x="997744" y="3952258"/>
              <a:ext cx="747003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>
            <a:xfrm>
              <a:off x="4382591" y="3952258"/>
              <a:ext cx="6174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m/z</a:t>
              </a:r>
              <a:endParaRPr lang="en-US" b="1" i="1" dirty="0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919261" y="395225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926806" y="3952258"/>
              <a:ext cx="535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9</a:t>
              </a:r>
              <a:r>
                <a:rPr lang="en-US" dirty="0" smtClean="0"/>
                <a:t>00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97744" y="3692459"/>
              <a:ext cx="7381817" cy="155448"/>
              <a:chOff x="997744" y="3691776"/>
              <a:chExt cx="14788072" cy="155448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99774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18253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136731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55210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173688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92167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210645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2291239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247602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266081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284559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303038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321516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339995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58473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3769519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395430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4139088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432387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4508658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469344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487823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506301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524780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543258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561737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580215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5986939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617172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635651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654129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672608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691086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709565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7280433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7465219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765000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7834788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801957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8204358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8394416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857920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8763986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94877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133556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31834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950312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687911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87269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005748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1024226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1042705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061183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079662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098140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166191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135097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153576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172054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190533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2090116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1227490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12459686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1264447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12829256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1301404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319882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13383611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1356839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375318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1393796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412275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430753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14492322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14677105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14861891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1504667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523146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15416244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5601030" y="3691776"/>
                <a:ext cx="184786" cy="1554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73" name="Straight Arrow Connector 172"/>
          <p:cNvCxnSpPr/>
          <p:nvPr/>
        </p:nvCxnSpPr>
        <p:spPr>
          <a:xfrm>
            <a:off x="965573" y="4018130"/>
            <a:ext cx="747003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4350420" y="401813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m/z</a:t>
            </a:r>
            <a:endParaRPr lang="en-US" b="1" i="1" dirty="0"/>
          </a:p>
        </p:txBody>
      </p:sp>
      <p:sp>
        <p:nvSpPr>
          <p:cNvPr id="175" name="Rectangle 174"/>
          <p:cNvSpPr/>
          <p:nvPr/>
        </p:nvSpPr>
        <p:spPr>
          <a:xfrm>
            <a:off x="887090" y="401813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7894635" y="401813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00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6342" y="2824464"/>
            <a:ext cx="4062829" cy="922488"/>
            <a:chOff x="786342" y="2824464"/>
            <a:chExt cx="4062829" cy="922488"/>
          </a:xfrm>
        </p:grpSpPr>
        <p:sp>
          <p:nvSpPr>
            <p:cNvPr id="172" name="Rectangle 171"/>
            <p:cNvSpPr/>
            <p:nvPr/>
          </p:nvSpPr>
          <p:spPr>
            <a:xfrm>
              <a:off x="786342" y="2824464"/>
              <a:ext cx="40628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</a:t>
              </a:r>
              <a:r>
                <a:rPr lang="en-US" dirty="0" smtClean="0"/>
                <a:t>0  </a:t>
              </a:r>
              <a:r>
                <a:rPr lang="en-US" sz="2000" b="1" dirty="0">
                  <a:solidFill>
                    <a:srgbClr val="FF0000"/>
                  </a:solidFill>
                </a:rPr>
                <a:t>5</a:t>
              </a:r>
              <a:r>
                <a:rPr lang="en-US" dirty="0" smtClean="0"/>
                <a:t> </a:t>
              </a:r>
              <a:r>
                <a:rPr lang="en-US" i="1" dirty="0" smtClean="0"/>
                <a:t>m/z-</a:t>
              </a:r>
              <a:r>
                <a:rPr lang="en-US" dirty="0" smtClean="0"/>
                <a:t>wide windows = </a:t>
              </a:r>
              <a:r>
                <a:rPr lang="en-US" b="1" dirty="0"/>
                <a:t>2</a:t>
              </a:r>
              <a:r>
                <a:rPr lang="en-US" b="1" dirty="0" smtClean="0"/>
                <a:t>00 </a:t>
              </a:r>
              <a:r>
                <a:rPr lang="en-US" b="1" i="1" dirty="0" smtClean="0"/>
                <a:t>m/z</a:t>
              </a:r>
              <a:endParaRPr lang="en-US" b="1" dirty="0"/>
            </a:p>
          </p:txBody>
        </p:sp>
        <p:sp>
          <p:nvSpPr>
            <p:cNvPr id="333" name="Left Brace 332"/>
            <p:cNvSpPr/>
            <p:nvPr/>
          </p:nvSpPr>
          <p:spPr>
            <a:xfrm rot="5400000">
              <a:off x="2653185" y="1521025"/>
              <a:ext cx="310854" cy="3675888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7" name="Group 336"/>
            <p:cNvGrpSpPr/>
            <p:nvPr/>
          </p:nvGrpSpPr>
          <p:grpSpPr>
            <a:xfrm>
              <a:off x="964327" y="3591504"/>
              <a:ext cx="3694175" cy="155448"/>
              <a:chOff x="997744" y="3700801"/>
              <a:chExt cx="14782800" cy="152400"/>
            </a:xfrm>
          </p:grpSpPr>
          <p:sp>
            <p:nvSpPr>
              <p:cNvPr id="338" name="Rectangle 337"/>
              <p:cNvSpPr/>
              <p:nvPr/>
            </p:nvSpPr>
            <p:spPr>
              <a:xfrm>
                <a:off x="99774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136731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173688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210645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247602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284559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21516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3584733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395430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432387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469344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506301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543258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580215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617172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654129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691086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728043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765000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801957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838914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875871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912828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949785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986742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1023699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1060656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10976133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1134570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1171527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1208484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1245441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1282398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1319355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1356312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1393269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1430226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1467183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1504140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1541097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467519" y="2824464"/>
            <a:ext cx="4062829" cy="1106320"/>
            <a:chOff x="4467519" y="2824464"/>
            <a:chExt cx="4062829" cy="1106320"/>
          </a:xfrm>
        </p:grpSpPr>
        <p:sp>
          <p:nvSpPr>
            <p:cNvPr id="334" name="Rectangle 333"/>
            <p:cNvSpPr/>
            <p:nvPr/>
          </p:nvSpPr>
          <p:spPr>
            <a:xfrm>
              <a:off x="4467519" y="2824464"/>
              <a:ext cx="40628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</a:t>
              </a:r>
              <a:r>
                <a:rPr lang="en-US" dirty="0" smtClean="0"/>
                <a:t>0  </a:t>
              </a:r>
              <a:r>
                <a:rPr lang="en-US" sz="2000" b="1" dirty="0">
                  <a:solidFill>
                    <a:srgbClr val="FF0000"/>
                  </a:solidFill>
                </a:rPr>
                <a:t>5</a:t>
              </a:r>
              <a:r>
                <a:rPr lang="en-US" dirty="0" smtClean="0"/>
                <a:t> </a:t>
              </a:r>
              <a:r>
                <a:rPr lang="en-US" i="1" dirty="0" smtClean="0"/>
                <a:t>m/z-</a:t>
              </a:r>
              <a:r>
                <a:rPr lang="en-US" dirty="0" smtClean="0"/>
                <a:t>wide windows = </a:t>
              </a:r>
              <a:r>
                <a:rPr lang="en-US" b="1" dirty="0"/>
                <a:t>2</a:t>
              </a:r>
              <a:r>
                <a:rPr lang="en-US" b="1" dirty="0" smtClean="0"/>
                <a:t>00 </a:t>
              </a:r>
              <a:r>
                <a:rPr lang="en-US" b="1" i="1" dirty="0" smtClean="0"/>
                <a:t>m/z</a:t>
              </a:r>
              <a:endParaRPr lang="en-US" b="1" dirty="0"/>
            </a:p>
          </p:txBody>
        </p:sp>
        <p:sp>
          <p:nvSpPr>
            <p:cNvPr id="336" name="Left Brace 335"/>
            <p:cNvSpPr/>
            <p:nvPr/>
          </p:nvSpPr>
          <p:spPr>
            <a:xfrm rot="5400000">
              <a:off x="6351071" y="1522001"/>
              <a:ext cx="310854" cy="3675888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1" name="Group 420"/>
            <p:cNvGrpSpPr/>
            <p:nvPr/>
          </p:nvGrpSpPr>
          <p:grpSpPr>
            <a:xfrm>
              <a:off x="4670194" y="3775336"/>
              <a:ext cx="3694175" cy="155448"/>
              <a:chOff x="997744" y="3700801"/>
              <a:chExt cx="14782800" cy="152400"/>
            </a:xfrm>
          </p:grpSpPr>
          <p:sp>
            <p:nvSpPr>
              <p:cNvPr id="422" name="Rectangle 421"/>
              <p:cNvSpPr/>
              <p:nvPr/>
            </p:nvSpPr>
            <p:spPr>
              <a:xfrm>
                <a:off x="99774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136731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73688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210645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247602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284559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321516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3584733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395430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432387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469344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506301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543258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580215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617172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654129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691086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728043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765000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801957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838914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875871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912828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9497856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986742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1023699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060656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10976133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1134570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1171527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1208484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1245441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1282398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13193555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13563121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13932694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1430226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1467183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15041400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15410972" y="3700801"/>
                <a:ext cx="369572" cy="152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2" name="Group 461"/>
          <p:cNvGrpSpPr/>
          <p:nvPr/>
        </p:nvGrpSpPr>
        <p:grpSpPr>
          <a:xfrm>
            <a:off x="5099955" y="4501947"/>
            <a:ext cx="2210512" cy="2142744"/>
            <a:chOff x="4931920" y="4258056"/>
            <a:chExt cx="2210512" cy="2142744"/>
          </a:xfrm>
        </p:grpSpPr>
        <p:sp>
          <p:nvSpPr>
            <p:cNvPr id="464" name="TextBox 463"/>
            <p:cNvSpPr txBox="1"/>
            <p:nvPr/>
          </p:nvSpPr>
          <p:spPr>
            <a:xfrm>
              <a:off x="5021887" y="5791200"/>
              <a:ext cx="1955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~30 seconds</a:t>
              </a:r>
              <a:endParaRPr lang="en-US" sz="2800" dirty="0"/>
            </a:p>
          </p:txBody>
        </p:sp>
        <p:cxnSp>
          <p:nvCxnSpPr>
            <p:cNvPr id="465" name="Straight Connector 464"/>
            <p:cNvCxnSpPr/>
            <p:nvPr/>
          </p:nvCxnSpPr>
          <p:spPr>
            <a:xfrm flipV="1">
              <a:off x="4931920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>
            <a:xfrm flipV="1">
              <a:off x="7130272" y="5638800"/>
              <a:ext cx="0" cy="76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Arrow Connector 466"/>
            <p:cNvCxnSpPr>
              <a:stCxn id="464" idx="3"/>
            </p:cNvCxnSpPr>
            <p:nvPr/>
          </p:nvCxnSpPr>
          <p:spPr>
            <a:xfrm>
              <a:off x="6977872" y="6052810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Arrow Connector 467"/>
            <p:cNvCxnSpPr/>
            <p:nvPr/>
          </p:nvCxnSpPr>
          <p:spPr>
            <a:xfrm rot="10800000">
              <a:off x="4944846" y="6055355"/>
              <a:ext cx="164560" cy="50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9" name="Group 468"/>
            <p:cNvGrpSpPr/>
            <p:nvPr/>
          </p:nvGrpSpPr>
          <p:grpSpPr>
            <a:xfrm>
              <a:off x="4931920" y="4258056"/>
              <a:ext cx="2146526" cy="1350772"/>
              <a:chOff x="4931920" y="4389120"/>
              <a:chExt cx="2146526" cy="1219708"/>
            </a:xfrm>
          </p:grpSpPr>
          <p:cxnSp>
            <p:nvCxnSpPr>
              <p:cNvPr id="470" name="Straight Connector 469"/>
              <p:cNvCxnSpPr/>
              <p:nvPr/>
            </p:nvCxnSpPr>
            <p:spPr>
              <a:xfrm flipH="1">
                <a:off x="4931920" y="4389628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flipH="1">
                <a:off x="5236720" y="4389120"/>
                <a:ext cx="12926" cy="121920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flipH="1">
                <a:off x="55415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flipH="1">
                <a:off x="5846320" y="4389120"/>
                <a:ext cx="12926" cy="121920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flipH="1">
                <a:off x="61511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flipH="1">
                <a:off x="6455920" y="4389120"/>
                <a:ext cx="12926" cy="121920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flipH="1">
                <a:off x="6760720" y="4389120"/>
                <a:ext cx="12926" cy="12192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flipH="1">
                <a:off x="7065520" y="4389120"/>
                <a:ext cx="12926" cy="121920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4" name="Freeform 223"/>
          <p:cNvSpPr/>
          <p:nvPr/>
        </p:nvSpPr>
        <p:spPr>
          <a:xfrm>
            <a:off x="4056997" y="4505015"/>
            <a:ext cx="4432300" cy="1437031"/>
          </a:xfrm>
          <a:custGeom>
            <a:avLst/>
            <a:gdLst>
              <a:gd name="connsiteX0" fmla="*/ 0 w 4432300"/>
              <a:gd name="connsiteY0" fmla="*/ 1424331 h 1437031"/>
              <a:gd name="connsiteX1" fmla="*/ 546100 w 4432300"/>
              <a:gd name="connsiteY1" fmla="*/ 1411631 h 1437031"/>
              <a:gd name="connsiteX2" fmla="*/ 990600 w 4432300"/>
              <a:gd name="connsiteY2" fmla="*/ 1259231 h 1437031"/>
              <a:gd name="connsiteX3" fmla="*/ 1320800 w 4432300"/>
              <a:gd name="connsiteY3" fmla="*/ 1017931 h 1437031"/>
              <a:gd name="connsiteX4" fmla="*/ 1651000 w 4432300"/>
              <a:gd name="connsiteY4" fmla="*/ 408331 h 1437031"/>
              <a:gd name="connsiteX5" fmla="*/ 1955800 w 4432300"/>
              <a:gd name="connsiteY5" fmla="*/ 52731 h 1437031"/>
              <a:gd name="connsiteX6" fmla="*/ 2235200 w 4432300"/>
              <a:gd name="connsiteY6" fmla="*/ 14631 h 1437031"/>
              <a:gd name="connsiteX7" fmla="*/ 2552700 w 4432300"/>
              <a:gd name="connsiteY7" fmla="*/ 179731 h 1437031"/>
              <a:gd name="connsiteX8" fmla="*/ 2832100 w 4432300"/>
              <a:gd name="connsiteY8" fmla="*/ 763931 h 1437031"/>
              <a:gd name="connsiteX9" fmla="*/ 3136900 w 4432300"/>
              <a:gd name="connsiteY9" fmla="*/ 1183031 h 1437031"/>
              <a:gd name="connsiteX10" fmla="*/ 3416300 w 4432300"/>
              <a:gd name="connsiteY10" fmla="*/ 1373531 h 1437031"/>
              <a:gd name="connsiteX11" fmla="*/ 3810000 w 4432300"/>
              <a:gd name="connsiteY11" fmla="*/ 1411631 h 1437031"/>
              <a:gd name="connsiteX12" fmla="*/ 4432300 w 4432300"/>
              <a:gd name="connsiteY12" fmla="*/ 1437031 h 14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2300" h="1437031">
                <a:moveTo>
                  <a:pt x="0" y="1424331"/>
                </a:moveTo>
                <a:cubicBezTo>
                  <a:pt x="190500" y="1431739"/>
                  <a:pt x="381000" y="1439148"/>
                  <a:pt x="546100" y="1411631"/>
                </a:cubicBezTo>
                <a:cubicBezTo>
                  <a:pt x="711200" y="1384114"/>
                  <a:pt x="861483" y="1324848"/>
                  <a:pt x="990600" y="1259231"/>
                </a:cubicBezTo>
                <a:cubicBezTo>
                  <a:pt x="1119717" y="1193614"/>
                  <a:pt x="1210733" y="1159748"/>
                  <a:pt x="1320800" y="1017931"/>
                </a:cubicBezTo>
                <a:cubicBezTo>
                  <a:pt x="1430867" y="876114"/>
                  <a:pt x="1545167" y="569198"/>
                  <a:pt x="1651000" y="408331"/>
                </a:cubicBezTo>
                <a:cubicBezTo>
                  <a:pt x="1756833" y="247464"/>
                  <a:pt x="1858433" y="118348"/>
                  <a:pt x="1955800" y="52731"/>
                </a:cubicBezTo>
                <a:cubicBezTo>
                  <a:pt x="2053167" y="-12886"/>
                  <a:pt x="2135717" y="-6536"/>
                  <a:pt x="2235200" y="14631"/>
                </a:cubicBezTo>
                <a:cubicBezTo>
                  <a:pt x="2334683" y="35798"/>
                  <a:pt x="2453217" y="54848"/>
                  <a:pt x="2552700" y="179731"/>
                </a:cubicBezTo>
                <a:cubicBezTo>
                  <a:pt x="2652183" y="304614"/>
                  <a:pt x="2734733" y="596714"/>
                  <a:pt x="2832100" y="763931"/>
                </a:cubicBezTo>
                <a:cubicBezTo>
                  <a:pt x="2929467" y="931148"/>
                  <a:pt x="3039533" y="1081431"/>
                  <a:pt x="3136900" y="1183031"/>
                </a:cubicBezTo>
                <a:cubicBezTo>
                  <a:pt x="3234267" y="1284631"/>
                  <a:pt x="3304117" y="1335431"/>
                  <a:pt x="3416300" y="1373531"/>
                </a:cubicBezTo>
                <a:cubicBezTo>
                  <a:pt x="3528483" y="1411631"/>
                  <a:pt x="3640667" y="1401048"/>
                  <a:pt x="3810000" y="1411631"/>
                </a:cubicBezTo>
                <a:cubicBezTo>
                  <a:pt x="3979333" y="1422214"/>
                  <a:pt x="4330700" y="1432798"/>
                  <a:pt x="4432300" y="1437031"/>
                </a:cubicBezTo>
              </a:path>
            </a:pathLst>
          </a:cu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Targeted-MS2 allows for monitoring of chromatography</a:t>
            </a:r>
          </a:p>
          <a:p>
            <a:r>
              <a:rPr lang="en-US" dirty="0" smtClean="0"/>
              <a:t>Retention time reproducibility is important for DIA (aids peak picking)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"/>
            <a:ext cx="6324600" cy="662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2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There is no universal DIA method</a:t>
            </a:r>
          </a:p>
          <a:p>
            <a:r>
              <a:rPr lang="en-US" dirty="0" smtClean="0"/>
              <a:t>Try to fill the trap for MS/MS scans</a:t>
            </a:r>
          </a:p>
          <a:p>
            <a:r>
              <a:rPr lang="en-US" dirty="0" smtClean="0"/>
              <a:t>Quality control should monitor chromatography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0" y="1600200"/>
            <a:ext cx="3048000" cy="4733742"/>
            <a:chOff x="976086" y="1422835"/>
            <a:chExt cx="2567417" cy="39873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976086" y="1422835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Determine Duty Cycle</a:t>
              </a:r>
              <a:endParaRPr lang="en-US" sz="28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76086" y="3314627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Choose Isolation Window Width</a:t>
              </a:r>
              <a:endParaRPr lang="en-US" sz="2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6086" y="4260522"/>
              <a:ext cx="2554717" cy="114967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Determine max IT/ Resolving Power</a:t>
              </a:r>
              <a:endParaRPr lang="en-US" sz="28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76086" y="2368731"/>
              <a:ext cx="2554717" cy="7315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Determine </a:t>
              </a:r>
              <a:r>
                <a:rPr lang="en-US" sz="2800" i="1" dirty="0" smtClean="0"/>
                <a:t>m/z</a:t>
              </a:r>
              <a:r>
                <a:rPr lang="en-US" sz="2800" dirty="0" smtClean="0"/>
                <a:t> Range To Cover</a:t>
              </a:r>
              <a:endParaRPr lang="en-US" sz="2800" dirty="0"/>
            </a:p>
          </p:txBody>
        </p:sp>
        <p:cxnSp>
          <p:nvCxnSpPr>
            <p:cNvPr id="9" name="Straight Arrow Connector 8"/>
            <p:cNvCxnSpPr>
              <a:stCxn id="5" idx="2"/>
              <a:endCxn id="8" idx="0"/>
            </p:cNvCxnSpPr>
            <p:nvPr/>
          </p:nvCxnSpPr>
          <p:spPr>
            <a:xfrm>
              <a:off x="2253445" y="2154355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6" idx="0"/>
            </p:cNvCxnSpPr>
            <p:nvPr/>
          </p:nvCxnSpPr>
          <p:spPr>
            <a:xfrm>
              <a:off x="2253445" y="3100251"/>
              <a:ext cx="0" cy="2143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7" idx="0"/>
            </p:cNvCxnSpPr>
            <p:nvPr/>
          </p:nvCxnSpPr>
          <p:spPr>
            <a:xfrm>
              <a:off x="2253445" y="4046147"/>
              <a:ext cx="0" cy="2143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7" idx="3"/>
              <a:endCxn id="6" idx="3"/>
            </p:cNvCxnSpPr>
            <p:nvPr/>
          </p:nvCxnSpPr>
          <p:spPr>
            <a:xfrm flipV="1">
              <a:off x="3530803" y="3680387"/>
              <a:ext cx="12700" cy="1154974"/>
            </a:xfrm>
            <a:prstGeom prst="bentConnector3">
              <a:avLst>
                <a:gd name="adj1" fmla="val 180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49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m/z</a:t>
            </a:r>
            <a:r>
              <a:rPr lang="en-US" dirty="0"/>
              <a:t> </a:t>
            </a:r>
            <a:r>
              <a:rPr lang="en-US" dirty="0" smtClean="0"/>
              <a:t>Range Covered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9206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Isolation Window Width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42035" y="2272010"/>
            <a:ext cx="18288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3505200" y="2272010"/>
            <a:ext cx="9144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6172200" y="2272010"/>
            <a:ext cx="18288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2042342" y="2272010"/>
            <a:ext cx="685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Vs.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014142" y="2272010"/>
            <a:ext cx="685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Vs.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2891135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 </a:t>
            </a:r>
            <a:r>
              <a:rPr lang="en-US" sz="2800" b="1" i="1" dirty="0" smtClean="0"/>
              <a:t>m/z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92728" y="2891135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10 </a:t>
            </a:r>
            <a:r>
              <a:rPr lang="en-US" sz="2800" b="1" i="1" dirty="0" smtClean="0"/>
              <a:t>m/z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881610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 </a:t>
            </a:r>
            <a:r>
              <a:rPr lang="en-US" sz="2800" b="1" i="1" dirty="0" smtClean="0"/>
              <a:t>m/z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5128" y="1600200"/>
            <a:ext cx="1073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DDA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07128" y="1600200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DIA</a:t>
            </a:r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85800" y="212342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05200" y="2103715"/>
            <a:ext cx="449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4200" y="3733800"/>
            <a:ext cx="5486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Lower precursor selectivity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More peptides co-fragmented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More complex MS/MS spectra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More interference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67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152400" y="1295400"/>
            <a:ext cx="8915400" cy="54288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Precursor Selectivity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0" y="2286000"/>
            <a:ext cx="18288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14975" y="2875002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2 </a:t>
            </a:r>
            <a:r>
              <a:rPr lang="en-US" sz="2400" b="1" i="1" dirty="0" smtClean="0"/>
              <a:t>m/z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486400" y="327213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ANFQGAITNR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91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Microsoft Office PowerPoint</Application>
  <PresentationFormat>On-screen Show (4:3)</PresentationFormat>
  <Paragraphs>570</Paragraphs>
  <Slides>62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Arial Black</vt:lpstr>
      <vt:lpstr>Book Antiqua</vt:lpstr>
      <vt:lpstr>Calibri</vt:lpstr>
      <vt:lpstr>Cambria Math</vt:lpstr>
      <vt:lpstr>Wingdings</vt:lpstr>
      <vt:lpstr>Office Theme</vt:lpstr>
      <vt:lpstr>DIA Method Design, Data Acquisition, and Assessment</vt:lpstr>
      <vt:lpstr>Part One: Fundamental Method Design</vt:lpstr>
      <vt:lpstr>There is No Universal DIA Method</vt:lpstr>
      <vt:lpstr>Duty Cycle</vt:lpstr>
      <vt:lpstr>Duty Cycle</vt:lpstr>
      <vt:lpstr>Number of Injections</vt:lpstr>
      <vt:lpstr>m/z Range Covered</vt:lpstr>
      <vt:lpstr>Isolation Window Width</vt:lpstr>
      <vt:lpstr>Precursor Selectivity</vt:lpstr>
      <vt:lpstr>Precursor Selectivity</vt:lpstr>
      <vt:lpstr>Precursor Selectivity</vt:lpstr>
      <vt:lpstr>Precursor Selectivity</vt:lpstr>
      <vt:lpstr>Precursor Selectivity</vt:lpstr>
      <vt:lpstr>Precursor Selectivity</vt:lpstr>
      <vt:lpstr>Precursor Selectivity</vt:lpstr>
      <vt:lpstr>Resolving Power</vt:lpstr>
      <vt:lpstr>Precursor Selectivity</vt:lpstr>
      <vt:lpstr>Precursor and Fragment Ion Selectivity</vt:lpstr>
      <vt:lpstr>4 m/z is Key Number for Isolation</vt:lpstr>
      <vt:lpstr>Even Better Precursor Selectivity is Useful when using Isotope-Labeled Standards</vt:lpstr>
      <vt:lpstr>Transition Selection for DIA – y-ions only!</vt:lpstr>
      <vt:lpstr>Transition Selection for DIA – y-ions only!</vt:lpstr>
      <vt:lpstr>Transition Selection for DIA – y-ions only!</vt:lpstr>
      <vt:lpstr>Transition Selection for DIA – y-ions only!</vt:lpstr>
      <vt:lpstr>Transition Selection for DIA – y-ions only!</vt:lpstr>
      <vt:lpstr>AGC Target / Max IT</vt:lpstr>
      <vt:lpstr>DIA Parameters Influence Each Other</vt:lpstr>
      <vt:lpstr>Putting Together a DIA Method</vt:lpstr>
      <vt:lpstr>Step 1: Determine Duty Cycle</vt:lpstr>
      <vt:lpstr>Step 2: Determine m/z Range to Cover</vt:lpstr>
      <vt:lpstr>Step 3: Choose Isolation Window Width</vt:lpstr>
      <vt:lpstr>Determine Required Acquisition Rate</vt:lpstr>
      <vt:lpstr>Determine IT / Resolving Power (QE-HF)</vt:lpstr>
      <vt:lpstr>40 x 10 m/z Method Underfills  (QE-HF)</vt:lpstr>
      <vt:lpstr>A Recommended Starting Point</vt:lpstr>
      <vt:lpstr>A Recommended Starting Point</vt:lpstr>
      <vt:lpstr>Part Two: Advanced Concepts</vt:lpstr>
      <vt:lpstr>Advanced Concepts</vt:lpstr>
      <vt:lpstr>Window Placement</vt:lpstr>
      <vt:lpstr>Peptides Masses Fall in Discrete Bins</vt:lpstr>
      <vt:lpstr>Window Placement</vt:lpstr>
      <vt:lpstr>Window Placement</vt:lpstr>
      <vt:lpstr>Peptides Masses Fall in Discrete Bins</vt:lpstr>
      <vt:lpstr>Window Placement</vt:lpstr>
      <vt:lpstr>Window Placement</vt:lpstr>
      <vt:lpstr>Skyline Demonstration</vt:lpstr>
      <vt:lpstr>Isolation Uniformity</vt:lpstr>
      <vt:lpstr>Fragmentation</vt:lpstr>
      <vt:lpstr>Fragmentation</vt:lpstr>
      <vt:lpstr>Fragmentation</vt:lpstr>
      <vt:lpstr>Fragmentation</vt:lpstr>
      <vt:lpstr>Fragmentation</vt:lpstr>
      <vt:lpstr>Comparing reCID to HCD</vt:lpstr>
      <vt:lpstr>Duty Cycle: reCID: ~16.7 Hz</vt:lpstr>
      <vt:lpstr>Duty Cycle: HCD: ~20 Hz</vt:lpstr>
      <vt:lpstr>Collision Energy</vt:lpstr>
      <vt:lpstr>Part 3: Data Assessment</vt:lpstr>
      <vt:lpstr>Quality Control Overview</vt:lpstr>
      <vt:lpstr>Skyline QC Demonstration</vt:lpstr>
      <vt:lpstr>Quality Control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2015-03-29T22:04:45Z</dcterms:created>
  <dcterms:modified xsi:type="dcterms:W3CDTF">2015-03-29T22:06:14Z</dcterms:modified>
</cp:coreProperties>
</file>